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0"/>
  </p:notesMasterIdLst>
  <p:sldIdLst>
    <p:sldId id="271" r:id="rId3"/>
    <p:sldId id="273" r:id="rId4"/>
    <p:sldId id="290" r:id="rId5"/>
    <p:sldId id="272" r:id="rId6"/>
    <p:sldId id="278" r:id="rId7"/>
    <p:sldId id="279" r:id="rId8"/>
    <p:sldId id="28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5931"/>
    <a:srgbClr val="32528E"/>
    <a:srgbClr val="FFFF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4" autoAdjust="0"/>
    <p:restoredTop sz="94648" autoAdjust="0"/>
  </p:normalViewPr>
  <p:slideViewPr>
    <p:cSldViewPr snapToGrid="0">
      <p:cViewPr varScale="1">
        <p:scale>
          <a:sx n="160" d="100"/>
          <a:sy n="160" d="100"/>
        </p:scale>
        <p:origin x="10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A7C4A-1BD3-478B-AD07-F0FD948B723B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95D6D-CFE4-4763-997D-4BFEC8489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519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2A862-1F40-B349-91D5-3B9B128B79E4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4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Достижение лидерства Российской Федерации в создании подрывных технологий, в том числе за счет активизации и использования потенциала международной научно-технологической кооперации и сотрудничества</a:t>
            </a:r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Данная задача включает в себя формирование научно-технического задела по отечественным подрывным технологиям в исследованиях и разработках, в том числе путем участия в международных научно-технических консорциумах и сетях, активного взаимодействия со странами-партнерами в рамках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ЕврАзЭС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ШОС, БРИКС и др. а также повышение доступности создаваемых отечественных подрывных технологий для российских технологических предпринимателей и компаний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МЕХАНИЗМЫ</a:t>
            </a:r>
            <a:r>
              <a:rPr lang="ru-RU" sz="1200" b="1" kern="1200" cap="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РЕШЕНИЯ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и регулярное обновление перечня «сквозных технологий НТИ», значимых для нескольких или всех рынков НТИ, являющихся прорывными/подрывными и обеспечивающих выпуск товаров и услуг для рынков НТИ.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Поддержка создания и функционирования центров компетенций в сквозных технологиях, ориентированных на развитие и обеспечение доступности последних для российских компаний, и созданных для продвижения данных центров стратегических исследовательских консорциумов с целью тестирования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готовности и совместимости подрывных, в том числе «сквозных» технологий, значимых для НТИ.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ресурсной базы развития сквозных технологий НТИ путем выделения соответствующей тематики в программах финансирования исследований и разработок научных фондов, программах государственных заданий для вузов и иных исследовательских организаций.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Привлечение частного бизнеса (в том числе передовых технологических компаний) к оценке деятельности исследовательских организаций и государственных ведомств, поддерживающих технологическое развитие.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в формате открытых программных платформ баз технологий и решений, обеспечивающих их развитие и распространение в интересах компаний НТИ.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Поддержка развития сквозных технологий НТИ и рынков НТИ в формате проведения конкурсов (по принципу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Prize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</a:t>
            </a:r>
            <a:r>
              <a:rPr lang="ru-RU" sz="1200" b="1" kern="1200" cap="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мероприятий по развитию Национальной технологической инициативы</a:t>
            </a:r>
            <a:endParaRPr lang="ru-RU" sz="1200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7.  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Сформирован перечень «сквозных» технологий НТИ, имеющим «подрывной» характер (т.е. радикально меняющим ситуацию на существующих рынках или способствующих формированию новых рынков) или направленным на формирование задела по соответствующим тематическим направлениям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 раз в два года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Агентство стратегических инициатив по продвижению новых проектов, Проектный офис НТИ,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ФАНО России, РАН, РНФ</a:t>
            </a:r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Организована работа сквозных технологических рабочих групп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Агентство стратегических инициатив по продвижению новых проектов, Проектный офис НТИ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Подготовлены предложения по созданию и функционированию центров компетенций в сквозных технологиях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Агентство стратегических инициатив по продвижению новых проектов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10. 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Обеспечена доступность «сквозных» технологий для российских компаний через координацию организации соответствующих образовательных программ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Агентство стратегических инициатив по продвижению новых проектов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распоряжения Правительства Российской Федерации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Подготовлены предложения по сформированию ресурсной базы для развития «сквозных» технологий НТИ за счет выделения соответствующей тематики в планах и программах финансирования исследований и разработок научных фондов, в рамках государственных заданий для вузов и иных исследовательских организаций, планов НИР и НИОКР федеральных органов исполнительной власти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Минфин России,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ФАНО России,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РНФ, Проектный офис НТИ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</a:t>
            </a: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12. 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Подготовлены предложения по привлечению частного бизнеса (в том числе передовых технологических компаний) к оценке деятельности исследовательских организаций и государственных ведомств, поддерживающих технологическое развитие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ФАНО России,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РНФ, Проектный офис НТИ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</a:t>
            </a: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13. 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Утверждены механизмы организации и проведения конкурсов по преодолению технологических барьеров в целях поддержки развития «сквозных» технологий и приоритетных рынков НТИ (в формате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prize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Проектный офис НТИ,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Агентство стратегических инициатив по продвижению новых проектов,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заинтересованные федеральные органы исполнительной власти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 конкурсе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2A862-1F40-B349-91D5-3B9B128B79E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02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Достижение лидерства Российской Федерации в создании подрывных технологий, в том числе за счет активизации и использования потенциала международной научно-технологической кооперации и сотрудничества</a:t>
            </a:r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Данная задача включает в себя формирование научно-технического задела по отечественным подрывным технологиям в исследованиях и разработках, в том числе путем участия в международных научно-технических консорциумах и сетях, активного взаимодействия со странами-партнерами в рамках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ЕврАзЭС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ШОС, БРИКС и др. а также повышение доступности создаваемых отечественных подрывных технологий для российских технологических предпринимателей и компаний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МЕХАНИЗМЫ</a:t>
            </a:r>
            <a:r>
              <a:rPr lang="ru-RU" sz="1200" b="1" kern="1200" cap="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РЕШЕНИЯ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и регулярное обновление перечня «сквозных технологий НТИ», значимых для нескольких или всех рынков НТИ, являющихся прорывными/подрывными и обеспечивающих выпуск товаров и услуг для рынков НТИ.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Поддержка создания и функционирования центров компетенций в сквозных технологиях, ориентированных на развитие и обеспечение доступности последних для российских компаний, и созданных для продвижения данных центров стратегических исследовательских консорциумов с целью тестирования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готовности и совместимости подрывных, в том числе «сквозных» технологий, значимых для НТИ.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ресурсной базы развития сквозных технологий НТИ путем выделения соответствующей тематики в программах финансирования исследований и разработок научных фондов, программах государственных заданий для вузов и иных исследовательских организаций.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Привлечение частного бизнеса (в том числе передовых технологических компаний) к оценке деятельности исследовательских организаций и государственных ведомств, поддерживающих технологическое развитие.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в формате открытых программных платформ баз технологий и решений, обеспечивающих их развитие и распространение в интересах компаний НТИ.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Поддержка развития сквозных технологий НТИ и рынков НТИ в формате проведения конкурсов (по принципу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Prize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</a:t>
            </a:r>
            <a:r>
              <a:rPr lang="ru-RU" sz="1200" b="1" kern="1200" cap="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мероприятий по развитию Национальной технологической инициативы</a:t>
            </a:r>
            <a:endParaRPr lang="ru-RU" sz="1200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7.  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Сформирован перечень «сквозных» технологий НТИ, имеющим «подрывной» характер (т.е. радикально меняющим ситуацию на существующих рынках или способствующих формированию новых рынков) или направленным на формирование задела по соответствующим тематическим направлениям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 раз в два года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Агентство стратегических инициатив по продвижению новых проектов, Проектный офис НТИ,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ФАНО России, РАН, РНФ</a:t>
            </a:r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Организована работа сквозных технологических рабочих групп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Агентство стратегических инициатив по продвижению новых проектов, Проектный офис НТИ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Подготовлены предложения по созданию и функционированию центров компетенций в сквозных технологиях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Агентство стратегических инициатив по продвижению новых проектов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10. 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Обеспечена доступность «сквозных» технологий для российских компаний через координацию организации соответствующих образовательных программ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Агентство стратегических инициатив по продвижению новых проектов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распоряжения Правительства Российской Федерации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Подготовлены предложения по сформированию ресурсной базы для развития «сквозных» технологий НТИ за счет выделения соответствующей тематики в планах и программах финансирования исследований и разработок научных фондов, в рамках государственных заданий для вузов и иных исследовательских организаций, планов НИР и НИОКР федеральных органов исполнительной власти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Минфин России,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ФАНО России,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РНФ, Проектный офис НТИ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</a:t>
            </a: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12. 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Подготовлены предложения по привлечению частного бизнеса (в том числе передовых технологических компаний) к оценке деятельности исследовательских организаций и государственных ведомств, поддерживающих технологическое развитие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ФАНО России,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РНФ, Проектный офис НТИ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</a:t>
            </a: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13. 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Утверждены механизмы организации и проведения конкурсов по преодолению технологических барьеров в целях поддержки развития «сквозных» технологий и приоритетных рынков НТИ (в формате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prize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Проектный офис НТИ,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Агентство стратегических инициатив по продвижению новых проектов,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заинтересованные федеральные органы исполнительной власти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 конкурсе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2A862-1F40-B349-91D5-3B9B128B79E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5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Достижение лидерства Российской Федерации в создании подрывных технологий, в том числе за счет активизации и использования потенциала международной научно-технологической кооперации и сотрудничества</a:t>
            </a:r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Данная задача включает в себя формирование научно-технического задела по отечественным подрывным технологиям в исследованиях и разработках, в том числе путем участия в международных научно-технических консорциумах и сетях, активного взаимодействия со странами-партнерами в рамках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ЕврАзЭС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ШОС, БРИКС и др. а также повышение доступности создаваемых отечественных подрывных технологий для российских технологических предпринимателей и компаний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МЕХАНИЗМЫ</a:t>
            </a:r>
            <a:r>
              <a:rPr lang="ru-RU" sz="1200" b="1" kern="1200" cap="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РЕШЕНИЯ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и регулярное обновление перечня «сквозных технологий НТИ», значимых для нескольких или всех рынков НТИ, являющихся прорывными/подрывными и обеспечивающих выпуск товаров и услуг для рынков НТИ.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Поддержка создания и функционирования центров компетенций в сквозных технологиях, ориентированных на развитие и обеспечение доступности последних для российских компаний, и созданных для продвижения данных центров стратегических исследовательских консорциумов с целью тестирования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готовности и совместимости подрывных, в том числе «сквозных» технологий, значимых для НТИ.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ресурсной базы развития сквозных технологий НТИ путем выделения соответствующей тематики в программах финансирования исследований и разработок научных фондов, программах государственных заданий для вузов и иных исследовательских организаций.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Привлечение частного бизнеса (в том числе передовых технологических компаний) к оценке деятельности исследовательских организаций и государственных ведомств, поддерживающих технологическое развитие.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в формате открытых программных платформ баз технологий и решений, обеспечивающих их развитие и распространение в интересах компаний НТИ.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Поддержка развития сквозных технологий НТИ и рынков НТИ в формате проведения конкурсов (по принципу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Prize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</a:t>
            </a:r>
            <a:r>
              <a:rPr lang="ru-RU" sz="1200" b="1" kern="1200" cap="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мероприятий по развитию Национальной технологической инициативы</a:t>
            </a:r>
            <a:endParaRPr lang="ru-RU" sz="1200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7.  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Сформирован перечень «сквозных» технологий НТИ, имеющим «подрывной» характер (т.е. радикально меняющим ситуацию на существующих рынках или способствующих формированию новых рынков) или направленным на формирование задела по соответствующим тематическим направлениям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 раз в два года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Агентство стратегических инициатив по продвижению новых проектов, Проектный офис НТИ,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ФАНО России, РАН, РНФ</a:t>
            </a:r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Организована работа сквозных технологических рабочих групп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Агентство стратегических инициатив по продвижению новых проектов, Проектный офис НТИ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Подготовлены предложения по созданию и функционированию центров компетенций в сквозных технологиях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Агентство стратегических инициатив по продвижению новых проектов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10. 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Обеспечена доступность «сквозных» технологий для российских компаний через координацию организации соответствующих образовательных программ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Агентство стратегических инициатив по продвижению новых проектов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распоряжения Правительства Российской Федерации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Подготовлены предложения по сформированию ресурсной базы для развития «сквозных» технологий НТИ за счет выделения соответствующей тематики в планах и программах финансирования исследований и разработок научных фондов, в рамках государственных заданий для вузов и иных исследовательских организаций, планов НИР и НИОКР федеральных органов исполнительной власти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Минфин России,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ФАНО России,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РНФ, Проектный офис НТИ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</a:t>
            </a: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12. 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Подготовлены предложения по привлечению частного бизнеса (в том числе передовых технологических компаний) к оценке деятельности исследовательских организаций и государственных ведомств, поддерживающих технологическое развитие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ФАНО России,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РНФ, Проектный офис НТИ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</a:t>
            </a: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13. 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Утверждены механизмы организации и проведения конкурсов по преодолению технологических барьеров в целях поддержки развития «сквозных» технологий и приоритетных рынков НТИ (в формате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prize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Проектный офис НТИ,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Агентство стратегических инициатив по продвижению новых проектов,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заинтересованные федеральные органы исполнительной власти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 конкурсе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2A862-1F40-B349-91D5-3B9B128B79E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57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Достижение лидерства Российской Федерации в создании подрывных технологий, в том числе за счет активизации и использования потенциала международной научно-технологической кооперации и сотрудничества</a:t>
            </a:r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Данная задача включает в себя формирование научно-технического задела по отечественным подрывным технологиям в исследованиях и разработках, в том числе путем участия в международных научно-технических консорциумах и сетях, активного взаимодействия со странами-партнерами в рамках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ЕврАзЭС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ШОС, БРИКС и др. а также повышение доступности создаваемых отечественных подрывных технологий для российских технологических предпринимателей и компаний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МЕХАНИЗМЫ</a:t>
            </a:r>
            <a:r>
              <a:rPr lang="ru-RU" sz="1200" b="1" kern="1200" cap="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РЕШЕНИЯ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и регулярное обновление перечня «сквозных технологий НТИ», значимых для нескольких или всех рынков НТИ, являющихся прорывными/подрывными и обеспечивающих выпуск товаров и услуг для рынков НТИ.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Поддержка создания и функционирования центров компетенций в сквозных технологиях, ориентированных на развитие и обеспечение доступности последних для российских компаний, и созданных для продвижения данных центров стратегических исследовательских консорциумов с целью тестирования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готовности и совместимости подрывных, в том числе «сквозных» технологий, значимых для НТИ.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ресурсной базы развития сквозных технологий НТИ путем выделения соответствующей тематики в программах финансирования исследований и разработок научных фондов, программах государственных заданий для вузов и иных исследовательских организаций.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Привлечение частного бизнеса (в том числе передовых технологических компаний) к оценке деятельности исследовательских организаций и государственных ведомств, поддерживающих технологическое развитие.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в формате открытых программных платформ баз технологий и решений, обеспечивающих их развитие и распространение в интересах компаний НТИ.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Поддержка развития сквозных технологий НТИ и рынков НТИ в формате проведения конкурсов (по принципу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Prize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</a:t>
            </a:r>
            <a:r>
              <a:rPr lang="ru-RU" sz="1200" b="1" kern="1200" cap="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мероприятий по развитию Национальной технологической инициативы</a:t>
            </a:r>
            <a:endParaRPr lang="ru-RU" sz="1200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7.  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Сформирован перечень «сквозных» технологий НТИ, имеющим «подрывной» характер (т.е. радикально меняющим ситуацию на существующих рынках или способствующих формированию новых рынков) или направленным на формирование задела по соответствующим тематическим направлениям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 раз в два года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Агентство стратегических инициатив по продвижению новых проектов, Проектный офис НТИ,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ФАНО России, РАН, РНФ</a:t>
            </a:r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Организована работа сквозных технологических рабочих групп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Агентство стратегических инициатив по продвижению новых проектов, Проектный офис НТИ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Подготовлены предложения по созданию и функционированию центров компетенций в сквозных технологиях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Агентство стратегических инициатив по продвижению новых проектов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10. 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Обеспечена доступность «сквозных» технологий для российских компаний через координацию организации соответствующих образовательных программ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Агентство стратегических инициатив по продвижению новых проектов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распоряжения Правительства Российской Федерации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Подготовлены предложения по сформированию ресурсной базы для развития «сквозных» технологий НТИ за счет выделения соответствующей тематики в планах и программах финансирования исследований и разработок научных фондов, в рамках государственных заданий для вузов и иных исследовательских организаций, планов НИР и НИОКР федеральных органов исполнительной власти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Минфин России,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ФАНО России,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РНФ, Проектный офис НТИ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</a:t>
            </a: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12. 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Подготовлены предложения по привлечению частного бизнеса (в том числе передовых технологических компаний) к оценке деятельности исследовательских организаций и государственных ведомств, поддерживающих технологическое развитие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ФАНО России,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РНФ, Проектный офис НТИ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</a:t>
            </a: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13. 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Утверждены механизмы организации и проведения конкурсов по преодолению технологических барьеров в целях поддержки развития «сквозных» технологий и приоритетных рынков НТИ (в формате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prize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Проектный офис НТИ,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Агентство стратегических инициатив по продвижению новых проектов,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заинтересованные федеральные органы исполнительной власти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 конкурсе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2A862-1F40-B349-91D5-3B9B128B79E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0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Достижение лидерства Российской Федерации в создании подрывных технологий, в том числе за счет активизации и использования потенциала международной научно-технологической кооперации и сотрудничества</a:t>
            </a:r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Данная задача включает в себя формирование научно-технического задела по отечественным подрывным технологиям в исследованиях и разработках, в том числе путем участия в международных научно-технических консорциумах и сетях, активного взаимодействия со странами-партнерами в рамках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ЕврАзЭС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ШОС, БРИКС и др. а также повышение доступности создаваемых отечественных подрывных технологий для российских технологических предпринимателей и компаний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МЕХАНИЗМЫ</a:t>
            </a:r>
            <a:r>
              <a:rPr lang="ru-RU" sz="1200" b="1" kern="1200" cap="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РЕШЕНИЯ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и регулярное обновление перечня «сквозных технологий НТИ», значимых для нескольких или всех рынков НТИ, являющихся прорывными/подрывными и обеспечивающих выпуск товаров и услуг для рынков НТИ.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Поддержка создания и функционирования центров компетенций в сквозных технологиях, ориентированных на развитие и обеспечение доступности последних для российских компаний, и созданных для продвижения данных центров стратегических исследовательских консорциумов с целью тестирования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готовности и совместимости подрывных, в том числе «сквозных» технологий, значимых для НТИ.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ресурсной базы развития сквозных технологий НТИ путем выделения соответствующей тематики в программах финансирования исследований и разработок научных фондов, программах государственных заданий для вузов и иных исследовательских организаций.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Привлечение частного бизнеса (в том числе передовых технологических компаний) к оценке деятельности исследовательских организаций и государственных ведомств, поддерживающих технологическое развитие.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в формате открытых программных платформ баз технологий и решений, обеспечивающих их развитие и распространение в интересах компаний НТИ.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Поддержка развития сквозных технологий НТИ и рынков НТИ в формате проведения конкурсов (по принципу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Prize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</a:t>
            </a:r>
            <a:r>
              <a:rPr lang="ru-RU" sz="1200" b="1" kern="1200" cap="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мероприятий по развитию Национальной технологической инициативы</a:t>
            </a:r>
            <a:endParaRPr lang="ru-RU" sz="1200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7.  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Сформирован перечень «сквозных» технологий НТИ, имеющим «подрывной» характер (т.е. радикально меняющим ситуацию на существующих рынках или способствующих формированию новых рынков) или направленным на формирование задела по соответствующим тематическим направлениям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 раз в два года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Агентство стратегических инициатив по продвижению новых проектов, Проектный офис НТИ,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ФАНО России, РАН, РНФ</a:t>
            </a:r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Организована работа сквозных технологических рабочих групп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Агентство стратегических инициатив по продвижению новых проектов, Проектный офис НТИ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Подготовлены предложения по созданию и функционированию центров компетенций в сквозных технологиях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Агентство стратегических инициатив по продвижению новых проектов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10. 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Обеспечена доступность «сквозных» технологий для российских компаний через координацию организации соответствующих образовательных программ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Агентство стратегических инициатив по продвижению новых проектов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распоряжения Правительства Российской Федерации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Подготовлены предложения по сформированию ресурсной базы для развития «сквозных» технологий НТИ за счет выделения соответствующей тематики в планах и программах финансирования исследований и разработок научных фондов, в рамках государственных заданий для вузов и иных исследовательских организаций, планов НИР и НИОКР федеральных органов исполнительной власти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Минфин России,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ФАНО России,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РНФ, Проектный офис НТИ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</a:t>
            </a: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12. 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Подготовлены предложения по привлечению частного бизнеса (в том числе передовых технологических компаний) к оценке деятельности исследовательских организаций и государственных ведомств, поддерживающих технологическое развитие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ФАНО России,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РНФ, Проектный офис НТИ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</a:t>
            </a: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13. 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Утверждены механизмы организации и проведения конкурсов по преодолению технологических барьеров в целях поддержки развития «сквозных» технологий и приоритетных рынков НТИ (в формате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prize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Проектный офис НТИ,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Агентство стратегических инициатив по продвижению новых проектов,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заинтересованные федеральные органы исполнительной власти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 конкурсе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2A862-1F40-B349-91D5-3B9B128B79E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5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Достижение лидерства Российской Федерации в создании подрывных технологий, в том числе за счет активизации и использования потенциала международной научно-технологической кооперации и сотрудничества</a:t>
            </a:r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Данная задача включает в себя формирование научно-технического задела по отечественным подрывным технологиям в исследованиях и разработках, в том числе путем участия в международных научно-технических консорциумах и сетях, активного взаимодействия со странами-партнерами в рамках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ЕврАзЭС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ШОС, БРИКС и др. а также повышение доступности создаваемых отечественных подрывных технологий для российских технологических предпринимателей и компаний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МЕХАНИЗМЫ</a:t>
            </a:r>
            <a:r>
              <a:rPr lang="ru-RU" sz="1200" b="1" kern="1200" cap="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РЕШЕНИЯ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и регулярное обновление перечня «сквозных технологий НТИ», значимых для нескольких или всех рынков НТИ, являющихся прорывными/подрывными и обеспечивающих выпуск товаров и услуг для рынков НТИ.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Поддержка создания и функционирования центров компетенций в сквозных технологиях, ориентированных на развитие и обеспечение доступности последних для российских компаний, и созданных для продвижения данных центров стратегических исследовательских консорциумов с целью тестирования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готовности и совместимости подрывных, в том числе «сквозных» технологий, значимых для НТИ.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ресурсной базы развития сквозных технологий НТИ путем выделения соответствующей тематики в программах финансирования исследований и разработок научных фондов, программах государственных заданий для вузов и иных исследовательских организаций.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Привлечение частного бизнеса (в том числе передовых технологических компаний) к оценке деятельности исследовательских организаций и государственных ведомств, поддерживающих технологическое развитие.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в формате открытых программных платформ баз технологий и решений, обеспечивающих их развитие и распространение в интересах компаний НТИ.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Поддержка развития сквозных технологий НТИ и рынков НТИ в формате проведения конкурсов (по принципу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Prize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</a:t>
            </a:r>
            <a:r>
              <a:rPr lang="ru-RU" sz="1200" b="1" kern="1200" cap="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мероприятий по развитию Национальной технологической инициативы</a:t>
            </a:r>
            <a:endParaRPr lang="ru-RU" sz="1200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7.  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Сформирован перечень «сквозных» технологий НТИ, имеющим «подрывной» характер (т.е. радикально меняющим ситуацию на существующих рынках или способствующих формированию новых рынков) или направленным на формирование задела по соответствующим тематическим направлениям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 раз в два года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Агентство стратегических инициатив по продвижению новых проектов, Проектный офис НТИ,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ФАНО России, РАН, РНФ</a:t>
            </a:r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Организована работа сквозных технологических рабочих групп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Агентство стратегических инициатив по продвижению новых проектов, Проектный офис НТИ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Подготовлены предложения по созданию и функционированию центров компетенций в сквозных технологиях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Агентство стратегических инициатив по продвижению новых проектов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10. 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Обеспечена доступность «сквозных» технологий для российских компаний через координацию организации соответствующих образовательных программ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Агентство стратегических инициатив по продвижению новых проектов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распоряжения Правительства Российской Федерации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Подготовлены предложения по сформированию ресурсной базы для развития «сквозных» технологий НТИ за счет выделения соответствующей тематики в планах и программах финансирования исследований и разработок научных фондов, в рамках государственных заданий для вузов и иных исследовательских организаций, планов НИР и НИОКР федеральных органов исполнительной власти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Минфин России,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ФАНО России,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РНФ, Проектный офис НТИ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</a:t>
            </a: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12. 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Подготовлены предложения по привлечению частного бизнеса (в том числе передовых технологических компаний) к оценке деятельности исследовательских организаций и государственных ведомств, поддерживающих технологическое развитие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России, ФАНО России,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РНФ, Проектный офис НТИ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</a:t>
            </a: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13. 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Утверждены механизмы организации и проведения конкурсов по преодолению технологических барьеров в целях поддержки развития «сквозных» технологий и приоритетных рынков НТИ (в формате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prize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кв. 2017 г.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Проектный офис НТИ,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Агентство стратегических инициатив по продвижению новых проектов,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заинтересованные федеральные органы исполнительной власти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в Правительство Российской Федерации,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 конкурсе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2A862-1F40-B349-91D5-3B9B128B79E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62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Изображение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6" y="416049"/>
            <a:ext cx="2984500" cy="498729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8" y="1169195"/>
            <a:ext cx="1320809" cy="1088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266" y="2847059"/>
            <a:ext cx="7120934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 i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266" y="4429134"/>
            <a:ext cx="7120934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2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5841" y="6416675"/>
            <a:ext cx="4540286" cy="365125"/>
          </a:xfrm>
        </p:spPr>
        <p:txBody>
          <a:bodyPr/>
          <a:lstStyle>
            <a:lvl1pPr algn="l">
              <a:defRPr b="0" i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ru-RU" dirty="0">
                <a:solidFill>
                  <a:srgbClr val="FFFFFF"/>
                </a:solidFill>
              </a:rPr>
              <a:t>2016 © Национальная технологическая инициатива</a:t>
            </a:r>
          </a:p>
        </p:txBody>
      </p:sp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603" y="486577"/>
            <a:ext cx="1260269" cy="526964"/>
          </a:xfrm>
          <a:prstGeom prst="rect">
            <a:avLst/>
          </a:prstGeom>
        </p:spPr>
      </p:pic>
      <p:grpSp>
        <p:nvGrpSpPr>
          <p:cNvPr id="17" name="Группа 16"/>
          <p:cNvGrpSpPr/>
          <p:nvPr userDrawn="1"/>
        </p:nvGrpSpPr>
        <p:grpSpPr>
          <a:xfrm>
            <a:off x="288813" y="6416675"/>
            <a:ext cx="3334254" cy="8"/>
            <a:chOff x="658813" y="800103"/>
            <a:chExt cx="3334254" cy="8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 userDrawn="1"/>
        </p:nvGrpSpPr>
        <p:grpSpPr>
          <a:xfrm>
            <a:off x="298441" y="4303832"/>
            <a:ext cx="3334254" cy="8"/>
            <a:chOff x="658813" y="800103"/>
            <a:chExt cx="3334254" cy="8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единительная линия 9"/>
          <p:cNvCxnSpPr/>
          <p:nvPr userDrawn="1"/>
        </p:nvCxnSpPr>
        <p:spPr>
          <a:xfrm>
            <a:off x="286864" y="1064871"/>
            <a:ext cx="35553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>
            <a:off x="639815" y="1064871"/>
            <a:ext cx="461172" cy="0"/>
          </a:xfrm>
          <a:prstGeom prst="line">
            <a:avLst/>
          </a:prstGeom>
          <a:ln w="9525"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0064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151">
          <p15:clr>
            <a:srgbClr val="FBAE40"/>
          </p15:clr>
        </p15:guide>
        <p15:guide id="3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orient="horz" pos="25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025" y="1825625"/>
            <a:ext cx="10515600" cy="4351338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  <a:lvl2pPr>
              <a:defRPr b="0" i="0">
                <a:latin typeface="+mj-lt"/>
                <a:ea typeface="Chevin Pro Light" charset="0"/>
                <a:cs typeface="Chevin Pro Light" charset="0"/>
              </a:defRPr>
            </a:lvl2pPr>
            <a:lvl3pPr>
              <a:defRPr b="0" i="0">
                <a:latin typeface="+mj-lt"/>
                <a:ea typeface="Chevin Pro Light" charset="0"/>
                <a:cs typeface="Chevin Pro Light" charset="0"/>
              </a:defRPr>
            </a:lvl3pPr>
            <a:lvl4pPr>
              <a:defRPr b="0" i="0">
                <a:latin typeface="+mj-lt"/>
                <a:ea typeface="Chevin Pro Light" charset="0"/>
                <a:cs typeface="Chevin Pro Light" charset="0"/>
              </a:defRPr>
            </a:lvl4pPr>
            <a:lvl5pPr>
              <a:defRPr b="0" i="0">
                <a:latin typeface="+mj-lt"/>
                <a:ea typeface="Chevin Pro Light" charset="0"/>
                <a:cs typeface="Chevin Pro Light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03956" y="81662"/>
            <a:ext cx="10515600" cy="662780"/>
          </a:xfrm>
        </p:spPr>
        <p:txBody>
          <a:bodyPr>
            <a:normAutofit/>
          </a:bodyPr>
          <a:lstStyle>
            <a:lvl1pPr>
              <a:defRPr sz="180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300038" y="744440"/>
            <a:ext cx="11591925" cy="5"/>
            <a:chOff x="658813" y="800101"/>
            <a:chExt cx="11591925" cy="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658814" y="800101"/>
              <a:ext cx="11591924" cy="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Изображение 18"/>
          <p:cNvPicPr>
            <a:picLocks noChangeAspect="1"/>
          </p:cNvPicPr>
          <p:nvPr userDrawn="1"/>
        </p:nvPicPr>
        <p:blipFill>
          <a:blip r:embed="rId2" cstate="print">
            <a:lum bright="-10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56" y="280504"/>
            <a:ext cx="2181207" cy="364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12866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pos="18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EB07-C855-5340-8AC3-E40A16545AAA}" type="datetime3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21/08/17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63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3F5-271E-524B-8752-6814B4DCABF6}" type="datetime3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21/08/17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62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3660-CD2C-5F47-88E0-17DD8B04B858}" type="datetime3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21/08/17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11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47E6-A3D5-744C-91EF-50349933032D}" type="datetime3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21/08/17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80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1B18-7C57-E84C-8806-CE845474A5AA}" type="datetime3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21/08/17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03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1F5A-E6F7-3C4A-8394-39FD997F7803}" type="datetime3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21/08/17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62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2F8-7916-0B45-A5FE-C44049344E3E}" type="datetime3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21/08/17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92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7017-FE83-6D4E-95E4-2D9A8E274B07}" type="datetime3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21/08/17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30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19D8-B6B5-B243-9F88-CD481DBB5C12}" type="datetime3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21/08/17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3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266" y="2847059"/>
            <a:ext cx="7120934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 i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266" y="4429134"/>
            <a:ext cx="7120934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2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5841" y="6416675"/>
            <a:ext cx="4540286" cy="365125"/>
          </a:xfrm>
        </p:spPr>
        <p:txBody>
          <a:bodyPr/>
          <a:lstStyle>
            <a:lvl1pPr algn="l">
              <a:defRPr b="0" i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ru-RU" dirty="0">
                <a:solidFill>
                  <a:srgbClr val="FFFFFF"/>
                </a:solidFill>
              </a:rPr>
              <a:t>2016 © Национальная технологическая инициатива</a:t>
            </a:r>
          </a:p>
        </p:txBody>
      </p:sp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603" y="486577"/>
            <a:ext cx="1260269" cy="526964"/>
          </a:xfrm>
          <a:prstGeom prst="rect">
            <a:avLst/>
          </a:prstGeom>
        </p:spPr>
      </p:pic>
      <p:grpSp>
        <p:nvGrpSpPr>
          <p:cNvPr id="17" name="Группа 16"/>
          <p:cNvGrpSpPr/>
          <p:nvPr userDrawn="1"/>
        </p:nvGrpSpPr>
        <p:grpSpPr>
          <a:xfrm>
            <a:off x="288813" y="6416675"/>
            <a:ext cx="3334254" cy="8"/>
            <a:chOff x="658813" y="800103"/>
            <a:chExt cx="3334254" cy="8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 userDrawn="1"/>
        </p:nvGrpSpPr>
        <p:grpSpPr>
          <a:xfrm>
            <a:off x="298441" y="4303832"/>
            <a:ext cx="3334254" cy="8"/>
            <a:chOff x="658813" y="800103"/>
            <a:chExt cx="3334254" cy="8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 userDrawn="1"/>
        </p:nvGrpSpPr>
        <p:grpSpPr>
          <a:xfrm>
            <a:off x="276416" y="416049"/>
            <a:ext cx="2984500" cy="861948"/>
            <a:chOff x="276416" y="416049"/>
            <a:chExt cx="2984500" cy="861948"/>
          </a:xfrm>
        </p:grpSpPr>
        <p:pic>
          <p:nvPicPr>
            <p:cNvPr id="24" name="Изображение 2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416" y="416049"/>
              <a:ext cx="2984500" cy="498729"/>
            </a:xfrm>
            <a:prstGeom prst="rect">
              <a:avLst/>
            </a:prstGeom>
          </p:spPr>
        </p:pic>
        <p:pic>
          <p:nvPicPr>
            <p:cNvPr id="16" name="Изображение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48" y="1169195"/>
              <a:ext cx="1320809" cy="108802"/>
            </a:xfrm>
            <a:prstGeom prst="rect">
              <a:avLst/>
            </a:prstGeom>
          </p:spPr>
        </p:pic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286864" y="1064871"/>
              <a:ext cx="35553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639815" y="1064871"/>
              <a:ext cx="461172" cy="0"/>
            </a:xfrm>
            <a:prstGeom prst="line">
              <a:avLst/>
            </a:prstGeom>
            <a:ln w="9525">
              <a:solidFill>
                <a:srgbClr val="FFFFFF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2906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491">
          <p15:clr>
            <a:srgbClr val="FBAE40"/>
          </p15:clr>
        </p15:guide>
        <p15:guide id="3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orient="horz" pos="25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Изображение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6" y="416049"/>
            <a:ext cx="2984500" cy="498729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8" y="1169195"/>
            <a:ext cx="1320809" cy="1088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266" y="2847059"/>
            <a:ext cx="7120934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 i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266" y="4429134"/>
            <a:ext cx="7120934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2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5841" y="6416675"/>
            <a:ext cx="4540286" cy="365125"/>
          </a:xfrm>
        </p:spPr>
        <p:txBody>
          <a:bodyPr/>
          <a:lstStyle>
            <a:lvl1pPr algn="l">
              <a:defRPr b="0" i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ru-RU" dirty="0">
                <a:solidFill>
                  <a:srgbClr val="FFFFFF"/>
                </a:solidFill>
              </a:rPr>
              <a:t>2016 © Национальная технологическая инициатива</a:t>
            </a:r>
          </a:p>
        </p:txBody>
      </p:sp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603" y="486577"/>
            <a:ext cx="1260269" cy="526964"/>
          </a:xfrm>
          <a:prstGeom prst="rect">
            <a:avLst/>
          </a:prstGeom>
        </p:spPr>
      </p:pic>
      <p:grpSp>
        <p:nvGrpSpPr>
          <p:cNvPr id="17" name="Группа 16"/>
          <p:cNvGrpSpPr/>
          <p:nvPr userDrawn="1"/>
        </p:nvGrpSpPr>
        <p:grpSpPr>
          <a:xfrm>
            <a:off x="288813" y="6416675"/>
            <a:ext cx="3334254" cy="8"/>
            <a:chOff x="658813" y="800103"/>
            <a:chExt cx="3334254" cy="8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 userDrawn="1"/>
        </p:nvGrpSpPr>
        <p:grpSpPr>
          <a:xfrm>
            <a:off x="298441" y="4303832"/>
            <a:ext cx="3334254" cy="8"/>
            <a:chOff x="658813" y="800103"/>
            <a:chExt cx="3334254" cy="8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единительная линия 9"/>
          <p:cNvCxnSpPr/>
          <p:nvPr userDrawn="1"/>
        </p:nvCxnSpPr>
        <p:spPr>
          <a:xfrm>
            <a:off x="286864" y="1064871"/>
            <a:ext cx="35553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>
            <a:off x="639815" y="1064871"/>
            <a:ext cx="461172" cy="0"/>
          </a:xfrm>
          <a:prstGeom prst="line">
            <a:avLst/>
          </a:prstGeom>
          <a:ln w="9525"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7502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151">
          <p15:clr>
            <a:srgbClr val="FBAE40"/>
          </p15:clr>
        </p15:guide>
        <p15:guide id="3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orient="horz" pos="25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266" y="2847059"/>
            <a:ext cx="7120934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 i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266" y="4429134"/>
            <a:ext cx="7120934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2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5841" y="6416675"/>
            <a:ext cx="4540286" cy="365125"/>
          </a:xfrm>
        </p:spPr>
        <p:txBody>
          <a:bodyPr/>
          <a:lstStyle>
            <a:lvl1pPr algn="l">
              <a:defRPr b="0" i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ru-RU" dirty="0">
                <a:solidFill>
                  <a:srgbClr val="FFFFFF"/>
                </a:solidFill>
              </a:rPr>
              <a:t>2016 © Национальная технологическая инициатива</a:t>
            </a:r>
          </a:p>
        </p:txBody>
      </p:sp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603" y="486577"/>
            <a:ext cx="1260269" cy="526964"/>
          </a:xfrm>
          <a:prstGeom prst="rect">
            <a:avLst/>
          </a:prstGeom>
        </p:spPr>
      </p:pic>
      <p:grpSp>
        <p:nvGrpSpPr>
          <p:cNvPr id="17" name="Группа 16"/>
          <p:cNvGrpSpPr/>
          <p:nvPr userDrawn="1"/>
        </p:nvGrpSpPr>
        <p:grpSpPr>
          <a:xfrm>
            <a:off x="288813" y="6416675"/>
            <a:ext cx="3334254" cy="8"/>
            <a:chOff x="658813" y="800103"/>
            <a:chExt cx="3334254" cy="8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 userDrawn="1"/>
        </p:nvGrpSpPr>
        <p:grpSpPr>
          <a:xfrm>
            <a:off x="298441" y="4303832"/>
            <a:ext cx="3334254" cy="8"/>
            <a:chOff x="658813" y="800103"/>
            <a:chExt cx="3334254" cy="8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 userDrawn="1"/>
        </p:nvGrpSpPr>
        <p:grpSpPr>
          <a:xfrm>
            <a:off x="276416" y="416049"/>
            <a:ext cx="2984500" cy="861948"/>
            <a:chOff x="276416" y="416049"/>
            <a:chExt cx="2984500" cy="861948"/>
          </a:xfrm>
        </p:grpSpPr>
        <p:pic>
          <p:nvPicPr>
            <p:cNvPr id="24" name="Изображение 2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416" y="416049"/>
              <a:ext cx="2984500" cy="498729"/>
            </a:xfrm>
            <a:prstGeom prst="rect">
              <a:avLst/>
            </a:prstGeom>
          </p:spPr>
        </p:pic>
        <p:pic>
          <p:nvPicPr>
            <p:cNvPr id="16" name="Изображение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48" y="1169195"/>
              <a:ext cx="1320809" cy="108802"/>
            </a:xfrm>
            <a:prstGeom prst="rect">
              <a:avLst/>
            </a:prstGeom>
          </p:spPr>
        </p:pic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286864" y="1064871"/>
              <a:ext cx="35553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639815" y="1064871"/>
              <a:ext cx="461172" cy="0"/>
            </a:xfrm>
            <a:prstGeom prst="line">
              <a:avLst/>
            </a:prstGeom>
            <a:ln w="9525">
              <a:solidFill>
                <a:srgbClr val="FFFFFF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75849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491">
          <p15:clr>
            <a:srgbClr val="FBAE40"/>
          </p15:clr>
        </p15:guide>
        <p15:guide id="3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orient="horz" pos="25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266" y="2847059"/>
            <a:ext cx="7120934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 i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266" y="4429134"/>
            <a:ext cx="7120934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>
                    <a:lumMod val="65000"/>
                  </a:schemeClr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5841" y="6416675"/>
            <a:ext cx="4540286" cy="365125"/>
          </a:xfrm>
        </p:spPr>
        <p:txBody>
          <a:bodyPr/>
          <a:lstStyle>
            <a:lvl1pPr algn="l">
              <a:defRPr b="0" i="0">
                <a:solidFill>
                  <a:schemeClr val="bg1">
                    <a:lumMod val="65000"/>
                  </a:schemeClr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ru-RU">
                <a:solidFill>
                  <a:srgbClr val="FFFFFF">
                    <a:lumMod val="65000"/>
                  </a:srgbClr>
                </a:solidFill>
              </a:rPr>
              <a:t>2016 © Национальная технологическая инициатива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288813" y="6416675"/>
            <a:ext cx="3334254" cy="8"/>
            <a:chOff x="658813" y="800103"/>
            <a:chExt cx="3334254" cy="8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chemeClr val="bg1">
                  <a:lumMod val="75000"/>
                  <a:alpha val="29804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 userDrawn="1"/>
        </p:nvGrpSpPr>
        <p:grpSpPr>
          <a:xfrm>
            <a:off x="298441" y="4303832"/>
            <a:ext cx="3334254" cy="8"/>
            <a:chOff x="658813" y="800103"/>
            <a:chExt cx="3334254" cy="8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Группа 91"/>
          <p:cNvGrpSpPr/>
          <p:nvPr userDrawn="1"/>
        </p:nvGrpSpPr>
        <p:grpSpPr>
          <a:xfrm>
            <a:off x="276225" y="415925"/>
            <a:ext cx="2984500" cy="862013"/>
            <a:chOff x="276225" y="415925"/>
            <a:chExt cx="2984500" cy="862013"/>
          </a:xfrm>
        </p:grpSpPr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286864" y="1064871"/>
              <a:ext cx="355530" cy="0"/>
            </a:xfrm>
            <a:prstGeom prst="line">
              <a:avLst/>
            </a:prstGeom>
            <a:ln w="9525">
              <a:solidFill>
                <a:srgbClr val="F759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639815" y="1064871"/>
              <a:ext cx="461172" cy="0"/>
            </a:xfrm>
            <a:prstGeom prst="line">
              <a:avLst/>
            </a:prstGeom>
            <a:ln w="9525">
              <a:solidFill>
                <a:schemeClr val="accent4">
                  <a:lumMod val="60000"/>
                  <a:lumOff val="4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4"/>
            <p:cNvGrpSpPr>
              <a:grpSpLocks noChangeAspect="1"/>
            </p:cNvGrpSpPr>
            <p:nvPr userDrawn="1"/>
          </p:nvGrpSpPr>
          <p:grpSpPr bwMode="auto">
            <a:xfrm>
              <a:off x="276225" y="415925"/>
              <a:ext cx="2984500" cy="498475"/>
              <a:chOff x="174" y="262"/>
              <a:chExt cx="1880" cy="314"/>
            </a:xfrm>
            <a:solidFill>
              <a:srgbClr val="F75931"/>
            </a:solidFill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auto">
              <a:xfrm>
                <a:off x="186" y="262"/>
                <a:ext cx="75" cy="109"/>
              </a:xfrm>
              <a:custGeom>
                <a:avLst/>
                <a:gdLst>
                  <a:gd name="T0" fmla="*/ 42 w 51"/>
                  <a:gd name="T1" fmla="*/ 4 h 74"/>
                  <a:gd name="T2" fmla="*/ 47 w 51"/>
                  <a:gd name="T3" fmla="*/ 0 h 74"/>
                  <a:gd name="T4" fmla="*/ 51 w 51"/>
                  <a:gd name="T5" fmla="*/ 4 h 74"/>
                  <a:gd name="T6" fmla="*/ 51 w 51"/>
                  <a:gd name="T7" fmla="*/ 70 h 74"/>
                  <a:gd name="T8" fmla="*/ 47 w 51"/>
                  <a:gd name="T9" fmla="*/ 74 h 74"/>
                  <a:gd name="T10" fmla="*/ 42 w 51"/>
                  <a:gd name="T11" fmla="*/ 70 h 74"/>
                  <a:gd name="T12" fmla="*/ 42 w 51"/>
                  <a:gd name="T13" fmla="*/ 42 h 74"/>
                  <a:gd name="T14" fmla="*/ 9 w 51"/>
                  <a:gd name="T15" fmla="*/ 42 h 74"/>
                  <a:gd name="T16" fmla="*/ 9 w 51"/>
                  <a:gd name="T17" fmla="*/ 70 h 74"/>
                  <a:gd name="T18" fmla="*/ 4 w 51"/>
                  <a:gd name="T19" fmla="*/ 74 h 74"/>
                  <a:gd name="T20" fmla="*/ 0 w 51"/>
                  <a:gd name="T21" fmla="*/ 70 h 74"/>
                  <a:gd name="T22" fmla="*/ 0 w 51"/>
                  <a:gd name="T23" fmla="*/ 4 h 74"/>
                  <a:gd name="T24" fmla="*/ 4 w 51"/>
                  <a:gd name="T25" fmla="*/ 0 h 74"/>
                  <a:gd name="T26" fmla="*/ 9 w 51"/>
                  <a:gd name="T27" fmla="*/ 4 h 74"/>
                  <a:gd name="T28" fmla="*/ 9 w 51"/>
                  <a:gd name="T29" fmla="*/ 34 h 74"/>
                  <a:gd name="T30" fmla="*/ 42 w 51"/>
                  <a:gd name="T31" fmla="*/ 34 h 74"/>
                  <a:gd name="T32" fmla="*/ 42 w 51"/>
                  <a:gd name="T33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74">
                    <a:moveTo>
                      <a:pt x="42" y="4"/>
                    </a:moveTo>
                    <a:cubicBezTo>
                      <a:pt x="42" y="2"/>
                      <a:pt x="44" y="0"/>
                      <a:pt x="47" y="0"/>
                    </a:cubicBezTo>
                    <a:cubicBezTo>
                      <a:pt x="49" y="0"/>
                      <a:pt x="51" y="2"/>
                      <a:pt x="51" y="4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2"/>
                      <a:pt x="49" y="74"/>
                      <a:pt x="47" y="74"/>
                    </a:cubicBezTo>
                    <a:cubicBezTo>
                      <a:pt x="44" y="74"/>
                      <a:pt x="42" y="72"/>
                      <a:pt x="42" y="70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9" y="72"/>
                      <a:pt x="7" y="74"/>
                      <a:pt x="4" y="74"/>
                    </a:cubicBezTo>
                    <a:cubicBezTo>
                      <a:pt x="2" y="74"/>
                      <a:pt x="0" y="72"/>
                      <a:pt x="0" y="7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42" y="34"/>
                      <a:pt x="42" y="34"/>
                      <a:pt x="42" y="34"/>
                    </a:cubicBezTo>
                    <a:lnTo>
                      <a:pt x="4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9" name="Freeform 6"/>
              <p:cNvSpPr>
                <a:spLocks noEditPoints="1"/>
              </p:cNvSpPr>
              <p:nvPr userDrawn="1"/>
            </p:nvSpPr>
            <p:spPr bwMode="auto">
              <a:xfrm>
                <a:off x="280" y="294"/>
                <a:ext cx="63" cy="77"/>
              </a:xfrm>
              <a:custGeom>
                <a:avLst/>
                <a:gdLst>
                  <a:gd name="T0" fmla="*/ 38 w 43"/>
                  <a:gd name="T1" fmla="*/ 52 h 52"/>
                  <a:gd name="T2" fmla="*/ 33 w 43"/>
                  <a:gd name="T3" fmla="*/ 50 h 52"/>
                  <a:gd name="T4" fmla="*/ 31 w 43"/>
                  <a:gd name="T5" fmla="*/ 47 h 52"/>
                  <a:gd name="T6" fmla="*/ 17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8 w 43"/>
                  <a:gd name="T13" fmla="*/ 22 h 52"/>
                  <a:gd name="T14" fmla="*/ 29 w 43"/>
                  <a:gd name="T15" fmla="*/ 22 h 52"/>
                  <a:gd name="T16" fmla="*/ 29 w 43"/>
                  <a:gd name="T17" fmla="*/ 20 h 52"/>
                  <a:gd name="T18" fmla="*/ 19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3 w 43"/>
                  <a:gd name="T25" fmla="*/ 7 h 52"/>
                  <a:gd name="T26" fmla="*/ 5 w 43"/>
                  <a:gd name="T27" fmla="*/ 4 h 52"/>
                  <a:gd name="T28" fmla="*/ 20 w 43"/>
                  <a:gd name="T29" fmla="*/ 0 h 52"/>
                  <a:gd name="T30" fmla="*/ 38 w 43"/>
                  <a:gd name="T31" fmla="*/ 21 h 52"/>
                  <a:gd name="T32" fmla="*/ 38 w 43"/>
                  <a:gd name="T33" fmla="*/ 39 h 52"/>
                  <a:gd name="T34" fmla="*/ 41 w 43"/>
                  <a:gd name="T35" fmla="*/ 45 h 52"/>
                  <a:gd name="T36" fmla="*/ 43 w 43"/>
                  <a:gd name="T37" fmla="*/ 48 h 52"/>
                  <a:gd name="T38" fmla="*/ 38 w 43"/>
                  <a:gd name="T39" fmla="*/ 52 h 52"/>
                  <a:gd name="T40" fmla="*/ 29 w 43"/>
                  <a:gd name="T41" fmla="*/ 29 h 52"/>
                  <a:gd name="T42" fmla="*/ 19 w 43"/>
                  <a:gd name="T43" fmla="*/ 29 h 52"/>
                  <a:gd name="T44" fmla="*/ 8 w 43"/>
                  <a:gd name="T45" fmla="*/ 37 h 52"/>
                  <a:gd name="T46" fmla="*/ 8 w 43"/>
                  <a:gd name="T47" fmla="*/ 38 h 52"/>
                  <a:gd name="T48" fmla="*/ 19 w 43"/>
                  <a:gd name="T49" fmla="*/ 45 h 52"/>
                  <a:gd name="T50" fmla="*/ 29 w 43"/>
                  <a:gd name="T51" fmla="*/ 35 h 52"/>
                  <a:gd name="T52" fmla="*/ 29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8" y="52"/>
                    </a:moveTo>
                    <a:cubicBezTo>
                      <a:pt x="36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7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2"/>
                      <a:pt x="28" y="8"/>
                      <a:pt x="19" y="8"/>
                    </a:cubicBezTo>
                    <a:cubicBezTo>
                      <a:pt x="14" y="8"/>
                      <a:pt x="11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1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29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29" y="42"/>
                      <a:pt x="29" y="35"/>
                    </a:cubicBezTo>
                    <a:lnTo>
                      <a:pt x="29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 userDrawn="1"/>
            </p:nvSpPr>
            <p:spPr bwMode="auto">
              <a:xfrm>
                <a:off x="359" y="296"/>
                <a:ext cx="70" cy="99"/>
              </a:xfrm>
              <a:custGeom>
                <a:avLst/>
                <a:gdLst>
                  <a:gd name="T0" fmla="*/ 40 w 48"/>
                  <a:gd name="T1" fmla="*/ 51 h 67"/>
                  <a:gd name="T2" fmla="*/ 4 w 48"/>
                  <a:gd name="T3" fmla="*/ 51 h 67"/>
                  <a:gd name="T4" fmla="*/ 0 w 48"/>
                  <a:gd name="T5" fmla="*/ 47 h 67"/>
                  <a:gd name="T6" fmla="*/ 0 w 48"/>
                  <a:gd name="T7" fmla="*/ 4 h 67"/>
                  <a:gd name="T8" fmla="*/ 5 w 48"/>
                  <a:gd name="T9" fmla="*/ 0 h 67"/>
                  <a:gd name="T10" fmla="*/ 9 w 48"/>
                  <a:gd name="T11" fmla="*/ 4 h 67"/>
                  <a:gd name="T12" fmla="*/ 9 w 48"/>
                  <a:gd name="T13" fmla="*/ 43 h 67"/>
                  <a:gd name="T14" fmla="*/ 30 w 48"/>
                  <a:gd name="T15" fmla="*/ 43 h 67"/>
                  <a:gd name="T16" fmla="*/ 30 w 48"/>
                  <a:gd name="T17" fmla="*/ 4 h 67"/>
                  <a:gd name="T18" fmla="*/ 35 w 48"/>
                  <a:gd name="T19" fmla="*/ 0 h 67"/>
                  <a:gd name="T20" fmla="*/ 39 w 48"/>
                  <a:gd name="T21" fmla="*/ 4 h 67"/>
                  <a:gd name="T22" fmla="*/ 39 w 48"/>
                  <a:gd name="T23" fmla="*/ 43 h 67"/>
                  <a:gd name="T24" fmla="*/ 44 w 48"/>
                  <a:gd name="T25" fmla="*/ 43 h 67"/>
                  <a:gd name="T26" fmla="*/ 48 w 48"/>
                  <a:gd name="T27" fmla="*/ 46 h 67"/>
                  <a:gd name="T28" fmla="*/ 48 w 48"/>
                  <a:gd name="T29" fmla="*/ 63 h 67"/>
                  <a:gd name="T30" fmla="*/ 44 w 48"/>
                  <a:gd name="T31" fmla="*/ 67 h 67"/>
                  <a:gd name="T32" fmla="*/ 40 w 48"/>
                  <a:gd name="T33" fmla="*/ 63 h 67"/>
                  <a:gd name="T34" fmla="*/ 40 w 48"/>
                  <a:gd name="T35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67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2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442" y="296"/>
                <a:ext cx="59" cy="75"/>
              </a:xfrm>
              <a:custGeom>
                <a:avLst/>
                <a:gdLst>
                  <a:gd name="T0" fmla="*/ 9 w 40"/>
                  <a:gd name="T1" fmla="*/ 47 h 51"/>
                  <a:gd name="T2" fmla="*/ 4 w 40"/>
                  <a:gd name="T3" fmla="*/ 51 h 51"/>
                  <a:gd name="T4" fmla="*/ 0 w 40"/>
                  <a:gd name="T5" fmla="*/ 47 h 51"/>
                  <a:gd name="T6" fmla="*/ 0 w 40"/>
                  <a:gd name="T7" fmla="*/ 4 h 51"/>
                  <a:gd name="T8" fmla="*/ 4 w 40"/>
                  <a:gd name="T9" fmla="*/ 0 h 51"/>
                  <a:gd name="T10" fmla="*/ 9 w 40"/>
                  <a:gd name="T11" fmla="*/ 4 h 51"/>
                  <a:gd name="T12" fmla="*/ 9 w 40"/>
                  <a:gd name="T13" fmla="*/ 32 h 51"/>
                  <a:gd name="T14" fmla="*/ 31 w 40"/>
                  <a:gd name="T15" fmla="*/ 7 h 51"/>
                  <a:gd name="T16" fmla="*/ 31 w 40"/>
                  <a:gd name="T17" fmla="*/ 4 h 51"/>
                  <a:gd name="T18" fmla="*/ 36 w 40"/>
                  <a:gd name="T19" fmla="*/ 0 h 51"/>
                  <a:gd name="T20" fmla="*/ 40 w 40"/>
                  <a:gd name="T21" fmla="*/ 4 h 51"/>
                  <a:gd name="T22" fmla="*/ 40 w 40"/>
                  <a:gd name="T23" fmla="*/ 47 h 51"/>
                  <a:gd name="T24" fmla="*/ 36 w 40"/>
                  <a:gd name="T25" fmla="*/ 51 h 51"/>
                  <a:gd name="T26" fmla="*/ 31 w 40"/>
                  <a:gd name="T27" fmla="*/ 47 h 51"/>
                  <a:gd name="T28" fmla="*/ 31 w 40"/>
                  <a:gd name="T29" fmla="*/ 19 h 51"/>
                  <a:gd name="T30" fmla="*/ 9 w 40"/>
                  <a:gd name="T31" fmla="*/ 44 h 51"/>
                  <a:gd name="T32" fmla="*/ 9 w 40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51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14" name="Freeform 9"/>
              <p:cNvSpPr>
                <a:spLocks noEditPoints="1"/>
              </p:cNvSpPr>
              <p:nvPr userDrawn="1"/>
            </p:nvSpPr>
            <p:spPr bwMode="auto">
              <a:xfrm>
                <a:off x="520" y="294"/>
                <a:ext cx="60" cy="77"/>
              </a:xfrm>
              <a:custGeom>
                <a:avLst/>
                <a:gdLst>
                  <a:gd name="T0" fmla="*/ 21 w 41"/>
                  <a:gd name="T1" fmla="*/ 52 h 52"/>
                  <a:gd name="T2" fmla="*/ 0 w 41"/>
                  <a:gd name="T3" fmla="*/ 31 h 52"/>
                  <a:gd name="T4" fmla="*/ 0 w 41"/>
                  <a:gd name="T5" fmla="*/ 21 h 52"/>
                  <a:gd name="T6" fmla="*/ 21 w 41"/>
                  <a:gd name="T7" fmla="*/ 0 h 52"/>
                  <a:gd name="T8" fmla="*/ 41 w 41"/>
                  <a:gd name="T9" fmla="*/ 21 h 52"/>
                  <a:gd name="T10" fmla="*/ 41 w 41"/>
                  <a:gd name="T11" fmla="*/ 31 h 52"/>
                  <a:gd name="T12" fmla="*/ 21 w 41"/>
                  <a:gd name="T13" fmla="*/ 52 h 52"/>
                  <a:gd name="T14" fmla="*/ 32 w 41"/>
                  <a:gd name="T15" fmla="*/ 21 h 52"/>
                  <a:gd name="T16" fmla="*/ 21 w 41"/>
                  <a:gd name="T17" fmla="*/ 8 h 52"/>
                  <a:gd name="T18" fmla="*/ 9 w 41"/>
                  <a:gd name="T19" fmla="*/ 21 h 52"/>
                  <a:gd name="T20" fmla="*/ 9 w 41"/>
                  <a:gd name="T21" fmla="*/ 31 h 52"/>
                  <a:gd name="T22" fmla="*/ 21 w 41"/>
                  <a:gd name="T23" fmla="*/ 44 h 52"/>
                  <a:gd name="T24" fmla="*/ 32 w 41"/>
                  <a:gd name="T25" fmla="*/ 31 h 52"/>
                  <a:gd name="T26" fmla="*/ 32 w 41"/>
                  <a:gd name="T27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52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15" name="Freeform 10"/>
              <p:cNvSpPr>
                <a:spLocks/>
              </p:cNvSpPr>
              <p:nvPr userDrawn="1"/>
            </p:nvSpPr>
            <p:spPr bwMode="auto">
              <a:xfrm>
                <a:off x="599" y="294"/>
                <a:ext cx="56" cy="77"/>
              </a:xfrm>
              <a:custGeom>
                <a:avLst/>
                <a:gdLst>
                  <a:gd name="T0" fmla="*/ 38 w 38"/>
                  <a:gd name="T1" fmla="*/ 48 h 52"/>
                  <a:gd name="T2" fmla="*/ 33 w 38"/>
                  <a:gd name="T3" fmla="*/ 52 h 52"/>
                  <a:gd name="T4" fmla="*/ 29 w 38"/>
                  <a:gd name="T5" fmla="*/ 48 h 52"/>
                  <a:gd name="T6" fmla="*/ 29 w 38"/>
                  <a:gd name="T7" fmla="*/ 29 h 52"/>
                  <a:gd name="T8" fmla="*/ 9 w 38"/>
                  <a:gd name="T9" fmla="*/ 29 h 52"/>
                  <a:gd name="T10" fmla="*/ 9 w 38"/>
                  <a:gd name="T11" fmla="*/ 48 h 52"/>
                  <a:gd name="T12" fmla="*/ 4 w 38"/>
                  <a:gd name="T13" fmla="*/ 52 h 52"/>
                  <a:gd name="T14" fmla="*/ 0 w 38"/>
                  <a:gd name="T15" fmla="*/ 48 h 52"/>
                  <a:gd name="T16" fmla="*/ 0 w 38"/>
                  <a:gd name="T17" fmla="*/ 5 h 52"/>
                  <a:gd name="T18" fmla="*/ 4 w 38"/>
                  <a:gd name="T19" fmla="*/ 0 h 52"/>
                  <a:gd name="T20" fmla="*/ 9 w 38"/>
                  <a:gd name="T21" fmla="*/ 5 h 52"/>
                  <a:gd name="T22" fmla="*/ 9 w 38"/>
                  <a:gd name="T23" fmla="*/ 21 h 52"/>
                  <a:gd name="T24" fmla="*/ 29 w 38"/>
                  <a:gd name="T25" fmla="*/ 21 h 52"/>
                  <a:gd name="T26" fmla="*/ 29 w 38"/>
                  <a:gd name="T27" fmla="*/ 5 h 52"/>
                  <a:gd name="T28" fmla="*/ 33 w 38"/>
                  <a:gd name="T29" fmla="*/ 0 h 52"/>
                  <a:gd name="T30" fmla="*/ 38 w 38"/>
                  <a:gd name="T31" fmla="*/ 5 h 52"/>
                  <a:gd name="T32" fmla="*/ 38 w 38"/>
                  <a:gd name="T33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52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21" name="Freeform 11"/>
              <p:cNvSpPr>
                <a:spLocks noEditPoints="1"/>
              </p:cNvSpPr>
              <p:nvPr userDrawn="1"/>
            </p:nvSpPr>
            <p:spPr bwMode="auto">
              <a:xfrm>
                <a:off x="671" y="294"/>
                <a:ext cx="63" cy="77"/>
              </a:xfrm>
              <a:custGeom>
                <a:avLst/>
                <a:gdLst>
                  <a:gd name="T0" fmla="*/ 39 w 43"/>
                  <a:gd name="T1" fmla="*/ 52 h 52"/>
                  <a:gd name="T2" fmla="*/ 34 w 43"/>
                  <a:gd name="T3" fmla="*/ 50 h 52"/>
                  <a:gd name="T4" fmla="*/ 32 w 43"/>
                  <a:gd name="T5" fmla="*/ 47 h 52"/>
                  <a:gd name="T6" fmla="*/ 17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8 w 43"/>
                  <a:gd name="T13" fmla="*/ 22 h 52"/>
                  <a:gd name="T14" fmla="*/ 30 w 43"/>
                  <a:gd name="T15" fmla="*/ 22 h 52"/>
                  <a:gd name="T16" fmla="*/ 30 w 43"/>
                  <a:gd name="T17" fmla="*/ 20 h 52"/>
                  <a:gd name="T18" fmla="*/ 19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3 w 43"/>
                  <a:gd name="T25" fmla="*/ 7 h 52"/>
                  <a:gd name="T26" fmla="*/ 5 w 43"/>
                  <a:gd name="T27" fmla="*/ 4 h 52"/>
                  <a:gd name="T28" fmla="*/ 20 w 43"/>
                  <a:gd name="T29" fmla="*/ 0 h 52"/>
                  <a:gd name="T30" fmla="*/ 39 w 43"/>
                  <a:gd name="T31" fmla="*/ 21 h 52"/>
                  <a:gd name="T32" fmla="*/ 39 w 43"/>
                  <a:gd name="T33" fmla="*/ 39 h 52"/>
                  <a:gd name="T34" fmla="*/ 41 w 43"/>
                  <a:gd name="T35" fmla="*/ 45 h 52"/>
                  <a:gd name="T36" fmla="*/ 43 w 43"/>
                  <a:gd name="T37" fmla="*/ 48 h 52"/>
                  <a:gd name="T38" fmla="*/ 39 w 43"/>
                  <a:gd name="T39" fmla="*/ 52 h 52"/>
                  <a:gd name="T40" fmla="*/ 30 w 43"/>
                  <a:gd name="T41" fmla="*/ 29 h 52"/>
                  <a:gd name="T42" fmla="*/ 19 w 43"/>
                  <a:gd name="T43" fmla="*/ 29 h 52"/>
                  <a:gd name="T44" fmla="*/ 9 w 43"/>
                  <a:gd name="T45" fmla="*/ 37 h 52"/>
                  <a:gd name="T46" fmla="*/ 9 w 43"/>
                  <a:gd name="T47" fmla="*/ 38 h 52"/>
                  <a:gd name="T48" fmla="*/ 19 w 43"/>
                  <a:gd name="T49" fmla="*/ 45 h 52"/>
                  <a:gd name="T50" fmla="*/ 30 w 43"/>
                  <a:gd name="T51" fmla="*/ 35 h 52"/>
                  <a:gd name="T52" fmla="*/ 30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22" name="Freeform 12"/>
              <p:cNvSpPr>
                <a:spLocks/>
              </p:cNvSpPr>
              <p:nvPr userDrawn="1"/>
            </p:nvSpPr>
            <p:spPr bwMode="auto">
              <a:xfrm>
                <a:off x="743" y="296"/>
                <a:ext cx="65" cy="77"/>
              </a:xfrm>
              <a:custGeom>
                <a:avLst/>
                <a:gdLst>
                  <a:gd name="T0" fmla="*/ 40 w 44"/>
                  <a:gd name="T1" fmla="*/ 0 h 52"/>
                  <a:gd name="T2" fmla="*/ 44 w 44"/>
                  <a:gd name="T3" fmla="*/ 4 h 52"/>
                  <a:gd name="T4" fmla="*/ 44 w 44"/>
                  <a:gd name="T5" fmla="*/ 47 h 52"/>
                  <a:gd name="T6" fmla="*/ 40 w 44"/>
                  <a:gd name="T7" fmla="*/ 52 h 52"/>
                  <a:gd name="T8" fmla="*/ 35 w 44"/>
                  <a:gd name="T9" fmla="*/ 47 h 52"/>
                  <a:gd name="T10" fmla="*/ 35 w 44"/>
                  <a:gd name="T11" fmla="*/ 8 h 52"/>
                  <a:gd name="T12" fmla="*/ 16 w 44"/>
                  <a:gd name="T13" fmla="*/ 8 h 52"/>
                  <a:gd name="T14" fmla="*/ 16 w 44"/>
                  <a:gd name="T15" fmla="*/ 17 h 52"/>
                  <a:gd name="T16" fmla="*/ 12 w 44"/>
                  <a:gd name="T17" fmla="*/ 45 h 52"/>
                  <a:gd name="T18" fmla="*/ 5 w 44"/>
                  <a:gd name="T19" fmla="*/ 51 h 52"/>
                  <a:gd name="T20" fmla="*/ 0 w 44"/>
                  <a:gd name="T21" fmla="*/ 47 h 52"/>
                  <a:gd name="T22" fmla="*/ 5 w 44"/>
                  <a:gd name="T23" fmla="*/ 38 h 52"/>
                  <a:gd name="T24" fmla="*/ 7 w 44"/>
                  <a:gd name="T25" fmla="*/ 16 h 52"/>
                  <a:gd name="T26" fmla="*/ 7 w 44"/>
                  <a:gd name="T27" fmla="*/ 4 h 52"/>
                  <a:gd name="T28" fmla="*/ 12 w 44"/>
                  <a:gd name="T29" fmla="*/ 0 h 52"/>
                  <a:gd name="T30" fmla="*/ 40 w 44"/>
                  <a:gd name="T3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52">
                    <a:moveTo>
                      <a:pt x="40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40" y="52"/>
                    </a:cubicBezTo>
                    <a:cubicBezTo>
                      <a:pt x="37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8"/>
                      <a:pt x="15" y="38"/>
                      <a:pt x="12" y="45"/>
                    </a:cubicBezTo>
                    <a:cubicBezTo>
                      <a:pt x="9" y="50"/>
                      <a:pt x="7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5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2" y="0"/>
                    </a:cubicBezTo>
                    <a:lnTo>
                      <a:pt x="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23" name="Freeform 13"/>
              <p:cNvSpPr>
                <a:spLocks noEditPoints="1"/>
              </p:cNvSpPr>
              <p:nvPr userDrawn="1"/>
            </p:nvSpPr>
            <p:spPr bwMode="auto">
              <a:xfrm>
                <a:off x="830" y="296"/>
                <a:ext cx="52" cy="75"/>
              </a:xfrm>
              <a:custGeom>
                <a:avLst/>
                <a:gdLst>
                  <a:gd name="T0" fmla="*/ 0 w 36"/>
                  <a:gd name="T1" fmla="*/ 4 h 51"/>
                  <a:gd name="T2" fmla="*/ 4 w 36"/>
                  <a:gd name="T3" fmla="*/ 0 h 51"/>
                  <a:gd name="T4" fmla="*/ 9 w 36"/>
                  <a:gd name="T5" fmla="*/ 4 h 51"/>
                  <a:gd name="T6" fmla="*/ 9 w 36"/>
                  <a:gd name="T7" fmla="*/ 20 h 51"/>
                  <a:gd name="T8" fmla="*/ 18 w 36"/>
                  <a:gd name="T9" fmla="*/ 20 h 51"/>
                  <a:gd name="T10" fmla="*/ 36 w 36"/>
                  <a:gd name="T11" fmla="*/ 34 h 51"/>
                  <a:gd name="T12" fmla="*/ 36 w 36"/>
                  <a:gd name="T13" fmla="*/ 37 h 51"/>
                  <a:gd name="T14" fmla="*/ 20 w 36"/>
                  <a:gd name="T15" fmla="*/ 51 h 51"/>
                  <a:gd name="T16" fmla="*/ 4 w 36"/>
                  <a:gd name="T17" fmla="*/ 51 h 51"/>
                  <a:gd name="T18" fmla="*/ 0 w 36"/>
                  <a:gd name="T19" fmla="*/ 46 h 51"/>
                  <a:gd name="T20" fmla="*/ 0 w 36"/>
                  <a:gd name="T21" fmla="*/ 4 h 51"/>
                  <a:gd name="T22" fmla="*/ 9 w 36"/>
                  <a:gd name="T23" fmla="*/ 43 h 51"/>
                  <a:gd name="T24" fmla="*/ 19 w 36"/>
                  <a:gd name="T25" fmla="*/ 43 h 51"/>
                  <a:gd name="T26" fmla="*/ 27 w 36"/>
                  <a:gd name="T27" fmla="*/ 36 h 51"/>
                  <a:gd name="T28" fmla="*/ 27 w 36"/>
                  <a:gd name="T29" fmla="*/ 34 h 51"/>
                  <a:gd name="T30" fmla="*/ 18 w 36"/>
                  <a:gd name="T31" fmla="*/ 28 h 51"/>
                  <a:gd name="T32" fmla="*/ 9 w 36"/>
                  <a:gd name="T33" fmla="*/ 28 h 51"/>
                  <a:gd name="T34" fmla="*/ 9 w 36"/>
                  <a:gd name="T35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51">
                    <a:moveTo>
                      <a:pt x="0" y="4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30" y="20"/>
                      <a:pt x="36" y="26"/>
                      <a:pt x="36" y="34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1" y="51"/>
                      <a:pt x="20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6"/>
                    </a:cubicBezTo>
                    <a:lnTo>
                      <a:pt x="0" y="4"/>
                    </a:lnTo>
                    <a:close/>
                    <a:moveTo>
                      <a:pt x="9" y="43"/>
                    </a:moveTo>
                    <a:cubicBezTo>
                      <a:pt x="19" y="43"/>
                      <a:pt x="19" y="43"/>
                      <a:pt x="19" y="43"/>
                    </a:cubicBezTo>
                    <a:cubicBezTo>
                      <a:pt x="26" y="43"/>
                      <a:pt x="27" y="40"/>
                      <a:pt x="27" y="36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0"/>
                      <a:pt x="24" y="28"/>
                      <a:pt x="18" y="28"/>
                    </a:cubicBezTo>
                    <a:cubicBezTo>
                      <a:pt x="9" y="28"/>
                      <a:pt x="9" y="28"/>
                      <a:pt x="9" y="28"/>
                    </a:cubicBezTo>
                    <a:lnTo>
                      <a:pt x="9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 userDrawn="1"/>
            </p:nvSpPr>
            <p:spPr bwMode="auto">
              <a:xfrm>
                <a:off x="901" y="294"/>
                <a:ext cx="56" cy="77"/>
              </a:xfrm>
              <a:custGeom>
                <a:avLst/>
                <a:gdLst>
                  <a:gd name="T0" fmla="*/ 38 w 38"/>
                  <a:gd name="T1" fmla="*/ 48 h 52"/>
                  <a:gd name="T2" fmla="*/ 33 w 38"/>
                  <a:gd name="T3" fmla="*/ 52 h 52"/>
                  <a:gd name="T4" fmla="*/ 29 w 38"/>
                  <a:gd name="T5" fmla="*/ 48 h 52"/>
                  <a:gd name="T6" fmla="*/ 29 w 38"/>
                  <a:gd name="T7" fmla="*/ 29 h 52"/>
                  <a:gd name="T8" fmla="*/ 9 w 38"/>
                  <a:gd name="T9" fmla="*/ 29 h 52"/>
                  <a:gd name="T10" fmla="*/ 9 w 38"/>
                  <a:gd name="T11" fmla="*/ 48 h 52"/>
                  <a:gd name="T12" fmla="*/ 5 w 38"/>
                  <a:gd name="T13" fmla="*/ 52 h 52"/>
                  <a:gd name="T14" fmla="*/ 0 w 38"/>
                  <a:gd name="T15" fmla="*/ 48 h 52"/>
                  <a:gd name="T16" fmla="*/ 0 w 38"/>
                  <a:gd name="T17" fmla="*/ 5 h 52"/>
                  <a:gd name="T18" fmla="*/ 5 w 38"/>
                  <a:gd name="T19" fmla="*/ 0 h 52"/>
                  <a:gd name="T20" fmla="*/ 9 w 38"/>
                  <a:gd name="T21" fmla="*/ 5 h 52"/>
                  <a:gd name="T22" fmla="*/ 9 w 38"/>
                  <a:gd name="T23" fmla="*/ 21 h 52"/>
                  <a:gd name="T24" fmla="*/ 29 w 38"/>
                  <a:gd name="T25" fmla="*/ 21 h 52"/>
                  <a:gd name="T26" fmla="*/ 29 w 38"/>
                  <a:gd name="T27" fmla="*/ 5 h 52"/>
                  <a:gd name="T28" fmla="*/ 33 w 38"/>
                  <a:gd name="T29" fmla="*/ 0 h 52"/>
                  <a:gd name="T30" fmla="*/ 38 w 38"/>
                  <a:gd name="T31" fmla="*/ 5 h 52"/>
                  <a:gd name="T32" fmla="*/ 38 w 38"/>
                  <a:gd name="T33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52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29" name="Freeform 15"/>
              <p:cNvSpPr>
                <a:spLocks noEditPoints="1"/>
              </p:cNvSpPr>
              <p:nvPr userDrawn="1"/>
            </p:nvSpPr>
            <p:spPr bwMode="auto">
              <a:xfrm>
                <a:off x="973" y="294"/>
                <a:ext cx="63" cy="77"/>
              </a:xfrm>
              <a:custGeom>
                <a:avLst/>
                <a:gdLst>
                  <a:gd name="T0" fmla="*/ 39 w 43"/>
                  <a:gd name="T1" fmla="*/ 52 h 52"/>
                  <a:gd name="T2" fmla="*/ 34 w 43"/>
                  <a:gd name="T3" fmla="*/ 50 h 52"/>
                  <a:gd name="T4" fmla="*/ 32 w 43"/>
                  <a:gd name="T5" fmla="*/ 47 h 52"/>
                  <a:gd name="T6" fmla="*/ 18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9 w 43"/>
                  <a:gd name="T13" fmla="*/ 22 h 52"/>
                  <a:gd name="T14" fmla="*/ 30 w 43"/>
                  <a:gd name="T15" fmla="*/ 22 h 52"/>
                  <a:gd name="T16" fmla="*/ 30 w 43"/>
                  <a:gd name="T17" fmla="*/ 20 h 52"/>
                  <a:gd name="T18" fmla="*/ 20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4 w 43"/>
                  <a:gd name="T25" fmla="*/ 7 h 52"/>
                  <a:gd name="T26" fmla="*/ 6 w 43"/>
                  <a:gd name="T27" fmla="*/ 4 h 52"/>
                  <a:gd name="T28" fmla="*/ 20 w 43"/>
                  <a:gd name="T29" fmla="*/ 0 h 52"/>
                  <a:gd name="T30" fmla="*/ 39 w 43"/>
                  <a:gd name="T31" fmla="*/ 21 h 52"/>
                  <a:gd name="T32" fmla="*/ 39 w 43"/>
                  <a:gd name="T33" fmla="*/ 39 h 52"/>
                  <a:gd name="T34" fmla="*/ 42 w 43"/>
                  <a:gd name="T35" fmla="*/ 45 h 52"/>
                  <a:gd name="T36" fmla="*/ 43 w 43"/>
                  <a:gd name="T37" fmla="*/ 48 h 52"/>
                  <a:gd name="T38" fmla="*/ 39 w 43"/>
                  <a:gd name="T39" fmla="*/ 52 h 52"/>
                  <a:gd name="T40" fmla="*/ 30 w 43"/>
                  <a:gd name="T41" fmla="*/ 29 h 52"/>
                  <a:gd name="T42" fmla="*/ 19 w 43"/>
                  <a:gd name="T43" fmla="*/ 29 h 52"/>
                  <a:gd name="T44" fmla="*/ 9 w 43"/>
                  <a:gd name="T45" fmla="*/ 37 h 52"/>
                  <a:gd name="T46" fmla="*/ 9 w 43"/>
                  <a:gd name="T47" fmla="*/ 38 h 52"/>
                  <a:gd name="T48" fmla="*/ 19 w 43"/>
                  <a:gd name="T49" fmla="*/ 45 h 52"/>
                  <a:gd name="T50" fmla="*/ 30 w 43"/>
                  <a:gd name="T51" fmla="*/ 35 h 52"/>
                  <a:gd name="T52" fmla="*/ 30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0" name="Freeform 16"/>
              <p:cNvSpPr>
                <a:spLocks noEditPoints="1"/>
              </p:cNvSpPr>
              <p:nvPr userDrawn="1"/>
            </p:nvSpPr>
            <p:spPr bwMode="auto">
              <a:xfrm>
                <a:off x="1050" y="296"/>
                <a:ext cx="52" cy="75"/>
              </a:xfrm>
              <a:custGeom>
                <a:avLst/>
                <a:gdLst>
                  <a:gd name="T0" fmla="*/ 36 w 36"/>
                  <a:gd name="T1" fmla="*/ 47 h 51"/>
                  <a:gd name="T2" fmla="*/ 31 w 36"/>
                  <a:gd name="T3" fmla="*/ 51 h 51"/>
                  <a:gd name="T4" fmla="*/ 27 w 36"/>
                  <a:gd name="T5" fmla="*/ 47 h 51"/>
                  <a:gd name="T6" fmla="*/ 27 w 36"/>
                  <a:gd name="T7" fmla="*/ 30 h 51"/>
                  <a:gd name="T8" fmla="*/ 19 w 36"/>
                  <a:gd name="T9" fmla="*/ 30 h 51"/>
                  <a:gd name="T10" fmla="*/ 9 w 36"/>
                  <a:gd name="T11" fmla="*/ 49 h 51"/>
                  <a:gd name="T12" fmla="*/ 5 w 36"/>
                  <a:gd name="T13" fmla="*/ 51 h 51"/>
                  <a:gd name="T14" fmla="*/ 0 w 36"/>
                  <a:gd name="T15" fmla="*/ 47 h 51"/>
                  <a:gd name="T16" fmla="*/ 1 w 36"/>
                  <a:gd name="T17" fmla="*/ 44 h 51"/>
                  <a:gd name="T18" fmla="*/ 10 w 36"/>
                  <a:gd name="T19" fmla="*/ 29 h 51"/>
                  <a:gd name="T20" fmla="*/ 1 w 36"/>
                  <a:gd name="T21" fmla="*/ 16 h 51"/>
                  <a:gd name="T22" fmla="*/ 1 w 36"/>
                  <a:gd name="T23" fmla="*/ 13 h 51"/>
                  <a:gd name="T24" fmla="*/ 18 w 36"/>
                  <a:gd name="T25" fmla="*/ 0 h 51"/>
                  <a:gd name="T26" fmla="*/ 31 w 36"/>
                  <a:gd name="T27" fmla="*/ 0 h 51"/>
                  <a:gd name="T28" fmla="*/ 36 w 36"/>
                  <a:gd name="T29" fmla="*/ 4 h 51"/>
                  <a:gd name="T30" fmla="*/ 36 w 36"/>
                  <a:gd name="T31" fmla="*/ 47 h 51"/>
                  <a:gd name="T32" fmla="*/ 27 w 36"/>
                  <a:gd name="T33" fmla="*/ 23 h 51"/>
                  <a:gd name="T34" fmla="*/ 27 w 36"/>
                  <a:gd name="T35" fmla="*/ 7 h 51"/>
                  <a:gd name="T36" fmla="*/ 18 w 36"/>
                  <a:gd name="T37" fmla="*/ 7 h 51"/>
                  <a:gd name="T38" fmla="*/ 10 w 36"/>
                  <a:gd name="T39" fmla="*/ 14 h 51"/>
                  <a:gd name="T40" fmla="*/ 10 w 36"/>
                  <a:gd name="T41" fmla="*/ 17 h 51"/>
                  <a:gd name="T42" fmla="*/ 18 w 36"/>
                  <a:gd name="T43" fmla="*/ 23 h 51"/>
                  <a:gd name="T44" fmla="*/ 27 w 36"/>
                  <a:gd name="T4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51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0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 userDrawn="1"/>
            </p:nvSpPr>
            <p:spPr bwMode="auto">
              <a:xfrm>
                <a:off x="174" y="477"/>
                <a:ext cx="59" cy="77"/>
              </a:xfrm>
              <a:custGeom>
                <a:avLst/>
                <a:gdLst>
                  <a:gd name="T0" fmla="*/ 37 w 40"/>
                  <a:gd name="T1" fmla="*/ 0 h 52"/>
                  <a:gd name="T2" fmla="*/ 40 w 40"/>
                  <a:gd name="T3" fmla="*/ 4 h 52"/>
                  <a:gd name="T4" fmla="*/ 37 w 40"/>
                  <a:gd name="T5" fmla="*/ 7 h 52"/>
                  <a:gd name="T6" fmla="*/ 25 w 40"/>
                  <a:gd name="T7" fmla="*/ 7 h 52"/>
                  <a:gd name="T8" fmla="*/ 25 w 40"/>
                  <a:gd name="T9" fmla="*/ 47 h 52"/>
                  <a:gd name="T10" fmla="*/ 20 w 40"/>
                  <a:gd name="T11" fmla="*/ 52 h 52"/>
                  <a:gd name="T12" fmla="*/ 16 w 40"/>
                  <a:gd name="T13" fmla="*/ 47 h 52"/>
                  <a:gd name="T14" fmla="*/ 16 w 40"/>
                  <a:gd name="T15" fmla="*/ 7 h 52"/>
                  <a:gd name="T16" fmla="*/ 4 w 40"/>
                  <a:gd name="T17" fmla="*/ 7 h 52"/>
                  <a:gd name="T18" fmla="*/ 0 w 40"/>
                  <a:gd name="T19" fmla="*/ 4 h 52"/>
                  <a:gd name="T20" fmla="*/ 4 w 40"/>
                  <a:gd name="T21" fmla="*/ 0 h 52"/>
                  <a:gd name="T22" fmla="*/ 37 w 40"/>
                  <a:gd name="T2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52">
                    <a:moveTo>
                      <a:pt x="37" y="0"/>
                    </a:moveTo>
                    <a:cubicBezTo>
                      <a:pt x="39" y="0"/>
                      <a:pt x="40" y="2"/>
                      <a:pt x="40" y="4"/>
                    </a:cubicBezTo>
                    <a:cubicBezTo>
                      <a:pt x="40" y="6"/>
                      <a:pt x="39" y="7"/>
                      <a:pt x="37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50"/>
                      <a:pt x="22" y="52"/>
                      <a:pt x="20" y="52"/>
                    </a:cubicBezTo>
                    <a:cubicBezTo>
                      <a:pt x="18" y="52"/>
                      <a:pt x="16" y="50"/>
                      <a:pt x="16" y="4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2" name="Freeform 18"/>
              <p:cNvSpPr>
                <a:spLocks noEditPoints="1"/>
              </p:cNvSpPr>
              <p:nvPr userDrawn="1"/>
            </p:nvSpPr>
            <p:spPr bwMode="auto">
              <a:xfrm>
                <a:off x="243" y="476"/>
                <a:ext cx="57" cy="76"/>
              </a:xfrm>
              <a:custGeom>
                <a:avLst/>
                <a:gdLst>
                  <a:gd name="T0" fmla="*/ 36 w 39"/>
                  <a:gd name="T1" fmla="*/ 29 h 52"/>
                  <a:gd name="T2" fmla="*/ 8 w 39"/>
                  <a:gd name="T3" fmla="*/ 29 h 52"/>
                  <a:gd name="T4" fmla="*/ 8 w 39"/>
                  <a:gd name="T5" fmla="*/ 32 h 52"/>
                  <a:gd name="T6" fmla="*/ 20 w 39"/>
                  <a:gd name="T7" fmla="*/ 45 h 52"/>
                  <a:gd name="T8" fmla="*/ 32 w 39"/>
                  <a:gd name="T9" fmla="*/ 42 h 52"/>
                  <a:gd name="T10" fmla="*/ 37 w 39"/>
                  <a:gd name="T11" fmla="*/ 44 h 52"/>
                  <a:gd name="T12" fmla="*/ 35 w 39"/>
                  <a:gd name="T13" fmla="*/ 49 h 52"/>
                  <a:gd name="T14" fmla="*/ 19 w 39"/>
                  <a:gd name="T15" fmla="*/ 52 h 52"/>
                  <a:gd name="T16" fmla="*/ 0 w 39"/>
                  <a:gd name="T17" fmla="*/ 31 h 52"/>
                  <a:gd name="T18" fmla="*/ 0 w 39"/>
                  <a:gd name="T19" fmla="*/ 22 h 52"/>
                  <a:gd name="T20" fmla="*/ 19 w 39"/>
                  <a:gd name="T21" fmla="*/ 0 h 52"/>
                  <a:gd name="T22" fmla="*/ 39 w 39"/>
                  <a:gd name="T23" fmla="*/ 21 h 52"/>
                  <a:gd name="T24" fmla="*/ 39 w 39"/>
                  <a:gd name="T25" fmla="*/ 25 h 52"/>
                  <a:gd name="T26" fmla="*/ 36 w 39"/>
                  <a:gd name="T27" fmla="*/ 29 h 52"/>
                  <a:gd name="T28" fmla="*/ 31 w 39"/>
                  <a:gd name="T29" fmla="*/ 20 h 52"/>
                  <a:gd name="T30" fmla="*/ 20 w 39"/>
                  <a:gd name="T31" fmla="*/ 7 h 52"/>
                  <a:gd name="T32" fmla="*/ 8 w 39"/>
                  <a:gd name="T33" fmla="*/ 20 h 52"/>
                  <a:gd name="T34" fmla="*/ 8 w 39"/>
                  <a:gd name="T35" fmla="*/ 22 h 52"/>
                  <a:gd name="T36" fmla="*/ 31 w 39"/>
                  <a:gd name="T37" fmla="*/ 22 h 52"/>
                  <a:gd name="T38" fmla="*/ 31 w 39"/>
                  <a:gd name="T39" fmla="*/ 2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52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1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1" y="20"/>
                    </a:moveTo>
                    <a:cubicBezTo>
                      <a:pt x="31" y="12"/>
                      <a:pt x="28" y="7"/>
                      <a:pt x="20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1" y="22"/>
                      <a:pt x="31" y="22"/>
                      <a:pt x="31" y="22"/>
                    </a:cubicBezTo>
                    <a:lnTo>
                      <a:pt x="31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3" name="Freeform 19"/>
              <p:cNvSpPr>
                <a:spLocks/>
              </p:cNvSpPr>
              <p:nvPr userDrawn="1"/>
            </p:nvSpPr>
            <p:spPr bwMode="auto">
              <a:xfrm>
                <a:off x="310" y="476"/>
                <a:ext cx="59" cy="76"/>
              </a:xfrm>
              <a:custGeom>
                <a:avLst/>
                <a:gdLst>
                  <a:gd name="T0" fmla="*/ 35 w 40"/>
                  <a:gd name="T1" fmla="*/ 52 h 52"/>
                  <a:gd name="T2" fmla="*/ 32 w 40"/>
                  <a:gd name="T3" fmla="*/ 50 h 52"/>
                  <a:gd name="T4" fmla="*/ 20 w 40"/>
                  <a:gd name="T5" fmla="*/ 32 h 52"/>
                  <a:gd name="T6" fmla="*/ 8 w 40"/>
                  <a:gd name="T7" fmla="*/ 50 h 52"/>
                  <a:gd name="T8" fmla="*/ 5 w 40"/>
                  <a:gd name="T9" fmla="*/ 52 h 52"/>
                  <a:gd name="T10" fmla="*/ 0 w 40"/>
                  <a:gd name="T11" fmla="*/ 48 h 52"/>
                  <a:gd name="T12" fmla="*/ 1 w 40"/>
                  <a:gd name="T13" fmla="*/ 46 h 52"/>
                  <a:gd name="T14" fmla="*/ 15 w 40"/>
                  <a:gd name="T15" fmla="*/ 26 h 52"/>
                  <a:gd name="T16" fmla="*/ 2 w 40"/>
                  <a:gd name="T17" fmla="*/ 7 h 52"/>
                  <a:gd name="T18" fmla="*/ 2 w 40"/>
                  <a:gd name="T19" fmla="*/ 5 h 52"/>
                  <a:gd name="T20" fmla="*/ 6 w 40"/>
                  <a:gd name="T21" fmla="*/ 0 h 52"/>
                  <a:gd name="T22" fmla="*/ 10 w 40"/>
                  <a:gd name="T23" fmla="*/ 3 h 52"/>
                  <a:gd name="T24" fmla="*/ 20 w 40"/>
                  <a:gd name="T25" fmla="*/ 19 h 52"/>
                  <a:gd name="T26" fmla="*/ 31 w 40"/>
                  <a:gd name="T27" fmla="*/ 3 h 52"/>
                  <a:gd name="T28" fmla="*/ 34 w 40"/>
                  <a:gd name="T29" fmla="*/ 0 h 52"/>
                  <a:gd name="T30" fmla="*/ 39 w 40"/>
                  <a:gd name="T31" fmla="*/ 4 h 52"/>
                  <a:gd name="T32" fmla="*/ 38 w 40"/>
                  <a:gd name="T33" fmla="*/ 6 h 52"/>
                  <a:gd name="T34" fmla="*/ 26 w 40"/>
                  <a:gd name="T35" fmla="*/ 25 h 52"/>
                  <a:gd name="T36" fmla="*/ 40 w 40"/>
                  <a:gd name="T37" fmla="*/ 46 h 52"/>
                  <a:gd name="T38" fmla="*/ 40 w 40"/>
                  <a:gd name="T39" fmla="*/ 48 h 52"/>
                  <a:gd name="T40" fmla="*/ 35 w 40"/>
                  <a:gd name="T4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52">
                    <a:moveTo>
                      <a:pt x="35" y="52"/>
                    </a:moveTo>
                    <a:cubicBezTo>
                      <a:pt x="34" y="52"/>
                      <a:pt x="32" y="52"/>
                      <a:pt x="32" y="50"/>
                    </a:cubicBezTo>
                    <a:cubicBezTo>
                      <a:pt x="28" y="44"/>
                      <a:pt x="25" y="39"/>
                      <a:pt x="20" y="32"/>
                    </a:cubicBezTo>
                    <a:cubicBezTo>
                      <a:pt x="16" y="38"/>
                      <a:pt x="11" y="44"/>
                      <a:pt x="8" y="50"/>
                    </a:cubicBezTo>
                    <a:cubicBezTo>
                      <a:pt x="7" y="52"/>
                      <a:pt x="6" y="52"/>
                      <a:pt x="5" y="52"/>
                    </a:cubicBezTo>
                    <a:cubicBezTo>
                      <a:pt x="2" y="52"/>
                      <a:pt x="0" y="51"/>
                      <a:pt x="0" y="48"/>
                    </a:cubicBezTo>
                    <a:cubicBezTo>
                      <a:pt x="0" y="48"/>
                      <a:pt x="0" y="47"/>
                      <a:pt x="1" y="46"/>
                    </a:cubicBezTo>
                    <a:cubicBezTo>
                      <a:pt x="5" y="39"/>
                      <a:pt x="10" y="32"/>
                      <a:pt x="15" y="26"/>
                    </a:cubicBezTo>
                    <a:cubicBezTo>
                      <a:pt x="10" y="20"/>
                      <a:pt x="6" y="13"/>
                      <a:pt x="2" y="7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2"/>
                      <a:pt x="4" y="0"/>
                      <a:pt x="6" y="0"/>
                    </a:cubicBezTo>
                    <a:cubicBezTo>
                      <a:pt x="8" y="0"/>
                      <a:pt x="9" y="1"/>
                      <a:pt x="10" y="3"/>
                    </a:cubicBezTo>
                    <a:cubicBezTo>
                      <a:pt x="13" y="8"/>
                      <a:pt x="16" y="14"/>
                      <a:pt x="20" y="19"/>
                    </a:cubicBezTo>
                    <a:cubicBezTo>
                      <a:pt x="24" y="13"/>
                      <a:pt x="28" y="8"/>
                      <a:pt x="31" y="3"/>
                    </a:cubicBezTo>
                    <a:cubicBezTo>
                      <a:pt x="31" y="1"/>
                      <a:pt x="33" y="0"/>
                      <a:pt x="34" y="0"/>
                    </a:cubicBezTo>
                    <a:cubicBezTo>
                      <a:pt x="36" y="0"/>
                      <a:pt x="39" y="2"/>
                      <a:pt x="39" y="4"/>
                    </a:cubicBezTo>
                    <a:cubicBezTo>
                      <a:pt x="39" y="5"/>
                      <a:pt x="38" y="6"/>
                      <a:pt x="38" y="6"/>
                    </a:cubicBezTo>
                    <a:cubicBezTo>
                      <a:pt x="35" y="13"/>
                      <a:pt x="30" y="19"/>
                      <a:pt x="26" y="25"/>
                    </a:cubicBezTo>
                    <a:cubicBezTo>
                      <a:pt x="31" y="33"/>
                      <a:pt x="36" y="39"/>
                      <a:pt x="40" y="46"/>
                    </a:cubicBezTo>
                    <a:cubicBezTo>
                      <a:pt x="40" y="47"/>
                      <a:pt x="40" y="47"/>
                      <a:pt x="40" y="48"/>
                    </a:cubicBezTo>
                    <a:cubicBezTo>
                      <a:pt x="40" y="50"/>
                      <a:pt x="38" y="52"/>
                      <a:pt x="35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4" name="Freeform 20"/>
              <p:cNvSpPr>
                <a:spLocks/>
              </p:cNvSpPr>
              <p:nvPr userDrawn="1"/>
            </p:nvSpPr>
            <p:spPr bwMode="auto">
              <a:xfrm>
                <a:off x="384" y="476"/>
                <a:ext cx="54" cy="76"/>
              </a:xfrm>
              <a:custGeom>
                <a:avLst/>
                <a:gdLst>
                  <a:gd name="T0" fmla="*/ 37 w 37"/>
                  <a:gd name="T1" fmla="*/ 48 h 52"/>
                  <a:gd name="T2" fmla="*/ 33 w 37"/>
                  <a:gd name="T3" fmla="*/ 52 h 52"/>
                  <a:gd name="T4" fmla="*/ 28 w 37"/>
                  <a:gd name="T5" fmla="*/ 48 h 52"/>
                  <a:gd name="T6" fmla="*/ 28 w 37"/>
                  <a:gd name="T7" fmla="*/ 29 h 52"/>
                  <a:gd name="T8" fmla="*/ 8 w 37"/>
                  <a:gd name="T9" fmla="*/ 29 h 52"/>
                  <a:gd name="T10" fmla="*/ 8 w 37"/>
                  <a:gd name="T11" fmla="*/ 48 h 52"/>
                  <a:gd name="T12" fmla="*/ 4 w 37"/>
                  <a:gd name="T13" fmla="*/ 52 h 52"/>
                  <a:gd name="T14" fmla="*/ 0 w 37"/>
                  <a:gd name="T15" fmla="*/ 48 h 52"/>
                  <a:gd name="T16" fmla="*/ 0 w 37"/>
                  <a:gd name="T17" fmla="*/ 5 h 52"/>
                  <a:gd name="T18" fmla="*/ 4 w 37"/>
                  <a:gd name="T19" fmla="*/ 0 h 52"/>
                  <a:gd name="T20" fmla="*/ 8 w 37"/>
                  <a:gd name="T21" fmla="*/ 5 h 52"/>
                  <a:gd name="T22" fmla="*/ 8 w 37"/>
                  <a:gd name="T23" fmla="*/ 21 h 52"/>
                  <a:gd name="T24" fmla="*/ 28 w 37"/>
                  <a:gd name="T25" fmla="*/ 21 h 52"/>
                  <a:gd name="T26" fmla="*/ 28 w 37"/>
                  <a:gd name="T27" fmla="*/ 5 h 52"/>
                  <a:gd name="T28" fmla="*/ 33 w 37"/>
                  <a:gd name="T29" fmla="*/ 0 h 52"/>
                  <a:gd name="T30" fmla="*/ 37 w 37"/>
                  <a:gd name="T31" fmla="*/ 5 h 52"/>
                  <a:gd name="T32" fmla="*/ 37 w 37"/>
                  <a:gd name="T33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52">
                    <a:moveTo>
                      <a:pt x="37" y="48"/>
                    </a:moveTo>
                    <a:cubicBezTo>
                      <a:pt x="37" y="50"/>
                      <a:pt x="35" y="52"/>
                      <a:pt x="33" y="52"/>
                    </a:cubicBezTo>
                    <a:cubicBezTo>
                      <a:pt x="30" y="52"/>
                      <a:pt x="28" y="50"/>
                      <a:pt x="28" y="48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5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2"/>
                      <a:pt x="30" y="0"/>
                      <a:pt x="33" y="0"/>
                    </a:cubicBezTo>
                    <a:cubicBezTo>
                      <a:pt x="35" y="0"/>
                      <a:pt x="37" y="2"/>
                      <a:pt x="37" y="5"/>
                    </a:cubicBezTo>
                    <a:lnTo>
                      <a:pt x="37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5" name="Freeform 21"/>
              <p:cNvSpPr>
                <a:spLocks noEditPoints="1"/>
              </p:cNvSpPr>
              <p:nvPr userDrawn="1"/>
            </p:nvSpPr>
            <p:spPr bwMode="auto">
              <a:xfrm>
                <a:off x="457" y="476"/>
                <a:ext cx="60" cy="76"/>
              </a:xfrm>
              <a:custGeom>
                <a:avLst/>
                <a:gdLst>
                  <a:gd name="T0" fmla="*/ 21 w 41"/>
                  <a:gd name="T1" fmla="*/ 52 h 52"/>
                  <a:gd name="T2" fmla="*/ 0 w 41"/>
                  <a:gd name="T3" fmla="*/ 31 h 52"/>
                  <a:gd name="T4" fmla="*/ 0 w 41"/>
                  <a:gd name="T5" fmla="*/ 21 h 52"/>
                  <a:gd name="T6" fmla="*/ 21 w 41"/>
                  <a:gd name="T7" fmla="*/ 0 h 52"/>
                  <a:gd name="T8" fmla="*/ 41 w 41"/>
                  <a:gd name="T9" fmla="*/ 21 h 52"/>
                  <a:gd name="T10" fmla="*/ 41 w 41"/>
                  <a:gd name="T11" fmla="*/ 31 h 52"/>
                  <a:gd name="T12" fmla="*/ 21 w 41"/>
                  <a:gd name="T13" fmla="*/ 52 h 52"/>
                  <a:gd name="T14" fmla="*/ 32 w 41"/>
                  <a:gd name="T15" fmla="*/ 21 h 52"/>
                  <a:gd name="T16" fmla="*/ 21 w 41"/>
                  <a:gd name="T17" fmla="*/ 8 h 52"/>
                  <a:gd name="T18" fmla="*/ 9 w 41"/>
                  <a:gd name="T19" fmla="*/ 21 h 52"/>
                  <a:gd name="T20" fmla="*/ 9 w 41"/>
                  <a:gd name="T21" fmla="*/ 31 h 52"/>
                  <a:gd name="T22" fmla="*/ 21 w 41"/>
                  <a:gd name="T23" fmla="*/ 44 h 52"/>
                  <a:gd name="T24" fmla="*/ 32 w 41"/>
                  <a:gd name="T25" fmla="*/ 31 h 52"/>
                  <a:gd name="T26" fmla="*/ 32 w 41"/>
                  <a:gd name="T27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52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6" name="Freeform 22"/>
              <p:cNvSpPr>
                <a:spLocks/>
              </p:cNvSpPr>
              <p:nvPr userDrawn="1"/>
            </p:nvSpPr>
            <p:spPr bwMode="auto">
              <a:xfrm>
                <a:off x="464" y="468"/>
                <a:ext cx="46" cy="90"/>
              </a:xfrm>
              <a:custGeom>
                <a:avLst/>
                <a:gdLst>
                  <a:gd name="T0" fmla="*/ 3 w 31"/>
                  <a:gd name="T1" fmla="*/ 61 h 61"/>
                  <a:gd name="T2" fmla="*/ 2 w 31"/>
                  <a:gd name="T3" fmla="*/ 60 h 61"/>
                  <a:gd name="T4" fmla="*/ 1 w 31"/>
                  <a:gd name="T5" fmla="*/ 57 h 61"/>
                  <a:gd name="T6" fmla="*/ 25 w 31"/>
                  <a:gd name="T7" fmla="*/ 2 h 61"/>
                  <a:gd name="T8" fmla="*/ 29 w 31"/>
                  <a:gd name="T9" fmla="*/ 1 h 61"/>
                  <a:gd name="T10" fmla="*/ 30 w 31"/>
                  <a:gd name="T11" fmla="*/ 4 h 61"/>
                  <a:gd name="T12" fmla="*/ 6 w 31"/>
                  <a:gd name="T13" fmla="*/ 59 h 61"/>
                  <a:gd name="T14" fmla="*/ 3 w 31"/>
                  <a:gd name="T1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61">
                    <a:moveTo>
                      <a:pt x="3" y="61"/>
                    </a:moveTo>
                    <a:cubicBezTo>
                      <a:pt x="3" y="61"/>
                      <a:pt x="2" y="61"/>
                      <a:pt x="2" y="60"/>
                    </a:cubicBezTo>
                    <a:cubicBezTo>
                      <a:pt x="1" y="60"/>
                      <a:pt x="0" y="58"/>
                      <a:pt x="1" y="57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1"/>
                      <a:pt x="27" y="0"/>
                      <a:pt x="29" y="1"/>
                    </a:cubicBezTo>
                    <a:cubicBezTo>
                      <a:pt x="30" y="1"/>
                      <a:pt x="31" y="3"/>
                      <a:pt x="30" y="4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5" y="60"/>
                      <a:pt x="4" y="61"/>
                      <a:pt x="3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7" name="Freeform 23"/>
              <p:cNvSpPr>
                <a:spLocks/>
              </p:cNvSpPr>
              <p:nvPr userDrawn="1"/>
            </p:nvSpPr>
            <p:spPr bwMode="auto">
              <a:xfrm>
                <a:off x="529" y="477"/>
                <a:ext cx="64" cy="77"/>
              </a:xfrm>
              <a:custGeom>
                <a:avLst/>
                <a:gdLst>
                  <a:gd name="T0" fmla="*/ 39 w 44"/>
                  <a:gd name="T1" fmla="*/ 0 h 52"/>
                  <a:gd name="T2" fmla="*/ 44 w 44"/>
                  <a:gd name="T3" fmla="*/ 4 h 52"/>
                  <a:gd name="T4" fmla="*/ 44 w 44"/>
                  <a:gd name="T5" fmla="*/ 47 h 52"/>
                  <a:gd name="T6" fmla="*/ 39 w 44"/>
                  <a:gd name="T7" fmla="*/ 52 h 52"/>
                  <a:gd name="T8" fmla="*/ 35 w 44"/>
                  <a:gd name="T9" fmla="*/ 47 h 52"/>
                  <a:gd name="T10" fmla="*/ 35 w 44"/>
                  <a:gd name="T11" fmla="*/ 8 h 52"/>
                  <a:gd name="T12" fmla="*/ 16 w 44"/>
                  <a:gd name="T13" fmla="*/ 8 h 52"/>
                  <a:gd name="T14" fmla="*/ 16 w 44"/>
                  <a:gd name="T15" fmla="*/ 17 h 52"/>
                  <a:gd name="T16" fmla="*/ 11 w 44"/>
                  <a:gd name="T17" fmla="*/ 45 h 52"/>
                  <a:gd name="T18" fmla="*/ 4 w 44"/>
                  <a:gd name="T19" fmla="*/ 51 h 52"/>
                  <a:gd name="T20" fmla="*/ 0 w 44"/>
                  <a:gd name="T21" fmla="*/ 47 h 52"/>
                  <a:gd name="T22" fmla="*/ 4 w 44"/>
                  <a:gd name="T23" fmla="*/ 38 h 52"/>
                  <a:gd name="T24" fmla="*/ 7 w 44"/>
                  <a:gd name="T25" fmla="*/ 16 h 52"/>
                  <a:gd name="T26" fmla="*/ 7 w 44"/>
                  <a:gd name="T27" fmla="*/ 4 h 52"/>
                  <a:gd name="T28" fmla="*/ 11 w 44"/>
                  <a:gd name="T29" fmla="*/ 0 h 52"/>
                  <a:gd name="T30" fmla="*/ 39 w 44"/>
                  <a:gd name="T3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52">
                    <a:moveTo>
                      <a:pt x="39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39" y="52"/>
                    </a:cubicBezTo>
                    <a:cubicBezTo>
                      <a:pt x="36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7"/>
                      <a:pt x="15" y="38"/>
                      <a:pt x="11" y="45"/>
                    </a:cubicBezTo>
                    <a:cubicBezTo>
                      <a:pt x="9" y="50"/>
                      <a:pt x="7" y="51"/>
                      <a:pt x="4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4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1" y="0"/>
                    </a:cubicBezTo>
                    <a:lnTo>
                      <a:pt x="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8" name="Freeform 24"/>
              <p:cNvSpPr>
                <a:spLocks noEditPoints="1"/>
              </p:cNvSpPr>
              <p:nvPr userDrawn="1"/>
            </p:nvSpPr>
            <p:spPr bwMode="auto">
              <a:xfrm>
                <a:off x="613" y="476"/>
                <a:ext cx="58" cy="76"/>
              </a:xfrm>
              <a:custGeom>
                <a:avLst/>
                <a:gdLst>
                  <a:gd name="T0" fmla="*/ 20 w 40"/>
                  <a:gd name="T1" fmla="*/ 52 h 52"/>
                  <a:gd name="T2" fmla="*/ 0 w 40"/>
                  <a:gd name="T3" fmla="*/ 31 h 52"/>
                  <a:gd name="T4" fmla="*/ 0 w 40"/>
                  <a:gd name="T5" fmla="*/ 21 h 52"/>
                  <a:gd name="T6" fmla="*/ 20 w 40"/>
                  <a:gd name="T7" fmla="*/ 0 h 52"/>
                  <a:gd name="T8" fmla="*/ 40 w 40"/>
                  <a:gd name="T9" fmla="*/ 21 h 52"/>
                  <a:gd name="T10" fmla="*/ 40 w 40"/>
                  <a:gd name="T11" fmla="*/ 31 h 52"/>
                  <a:gd name="T12" fmla="*/ 20 w 40"/>
                  <a:gd name="T13" fmla="*/ 52 h 52"/>
                  <a:gd name="T14" fmla="*/ 31 w 40"/>
                  <a:gd name="T15" fmla="*/ 21 h 52"/>
                  <a:gd name="T16" fmla="*/ 20 w 40"/>
                  <a:gd name="T17" fmla="*/ 8 h 52"/>
                  <a:gd name="T18" fmla="*/ 8 w 40"/>
                  <a:gd name="T19" fmla="*/ 21 h 52"/>
                  <a:gd name="T20" fmla="*/ 8 w 40"/>
                  <a:gd name="T21" fmla="*/ 31 h 52"/>
                  <a:gd name="T22" fmla="*/ 20 w 40"/>
                  <a:gd name="T23" fmla="*/ 44 h 52"/>
                  <a:gd name="T24" fmla="*/ 31 w 40"/>
                  <a:gd name="T25" fmla="*/ 31 h 52"/>
                  <a:gd name="T26" fmla="*/ 31 w 40"/>
                  <a:gd name="T27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52">
                    <a:moveTo>
                      <a:pt x="20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0" y="0"/>
                    </a:cubicBezTo>
                    <a:cubicBezTo>
                      <a:pt x="34" y="0"/>
                      <a:pt x="40" y="10"/>
                      <a:pt x="40" y="2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43"/>
                      <a:pt x="34" y="52"/>
                      <a:pt x="20" y="52"/>
                    </a:cubicBezTo>
                    <a:close/>
                    <a:moveTo>
                      <a:pt x="31" y="21"/>
                    </a:moveTo>
                    <a:cubicBezTo>
                      <a:pt x="31" y="13"/>
                      <a:pt x="28" y="8"/>
                      <a:pt x="20" y="8"/>
                    </a:cubicBezTo>
                    <a:cubicBezTo>
                      <a:pt x="12" y="8"/>
                      <a:pt x="8" y="13"/>
                      <a:pt x="8" y="2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9"/>
                      <a:pt x="12" y="44"/>
                      <a:pt x="20" y="44"/>
                    </a:cubicBezTo>
                    <a:cubicBezTo>
                      <a:pt x="28" y="44"/>
                      <a:pt x="31" y="39"/>
                      <a:pt x="31" y="31"/>
                    </a:cubicBezTo>
                    <a:lnTo>
                      <a:pt x="31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9" name="Freeform 25"/>
              <p:cNvSpPr>
                <a:spLocks/>
              </p:cNvSpPr>
              <p:nvPr userDrawn="1"/>
            </p:nvSpPr>
            <p:spPr bwMode="auto">
              <a:xfrm>
                <a:off x="690" y="477"/>
                <a:ext cx="50" cy="75"/>
              </a:xfrm>
              <a:custGeom>
                <a:avLst/>
                <a:gdLst>
                  <a:gd name="T0" fmla="*/ 30 w 34"/>
                  <a:gd name="T1" fmla="*/ 8 h 51"/>
                  <a:gd name="T2" fmla="*/ 9 w 34"/>
                  <a:gd name="T3" fmla="*/ 8 h 51"/>
                  <a:gd name="T4" fmla="*/ 9 w 34"/>
                  <a:gd name="T5" fmla="*/ 47 h 51"/>
                  <a:gd name="T6" fmla="*/ 4 w 34"/>
                  <a:gd name="T7" fmla="*/ 51 h 51"/>
                  <a:gd name="T8" fmla="*/ 0 w 34"/>
                  <a:gd name="T9" fmla="*/ 47 h 51"/>
                  <a:gd name="T10" fmla="*/ 0 w 34"/>
                  <a:gd name="T11" fmla="*/ 4 h 51"/>
                  <a:gd name="T12" fmla="*/ 4 w 34"/>
                  <a:gd name="T13" fmla="*/ 0 h 51"/>
                  <a:gd name="T14" fmla="*/ 30 w 34"/>
                  <a:gd name="T15" fmla="*/ 0 h 51"/>
                  <a:gd name="T16" fmla="*/ 34 w 34"/>
                  <a:gd name="T17" fmla="*/ 4 h 51"/>
                  <a:gd name="T18" fmla="*/ 30 w 34"/>
                  <a:gd name="T19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51">
                    <a:moveTo>
                      <a:pt x="30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0"/>
                      <a:pt x="34" y="2"/>
                      <a:pt x="34" y="4"/>
                    </a:cubicBezTo>
                    <a:cubicBezTo>
                      <a:pt x="34" y="6"/>
                      <a:pt x="32" y="8"/>
                      <a:pt x="3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0" name="Freeform 26"/>
              <p:cNvSpPr>
                <a:spLocks/>
              </p:cNvSpPr>
              <p:nvPr userDrawn="1"/>
            </p:nvSpPr>
            <p:spPr bwMode="auto">
              <a:xfrm>
                <a:off x="752" y="477"/>
                <a:ext cx="60" cy="75"/>
              </a:xfrm>
              <a:custGeom>
                <a:avLst/>
                <a:gdLst>
                  <a:gd name="T0" fmla="*/ 9 w 41"/>
                  <a:gd name="T1" fmla="*/ 47 h 51"/>
                  <a:gd name="T2" fmla="*/ 5 w 41"/>
                  <a:gd name="T3" fmla="*/ 51 h 51"/>
                  <a:gd name="T4" fmla="*/ 0 w 41"/>
                  <a:gd name="T5" fmla="*/ 47 h 51"/>
                  <a:gd name="T6" fmla="*/ 0 w 41"/>
                  <a:gd name="T7" fmla="*/ 4 h 51"/>
                  <a:gd name="T8" fmla="*/ 5 w 41"/>
                  <a:gd name="T9" fmla="*/ 0 h 51"/>
                  <a:gd name="T10" fmla="*/ 9 w 41"/>
                  <a:gd name="T11" fmla="*/ 4 h 51"/>
                  <a:gd name="T12" fmla="*/ 9 w 41"/>
                  <a:gd name="T13" fmla="*/ 32 h 51"/>
                  <a:gd name="T14" fmla="*/ 32 w 41"/>
                  <a:gd name="T15" fmla="*/ 7 h 51"/>
                  <a:gd name="T16" fmla="*/ 32 w 41"/>
                  <a:gd name="T17" fmla="*/ 4 h 51"/>
                  <a:gd name="T18" fmla="*/ 37 w 41"/>
                  <a:gd name="T19" fmla="*/ 0 h 51"/>
                  <a:gd name="T20" fmla="*/ 41 w 41"/>
                  <a:gd name="T21" fmla="*/ 4 h 51"/>
                  <a:gd name="T22" fmla="*/ 41 w 41"/>
                  <a:gd name="T23" fmla="*/ 47 h 51"/>
                  <a:gd name="T24" fmla="*/ 36 w 41"/>
                  <a:gd name="T25" fmla="*/ 51 h 51"/>
                  <a:gd name="T26" fmla="*/ 32 w 41"/>
                  <a:gd name="T27" fmla="*/ 47 h 51"/>
                  <a:gd name="T28" fmla="*/ 32 w 41"/>
                  <a:gd name="T29" fmla="*/ 18 h 51"/>
                  <a:gd name="T30" fmla="*/ 9 w 41"/>
                  <a:gd name="T31" fmla="*/ 44 h 51"/>
                  <a:gd name="T32" fmla="*/ 9 w 41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51">
                    <a:moveTo>
                      <a:pt x="9" y="47"/>
                    </a:moveTo>
                    <a:cubicBezTo>
                      <a:pt x="9" y="49"/>
                      <a:pt x="7" y="51"/>
                      <a:pt x="5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7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1" name="Freeform 27"/>
              <p:cNvSpPr>
                <a:spLocks/>
              </p:cNvSpPr>
              <p:nvPr userDrawn="1"/>
            </p:nvSpPr>
            <p:spPr bwMode="auto">
              <a:xfrm>
                <a:off x="832" y="477"/>
                <a:ext cx="55" cy="75"/>
              </a:xfrm>
              <a:custGeom>
                <a:avLst/>
                <a:gdLst>
                  <a:gd name="T0" fmla="*/ 37 w 37"/>
                  <a:gd name="T1" fmla="*/ 47 h 51"/>
                  <a:gd name="T2" fmla="*/ 33 w 37"/>
                  <a:gd name="T3" fmla="*/ 51 h 51"/>
                  <a:gd name="T4" fmla="*/ 29 w 37"/>
                  <a:gd name="T5" fmla="*/ 47 h 51"/>
                  <a:gd name="T6" fmla="*/ 29 w 37"/>
                  <a:gd name="T7" fmla="*/ 31 h 51"/>
                  <a:gd name="T8" fmla="*/ 17 w 37"/>
                  <a:gd name="T9" fmla="*/ 33 h 51"/>
                  <a:gd name="T10" fmla="*/ 0 w 37"/>
                  <a:gd name="T11" fmla="*/ 17 h 51"/>
                  <a:gd name="T12" fmla="*/ 0 w 37"/>
                  <a:gd name="T13" fmla="*/ 4 h 51"/>
                  <a:gd name="T14" fmla="*/ 5 w 37"/>
                  <a:gd name="T15" fmla="*/ 0 h 51"/>
                  <a:gd name="T16" fmla="*/ 9 w 37"/>
                  <a:gd name="T17" fmla="*/ 4 h 51"/>
                  <a:gd name="T18" fmla="*/ 9 w 37"/>
                  <a:gd name="T19" fmla="*/ 16 h 51"/>
                  <a:gd name="T20" fmla="*/ 19 w 37"/>
                  <a:gd name="T21" fmla="*/ 25 h 51"/>
                  <a:gd name="T22" fmla="*/ 29 w 37"/>
                  <a:gd name="T23" fmla="*/ 23 h 51"/>
                  <a:gd name="T24" fmla="*/ 29 w 37"/>
                  <a:gd name="T25" fmla="*/ 4 h 51"/>
                  <a:gd name="T26" fmla="*/ 33 w 37"/>
                  <a:gd name="T27" fmla="*/ 0 h 51"/>
                  <a:gd name="T28" fmla="*/ 37 w 37"/>
                  <a:gd name="T29" fmla="*/ 4 h 51"/>
                  <a:gd name="T30" fmla="*/ 37 w 37"/>
                  <a:gd name="T31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51">
                    <a:moveTo>
                      <a:pt x="37" y="47"/>
                    </a:moveTo>
                    <a:cubicBezTo>
                      <a:pt x="37" y="49"/>
                      <a:pt x="35" y="51"/>
                      <a:pt x="33" y="51"/>
                    </a:cubicBezTo>
                    <a:cubicBezTo>
                      <a:pt x="31" y="51"/>
                      <a:pt x="29" y="49"/>
                      <a:pt x="29" y="47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5" y="32"/>
                      <a:pt x="21" y="33"/>
                      <a:pt x="17" y="33"/>
                    </a:cubicBezTo>
                    <a:cubicBezTo>
                      <a:pt x="6" y="33"/>
                      <a:pt x="0" y="28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3"/>
                      <a:pt x="13" y="25"/>
                      <a:pt x="19" y="25"/>
                    </a:cubicBezTo>
                    <a:cubicBezTo>
                      <a:pt x="22" y="25"/>
                      <a:pt x="25" y="24"/>
                      <a:pt x="29" y="23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1"/>
                      <a:pt x="31" y="0"/>
                      <a:pt x="33" y="0"/>
                    </a:cubicBezTo>
                    <a:cubicBezTo>
                      <a:pt x="35" y="0"/>
                      <a:pt x="37" y="1"/>
                      <a:pt x="37" y="4"/>
                    </a:cubicBezTo>
                    <a:lnTo>
                      <a:pt x="37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2" name="Freeform 28"/>
              <p:cNvSpPr>
                <a:spLocks noEditPoints="1"/>
              </p:cNvSpPr>
              <p:nvPr userDrawn="1"/>
            </p:nvSpPr>
            <p:spPr bwMode="auto">
              <a:xfrm>
                <a:off x="907" y="476"/>
                <a:ext cx="57" cy="76"/>
              </a:xfrm>
              <a:custGeom>
                <a:avLst/>
                <a:gdLst>
                  <a:gd name="T0" fmla="*/ 36 w 39"/>
                  <a:gd name="T1" fmla="*/ 29 h 52"/>
                  <a:gd name="T2" fmla="*/ 8 w 39"/>
                  <a:gd name="T3" fmla="*/ 29 h 52"/>
                  <a:gd name="T4" fmla="*/ 8 w 39"/>
                  <a:gd name="T5" fmla="*/ 32 h 52"/>
                  <a:gd name="T6" fmla="*/ 20 w 39"/>
                  <a:gd name="T7" fmla="*/ 45 h 52"/>
                  <a:gd name="T8" fmla="*/ 32 w 39"/>
                  <a:gd name="T9" fmla="*/ 42 h 52"/>
                  <a:gd name="T10" fmla="*/ 37 w 39"/>
                  <a:gd name="T11" fmla="*/ 44 h 52"/>
                  <a:gd name="T12" fmla="*/ 35 w 39"/>
                  <a:gd name="T13" fmla="*/ 49 h 52"/>
                  <a:gd name="T14" fmla="*/ 19 w 39"/>
                  <a:gd name="T15" fmla="*/ 52 h 52"/>
                  <a:gd name="T16" fmla="*/ 0 w 39"/>
                  <a:gd name="T17" fmla="*/ 31 h 52"/>
                  <a:gd name="T18" fmla="*/ 0 w 39"/>
                  <a:gd name="T19" fmla="*/ 22 h 52"/>
                  <a:gd name="T20" fmla="*/ 19 w 39"/>
                  <a:gd name="T21" fmla="*/ 0 h 52"/>
                  <a:gd name="T22" fmla="*/ 39 w 39"/>
                  <a:gd name="T23" fmla="*/ 21 h 52"/>
                  <a:gd name="T24" fmla="*/ 39 w 39"/>
                  <a:gd name="T25" fmla="*/ 25 h 52"/>
                  <a:gd name="T26" fmla="*/ 36 w 39"/>
                  <a:gd name="T27" fmla="*/ 29 h 52"/>
                  <a:gd name="T28" fmla="*/ 30 w 39"/>
                  <a:gd name="T29" fmla="*/ 20 h 52"/>
                  <a:gd name="T30" fmla="*/ 19 w 39"/>
                  <a:gd name="T31" fmla="*/ 7 h 52"/>
                  <a:gd name="T32" fmla="*/ 8 w 39"/>
                  <a:gd name="T33" fmla="*/ 20 h 52"/>
                  <a:gd name="T34" fmla="*/ 8 w 39"/>
                  <a:gd name="T35" fmla="*/ 22 h 52"/>
                  <a:gd name="T36" fmla="*/ 30 w 39"/>
                  <a:gd name="T37" fmla="*/ 22 h 52"/>
                  <a:gd name="T38" fmla="*/ 30 w 39"/>
                  <a:gd name="T39" fmla="*/ 2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52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0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0" y="20"/>
                    </a:moveTo>
                    <a:cubicBezTo>
                      <a:pt x="30" y="12"/>
                      <a:pt x="28" y="7"/>
                      <a:pt x="19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0" y="22"/>
                      <a:pt x="30" y="22"/>
                      <a:pt x="30" y="22"/>
                    </a:cubicBezTo>
                    <a:lnTo>
                      <a:pt x="3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3" name="Freeform 29"/>
              <p:cNvSpPr>
                <a:spLocks/>
              </p:cNvSpPr>
              <p:nvPr userDrawn="1"/>
            </p:nvSpPr>
            <p:spPr bwMode="auto">
              <a:xfrm>
                <a:off x="981" y="476"/>
                <a:ext cx="51" cy="76"/>
              </a:xfrm>
              <a:custGeom>
                <a:avLst/>
                <a:gdLst>
                  <a:gd name="T0" fmla="*/ 29 w 35"/>
                  <a:gd name="T1" fmla="*/ 10 h 52"/>
                  <a:gd name="T2" fmla="*/ 20 w 35"/>
                  <a:gd name="T3" fmla="*/ 8 h 52"/>
                  <a:gd name="T4" fmla="*/ 9 w 35"/>
                  <a:gd name="T5" fmla="*/ 22 h 52"/>
                  <a:gd name="T6" fmla="*/ 9 w 35"/>
                  <a:gd name="T7" fmla="*/ 30 h 52"/>
                  <a:gd name="T8" fmla="*/ 20 w 35"/>
                  <a:gd name="T9" fmla="*/ 45 h 52"/>
                  <a:gd name="T10" fmla="*/ 29 w 35"/>
                  <a:gd name="T11" fmla="*/ 43 h 52"/>
                  <a:gd name="T12" fmla="*/ 34 w 35"/>
                  <a:gd name="T13" fmla="*/ 44 h 52"/>
                  <a:gd name="T14" fmla="*/ 32 w 35"/>
                  <a:gd name="T15" fmla="*/ 49 h 52"/>
                  <a:gd name="T16" fmla="*/ 20 w 35"/>
                  <a:gd name="T17" fmla="*/ 52 h 52"/>
                  <a:gd name="T18" fmla="*/ 0 w 35"/>
                  <a:gd name="T19" fmla="*/ 30 h 52"/>
                  <a:gd name="T20" fmla="*/ 0 w 35"/>
                  <a:gd name="T21" fmla="*/ 23 h 52"/>
                  <a:gd name="T22" fmla="*/ 20 w 35"/>
                  <a:gd name="T23" fmla="*/ 0 h 52"/>
                  <a:gd name="T24" fmla="*/ 32 w 35"/>
                  <a:gd name="T25" fmla="*/ 3 h 52"/>
                  <a:gd name="T26" fmla="*/ 34 w 35"/>
                  <a:gd name="T27" fmla="*/ 8 h 52"/>
                  <a:gd name="T28" fmla="*/ 29 w 35"/>
                  <a:gd name="T29" fmla="*/ 1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52">
                    <a:moveTo>
                      <a:pt x="29" y="10"/>
                    </a:moveTo>
                    <a:cubicBezTo>
                      <a:pt x="26" y="8"/>
                      <a:pt x="24" y="8"/>
                      <a:pt x="20" y="8"/>
                    </a:cubicBezTo>
                    <a:cubicBezTo>
                      <a:pt x="13" y="8"/>
                      <a:pt x="9" y="14"/>
                      <a:pt x="9" y="22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9"/>
                      <a:pt x="12" y="45"/>
                      <a:pt x="20" y="45"/>
                    </a:cubicBezTo>
                    <a:cubicBezTo>
                      <a:pt x="23" y="45"/>
                      <a:pt x="26" y="44"/>
                      <a:pt x="29" y="43"/>
                    </a:cubicBezTo>
                    <a:cubicBezTo>
                      <a:pt x="31" y="42"/>
                      <a:pt x="33" y="43"/>
                      <a:pt x="34" y="44"/>
                    </a:cubicBezTo>
                    <a:cubicBezTo>
                      <a:pt x="35" y="46"/>
                      <a:pt x="34" y="48"/>
                      <a:pt x="32" y="49"/>
                    </a:cubicBezTo>
                    <a:cubicBezTo>
                      <a:pt x="28" y="51"/>
                      <a:pt x="24" y="52"/>
                      <a:pt x="20" y="52"/>
                    </a:cubicBezTo>
                    <a:cubicBezTo>
                      <a:pt x="6" y="52"/>
                      <a:pt x="0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1"/>
                      <a:pt x="6" y="0"/>
                      <a:pt x="20" y="0"/>
                    </a:cubicBezTo>
                    <a:cubicBezTo>
                      <a:pt x="24" y="0"/>
                      <a:pt x="29" y="1"/>
                      <a:pt x="32" y="3"/>
                    </a:cubicBezTo>
                    <a:cubicBezTo>
                      <a:pt x="34" y="4"/>
                      <a:pt x="35" y="6"/>
                      <a:pt x="34" y="8"/>
                    </a:cubicBezTo>
                    <a:cubicBezTo>
                      <a:pt x="33" y="10"/>
                      <a:pt x="31" y="11"/>
                      <a:pt x="2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4" name="Freeform 30"/>
              <p:cNvSpPr>
                <a:spLocks/>
              </p:cNvSpPr>
              <p:nvPr userDrawn="1"/>
            </p:nvSpPr>
            <p:spPr bwMode="auto">
              <a:xfrm>
                <a:off x="1047" y="476"/>
                <a:ext cx="52" cy="76"/>
              </a:xfrm>
              <a:custGeom>
                <a:avLst/>
                <a:gdLst>
                  <a:gd name="T0" fmla="*/ 8 w 36"/>
                  <a:gd name="T1" fmla="*/ 22 h 52"/>
                  <a:gd name="T2" fmla="*/ 14 w 36"/>
                  <a:gd name="T3" fmla="*/ 22 h 52"/>
                  <a:gd name="T4" fmla="*/ 28 w 36"/>
                  <a:gd name="T5" fmla="*/ 3 h 52"/>
                  <a:gd name="T6" fmla="*/ 32 w 36"/>
                  <a:gd name="T7" fmla="*/ 0 h 52"/>
                  <a:gd name="T8" fmla="*/ 36 w 36"/>
                  <a:gd name="T9" fmla="*/ 5 h 52"/>
                  <a:gd name="T10" fmla="*/ 35 w 36"/>
                  <a:gd name="T11" fmla="*/ 7 h 52"/>
                  <a:gd name="T12" fmla="*/ 21 w 36"/>
                  <a:gd name="T13" fmla="*/ 26 h 52"/>
                  <a:gd name="T14" fmla="*/ 36 w 36"/>
                  <a:gd name="T15" fmla="*/ 46 h 52"/>
                  <a:gd name="T16" fmla="*/ 36 w 36"/>
                  <a:gd name="T17" fmla="*/ 48 h 52"/>
                  <a:gd name="T18" fmla="*/ 32 w 36"/>
                  <a:gd name="T19" fmla="*/ 52 h 52"/>
                  <a:gd name="T20" fmla="*/ 28 w 36"/>
                  <a:gd name="T21" fmla="*/ 50 h 52"/>
                  <a:gd name="T22" fmla="*/ 14 w 36"/>
                  <a:gd name="T23" fmla="*/ 30 h 52"/>
                  <a:gd name="T24" fmla="*/ 8 w 36"/>
                  <a:gd name="T25" fmla="*/ 30 h 52"/>
                  <a:gd name="T26" fmla="*/ 8 w 36"/>
                  <a:gd name="T27" fmla="*/ 48 h 52"/>
                  <a:gd name="T28" fmla="*/ 4 w 36"/>
                  <a:gd name="T29" fmla="*/ 52 h 52"/>
                  <a:gd name="T30" fmla="*/ 0 w 36"/>
                  <a:gd name="T31" fmla="*/ 48 h 52"/>
                  <a:gd name="T32" fmla="*/ 0 w 36"/>
                  <a:gd name="T33" fmla="*/ 5 h 52"/>
                  <a:gd name="T34" fmla="*/ 4 w 36"/>
                  <a:gd name="T35" fmla="*/ 1 h 52"/>
                  <a:gd name="T36" fmla="*/ 8 w 36"/>
                  <a:gd name="T37" fmla="*/ 5 h 52"/>
                  <a:gd name="T38" fmla="*/ 8 w 36"/>
                  <a:gd name="T39" fmla="*/ 2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52">
                    <a:moveTo>
                      <a:pt x="8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1"/>
                      <a:pt x="30" y="0"/>
                      <a:pt x="32" y="0"/>
                    </a:cubicBezTo>
                    <a:cubicBezTo>
                      <a:pt x="35" y="0"/>
                      <a:pt x="36" y="3"/>
                      <a:pt x="36" y="5"/>
                    </a:cubicBezTo>
                    <a:cubicBezTo>
                      <a:pt x="36" y="6"/>
                      <a:pt x="36" y="7"/>
                      <a:pt x="35" y="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6" y="33"/>
                      <a:pt x="31" y="39"/>
                      <a:pt x="36" y="46"/>
                    </a:cubicBezTo>
                    <a:cubicBezTo>
                      <a:pt x="36" y="46"/>
                      <a:pt x="36" y="47"/>
                      <a:pt x="36" y="48"/>
                    </a:cubicBezTo>
                    <a:cubicBezTo>
                      <a:pt x="36" y="50"/>
                      <a:pt x="35" y="52"/>
                      <a:pt x="32" y="52"/>
                    </a:cubicBezTo>
                    <a:cubicBezTo>
                      <a:pt x="30" y="52"/>
                      <a:pt x="29" y="51"/>
                      <a:pt x="28" y="50"/>
                    </a:cubicBezTo>
                    <a:cubicBezTo>
                      <a:pt x="23" y="43"/>
                      <a:pt x="19" y="37"/>
                      <a:pt x="1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6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1"/>
                      <a:pt x="4" y="1"/>
                    </a:cubicBezTo>
                    <a:cubicBezTo>
                      <a:pt x="6" y="1"/>
                      <a:pt x="8" y="2"/>
                      <a:pt x="8" y="5"/>
                    </a:cubicBezTo>
                    <a:lnTo>
                      <a:pt x="8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5" name="Freeform 31"/>
              <p:cNvSpPr>
                <a:spLocks noEditPoints="1"/>
              </p:cNvSpPr>
              <p:nvPr userDrawn="1"/>
            </p:nvSpPr>
            <p:spPr bwMode="auto">
              <a:xfrm>
                <a:off x="1108" y="476"/>
                <a:ext cx="63" cy="76"/>
              </a:xfrm>
              <a:custGeom>
                <a:avLst/>
                <a:gdLst>
                  <a:gd name="T0" fmla="*/ 39 w 43"/>
                  <a:gd name="T1" fmla="*/ 52 h 52"/>
                  <a:gd name="T2" fmla="*/ 34 w 43"/>
                  <a:gd name="T3" fmla="*/ 50 h 52"/>
                  <a:gd name="T4" fmla="*/ 32 w 43"/>
                  <a:gd name="T5" fmla="*/ 47 h 52"/>
                  <a:gd name="T6" fmla="*/ 18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9 w 43"/>
                  <a:gd name="T13" fmla="*/ 22 h 52"/>
                  <a:gd name="T14" fmla="*/ 30 w 43"/>
                  <a:gd name="T15" fmla="*/ 22 h 52"/>
                  <a:gd name="T16" fmla="*/ 30 w 43"/>
                  <a:gd name="T17" fmla="*/ 20 h 52"/>
                  <a:gd name="T18" fmla="*/ 20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4 w 43"/>
                  <a:gd name="T25" fmla="*/ 7 h 52"/>
                  <a:gd name="T26" fmla="*/ 6 w 43"/>
                  <a:gd name="T27" fmla="*/ 4 h 52"/>
                  <a:gd name="T28" fmla="*/ 20 w 43"/>
                  <a:gd name="T29" fmla="*/ 0 h 52"/>
                  <a:gd name="T30" fmla="*/ 39 w 43"/>
                  <a:gd name="T31" fmla="*/ 20 h 52"/>
                  <a:gd name="T32" fmla="*/ 39 w 43"/>
                  <a:gd name="T33" fmla="*/ 39 h 52"/>
                  <a:gd name="T34" fmla="*/ 42 w 43"/>
                  <a:gd name="T35" fmla="*/ 45 h 52"/>
                  <a:gd name="T36" fmla="*/ 43 w 43"/>
                  <a:gd name="T37" fmla="*/ 48 h 52"/>
                  <a:gd name="T38" fmla="*/ 39 w 43"/>
                  <a:gd name="T39" fmla="*/ 52 h 52"/>
                  <a:gd name="T40" fmla="*/ 30 w 43"/>
                  <a:gd name="T41" fmla="*/ 29 h 52"/>
                  <a:gd name="T42" fmla="*/ 19 w 43"/>
                  <a:gd name="T43" fmla="*/ 29 h 52"/>
                  <a:gd name="T44" fmla="*/ 9 w 43"/>
                  <a:gd name="T45" fmla="*/ 37 h 52"/>
                  <a:gd name="T46" fmla="*/ 9 w 43"/>
                  <a:gd name="T47" fmla="*/ 38 h 52"/>
                  <a:gd name="T48" fmla="*/ 19 w 43"/>
                  <a:gd name="T49" fmla="*/ 45 h 52"/>
                  <a:gd name="T50" fmla="*/ 30 w 43"/>
                  <a:gd name="T51" fmla="*/ 35 h 52"/>
                  <a:gd name="T52" fmla="*/ 30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6" name="Freeform 32"/>
              <p:cNvSpPr>
                <a:spLocks noEditPoints="1"/>
              </p:cNvSpPr>
              <p:nvPr userDrawn="1"/>
            </p:nvSpPr>
            <p:spPr bwMode="auto">
              <a:xfrm>
                <a:off x="1184" y="477"/>
                <a:ext cx="53" cy="75"/>
              </a:xfrm>
              <a:custGeom>
                <a:avLst/>
                <a:gdLst>
                  <a:gd name="T0" fmla="*/ 36 w 36"/>
                  <a:gd name="T1" fmla="*/ 47 h 51"/>
                  <a:gd name="T2" fmla="*/ 31 w 36"/>
                  <a:gd name="T3" fmla="*/ 51 h 51"/>
                  <a:gd name="T4" fmla="*/ 27 w 36"/>
                  <a:gd name="T5" fmla="*/ 47 h 51"/>
                  <a:gd name="T6" fmla="*/ 27 w 36"/>
                  <a:gd name="T7" fmla="*/ 30 h 51"/>
                  <a:gd name="T8" fmla="*/ 19 w 36"/>
                  <a:gd name="T9" fmla="*/ 30 h 51"/>
                  <a:gd name="T10" fmla="*/ 9 w 36"/>
                  <a:gd name="T11" fmla="*/ 49 h 51"/>
                  <a:gd name="T12" fmla="*/ 5 w 36"/>
                  <a:gd name="T13" fmla="*/ 51 h 51"/>
                  <a:gd name="T14" fmla="*/ 0 w 36"/>
                  <a:gd name="T15" fmla="*/ 47 h 51"/>
                  <a:gd name="T16" fmla="*/ 1 w 36"/>
                  <a:gd name="T17" fmla="*/ 44 h 51"/>
                  <a:gd name="T18" fmla="*/ 10 w 36"/>
                  <a:gd name="T19" fmla="*/ 29 h 51"/>
                  <a:gd name="T20" fmla="*/ 1 w 36"/>
                  <a:gd name="T21" fmla="*/ 16 h 51"/>
                  <a:gd name="T22" fmla="*/ 1 w 36"/>
                  <a:gd name="T23" fmla="*/ 13 h 51"/>
                  <a:gd name="T24" fmla="*/ 18 w 36"/>
                  <a:gd name="T25" fmla="*/ 0 h 51"/>
                  <a:gd name="T26" fmla="*/ 31 w 36"/>
                  <a:gd name="T27" fmla="*/ 0 h 51"/>
                  <a:gd name="T28" fmla="*/ 36 w 36"/>
                  <a:gd name="T29" fmla="*/ 4 h 51"/>
                  <a:gd name="T30" fmla="*/ 36 w 36"/>
                  <a:gd name="T31" fmla="*/ 47 h 51"/>
                  <a:gd name="T32" fmla="*/ 27 w 36"/>
                  <a:gd name="T33" fmla="*/ 23 h 51"/>
                  <a:gd name="T34" fmla="*/ 27 w 36"/>
                  <a:gd name="T35" fmla="*/ 7 h 51"/>
                  <a:gd name="T36" fmla="*/ 18 w 36"/>
                  <a:gd name="T37" fmla="*/ 7 h 51"/>
                  <a:gd name="T38" fmla="*/ 10 w 36"/>
                  <a:gd name="T39" fmla="*/ 14 h 51"/>
                  <a:gd name="T40" fmla="*/ 10 w 36"/>
                  <a:gd name="T41" fmla="*/ 16 h 51"/>
                  <a:gd name="T42" fmla="*/ 18 w 36"/>
                  <a:gd name="T43" fmla="*/ 23 h 51"/>
                  <a:gd name="T44" fmla="*/ 27 w 36"/>
                  <a:gd name="T4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51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9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7" name="Freeform 33"/>
              <p:cNvSpPr>
                <a:spLocks/>
              </p:cNvSpPr>
              <p:nvPr userDrawn="1"/>
            </p:nvSpPr>
            <p:spPr bwMode="auto">
              <a:xfrm>
                <a:off x="1303" y="477"/>
                <a:ext cx="59" cy="75"/>
              </a:xfrm>
              <a:custGeom>
                <a:avLst/>
                <a:gdLst>
                  <a:gd name="T0" fmla="*/ 8 w 40"/>
                  <a:gd name="T1" fmla="*/ 47 h 51"/>
                  <a:gd name="T2" fmla="*/ 4 w 40"/>
                  <a:gd name="T3" fmla="*/ 51 h 51"/>
                  <a:gd name="T4" fmla="*/ 0 w 40"/>
                  <a:gd name="T5" fmla="*/ 47 h 51"/>
                  <a:gd name="T6" fmla="*/ 0 w 40"/>
                  <a:gd name="T7" fmla="*/ 4 h 51"/>
                  <a:gd name="T8" fmla="*/ 4 w 40"/>
                  <a:gd name="T9" fmla="*/ 0 h 51"/>
                  <a:gd name="T10" fmla="*/ 8 w 40"/>
                  <a:gd name="T11" fmla="*/ 4 h 51"/>
                  <a:gd name="T12" fmla="*/ 8 w 40"/>
                  <a:gd name="T13" fmla="*/ 32 h 51"/>
                  <a:gd name="T14" fmla="*/ 31 w 40"/>
                  <a:gd name="T15" fmla="*/ 7 h 51"/>
                  <a:gd name="T16" fmla="*/ 31 w 40"/>
                  <a:gd name="T17" fmla="*/ 4 h 51"/>
                  <a:gd name="T18" fmla="*/ 36 w 40"/>
                  <a:gd name="T19" fmla="*/ 0 h 51"/>
                  <a:gd name="T20" fmla="*/ 40 w 40"/>
                  <a:gd name="T21" fmla="*/ 4 h 51"/>
                  <a:gd name="T22" fmla="*/ 40 w 40"/>
                  <a:gd name="T23" fmla="*/ 47 h 51"/>
                  <a:gd name="T24" fmla="*/ 36 w 40"/>
                  <a:gd name="T25" fmla="*/ 51 h 51"/>
                  <a:gd name="T26" fmla="*/ 31 w 40"/>
                  <a:gd name="T27" fmla="*/ 47 h 51"/>
                  <a:gd name="T28" fmla="*/ 31 w 40"/>
                  <a:gd name="T29" fmla="*/ 18 h 51"/>
                  <a:gd name="T30" fmla="*/ 8 w 40"/>
                  <a:gd name="T31" fmla="*/ 44 h 51"/>
                  <a:gd name="T32" fmla="*/ 8 w 40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51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8" name="Freeform 34"/>
              <p:cNvSpPr>
                <a:spLocks/>
              </p:cNvSpPr>
              <p:nvPr userDrawn="1"/>
            </p:nvSpPr>
            <p:spPr bwMode="auto">
              <a:xfrm>
                <a:off x="1384" y="476"/>
                <a:ext cx="56" cy="76"/>
              </a:xfrm>
              <a:custGeom>
                <a:avLst/>
                <a:gdLst>
                  <a:gd name="T0" fmla="*/ 38 w 38"/>
                  <a:gd name="T1" fmla="*/ 48 h 52"/>
                  <a:gd name="T2" fmla="*/ 33 w 38"/>
                  <a:gd name="T3" fmla="*/ 52 h 52"/>
                  <a:gd name="T4" fmla="*/ 29 w 38"/>
                  <a:gd name="T5" fmla="*/ 48 h 52"/>
                  <a:gd name="T6" fmla="*/ 29 w 38"/>
                  <a:gd name="T7" fmla="*/ 29 h 52"/>
                  <a:gd name="T8" fmla="*/ 9 w 38"/>
                  <a:gd name="T9" fmla="*/ 29 h 52"/>
                  <a:gd name="T10" fmla="*/ 9 w 38"/>
                  <a:gd name="T11" fmla="*/ 48 h 52"/>
                  <a:gd name="T12" fmla="*/ 5 w 38"/>
                  <a:gd name="T13" fmla="*/ 52 h 52"/>
                  <a:gd name="T14" fmla="*/ 0 w 38"/>
                  <a:gd name="T15" fmla="*/ 48 h 52"/>
                  <a:gd name="T16" fmla="*/ 0 w 38"/>
                  <a:gd name="T17" fmla="*/ 5 h 52"/>
                  <a:gd name="T18" fmla="*/ 5 w 38"/>
                  <a:gd name="T19" fmla="*/ 0 h 52"/>
                  <a:gd name="T20" fmla="*/ 9 w 38"/>
                  <a:gd name="T21" fmla="*/ 5 h 52"/>
                  <a:gd name="T22" fmla="*/ 9 w 38"/>
                  <a:gd name="T23" fmla="*/ 21 h 52"/>
                  <a:gd name="T24" fmla="*/ 29 w 38"/>
                  <a:gd name="T25" fmla="*/ 21 h 52"/>
                  <a:gd name="T26" fmla="*/ 29 w 38"/>
                  <a:gd name="T27" fmla="*/ 5 h 52"/>
                  <a:gd name="T28" fmla="*/ 33 w 38"/>
                  <a:gd name="T29" fmla="*/ 0 h 52"/>
                  <a:gd name="T30" fmla="*/ 38 w 38"/>
                  <a:gd name="T31" fmla="*/ 5 h 52"/>
                  <a:gd name="T32" fmla="*/ 38 w 38"/>
                  <a:gd name="T33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52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9" name="Freeform 35"/>
              <p:cNvSpPr>
                <a:spLocks/>
              </p:cNvSpPr>
              <p:nvPr userDrawn="1"/>
            </p:nvSpPr>
            <p:spPr bwMode="auto">
              <a:xfrm>
                <a:off x="1462" y="477"/>
                <a:ext cx="58" cy="75"/>
              </a:xfrm>
              <a:custGeom>
                <a:avLst/>
                <a:gdLst>
                  <a:gd name="T0" fmla="*/ 8 w 40"/>
                  <a:gd name="T1" fmla="*/ 47 h 51"/>
                  <a:gd name="T2" fmla="*/ 4 w 40"/>
                  <a:gd name="T3" fmla="*/ 51 h 51"/>
                  <a:gd name="T4" fmla="*/ 0 w 40"/>
                  <a:gd name="T5" fmla="*/ 47 h 51"/>
                  <a:gd name="T6" fmla="*/ 0 w 40"/>
                  <a:gd name="T7" fmla="*/ 4 h 51"/>
                  <a:gd name="T8" fmla="*/ 4 w 40"/>
                  <a:gd name="T9" fmla="*/ 0 h 51"/>
                  <a:gd name="T10" fmla="*/ 8 w 40"/>
                  <a:gd name="T11" fmla="*/ 4 h 51"/>
                  <a:gd name="T12" fmla="*/ 8 w 40"/>
                  <a:gd name="T13" fmla="*/ 32 h 51"/>
                  <a:gd name="T14" fmla="*/ 31 w 40"/>
                  <a:gd name="T15" fmla="*/ 7 h 51"/>
                  <a:gd name="T16" fmla="*/ 31 w 40"/>
                  <a:gd name="T17" fmla="*/ 4 h 51"/>
                  <a:gd name="T18" fmla="*/ 36 w 40"/>
                  <a:gd name="T19" fmla="*/ 0 h 51"/>
                  <a:gd name="T20" fmla="*/ 40 w 40"/>
                  <a:gd name="T21" fmla="*/ 4 h 51"/>
                  <a:gd name="T22" fmla="*/ 40 w 40"/>
                  <a:gd name="T23" fmla="*/ 47 h 51"/>
                  <a:gd name="T24" fmla="*/ 36 w 40"/>
                  <a:gd name="T25" fmla="*/ 51 h 51"/>
                  <a:gd name="T26" fmla="*/ 31 w 40"/>
                  <a:gd name="T27" fmla="*/ 47 h 51"/>
                  <a:gd name="T28" fmla="*/ 31 w 40"/>
                  <a:gd name="T29" fmla="*/ 18 h 51"/>
                  <a:gd name="T30" fmla="*/ 8 w 40"/>
                  <a:gd name="T31" fmla="*/ 44 h 51"/>
                  <a:gd name="T32" fmla="*/ 8 w 40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51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0" name="Freeform 36"/>
              <p:cNvSpPr>
                <a:spLocks/>
              </p:cNvSpPr>
              <p:nvPr userDrawn="1"/>
            </p:nvSpPr>
            <p:spPr bwMode="auto">
              <a:xfrm>
                <a:off x="1542" y="477"/>
                <a:ext cx="71" cy="99"/>
              </a:xfrm>
              <a:custGeom>
                <a:avLst/>
                <a:gdLst>
                  <a:gd name="T0" fmla="*/ 40 w 48"/>
                  <a:gd name="T1" fmla="*/ 51 h 67"/>
                  <a:gd name="T2" fmla="*/ 4 w 48"/>
                  <a:gd name="T3" fmla="*/ 51 h 67"/>
                  <a:gd name="T4" fmla="*/ 0 w 48"/>
                  <a:gd name="T5" fmla="*/ 47 h 67"/>
                  <a:gd name="T6" fmla="*/ 0 w 48"/>
                  <a:gd name="T7" fmla="*/ 4 h 67"/>
                  <a:gd name="T8" fmla="*/ 5 w 48"/>
                  <a:gd name="T9" fmla="*/ 0 h 67"/>
                  <a:gd name="T10" fmla="*/ 9 w 48"/>
                  <a:gd name="T11" fmla="*/ 4 h 67"/>
                  <a:gd name="T12" fmla="*/ 9 w 48"/>
                  <a:gd name="T13" fmla="*/ 43 h 67"/>
                  <a:gd name="T14" fmla="*/ 30 w 48"/>
                  <a:gd name="T15" fmla="*/ 43 h 67"/>
                  <a:gd name="T16" fmla="*/ 30 w 48"/>
                  <a:gd name="T17" fmla="*/ 4 h 67"/>
                  <a:gd name="T18" fmla="*/ 35 w 48"/>
                  <a:gd name="T19" fmla="*/ 0 h 67"/>
                  <a:gd name="T20" fmla="*/ 39 w 48"/>
                  <a:gd name="T21" fmla="*/ 4 h 67"/>
                  <a:gd name="T22" fmla="*/ 39 w 48"/>
                  <a:gd name="T23" fmla="*/ 43 h 67"/>
                  <a:gd name="T24" fmla="*/ 44 w 48"/>
                  <a:gd name="T25" fmla="*/ 43 h 67"/>
                  <a:gd name="T26" fmla="*/ 48 w 48"/>
                  <a:gd name="T27" fmla="*/ 46 h 67"/>
                  <a:gd name="T28" fmla="*/ 48 w 48"/>
                  <a:gd name="T29" fmla="*/ 63 h 67"/>
                  <a:gd name="T30" fmla="*/ 44 w 48"/>
                  <a:gd name="T31" fmla="*/ 67 h 67"/>
                  <a:gd name="T32" fmla="*/ 40 w 48"/>
                  <a:gd name="T33" fmla="*/ 63 h 67"/>
                  <a:gd name="T34" fmla="*/ 40 w 48"/>
                  <a:gd name="T35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67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1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1" name="Freeform 37"/>
              <p:cNvSpPr>
                <a:spLocks/>
              </p:cNvSpPr>
              <p:nvPr userDrawn="1"/>
            </p:nvSpPr>
            <p:spPr bwMode="auto">
              <a:xfrm>
                <a:off x="1626" y="477"/>
                <a:ext cx="58" cy="75"/>
              </a:xfrm>
              <a:custGeom>
                <a:avLst/>
                <a:gdLst>
                  <a:gd name="T0" fmla="*/ 9 w 40"/>
                  <a:gd name="T1" fmla="*/ 47 h 51"/>
                  <a:gd name="T2" fmla="*/ 4 w 40"/>
                  <a:gd name="T3" fmla="*/ 51 h 51"/>
                  <a:gd name="T4" fmla="*/ 0 w 40"/>
                  <a:gd name="T5" fmla="*/ 47 h 51"/>
                  <a:gd name="T6" fmla="*/ 0 w 40"/>
                  <a:gd name="T7" fmla="*/ 4 h 51"/>
                  <a:gd name="T8" fmla="*/ 4 w 40"/>
                  <a:gd name="T9" fmla="*/ 0 h 51"/>
                  <a:gd name="T10" fmla="*/ 9 w 40"/>
                  <a:gd name="T11" fmla="*/ 4 h 51"/>
                  <a:gd name="T12" fmla="*/ 9 w 40"/>
                  <a:gd name="T13" fmla="*/ 32 h 51"/>
                  <a:gd name="T14" fmla="*/ 31 w 40"/>
                  <a:gd name="T15" fmla="*/ 7 h 51"/>
                  <a:gd name="T16" fmla="*/ 31 w 40"/>
                  <a:gd name="T17" fmla="*/ 4 h 51"/>
                  <a:gd name="T18" fmla="*/ 36 w 40"/>
                  <a:gd name="T19" fmla="*/ 0 h 51"/>
                  <a:gd name="T20" fmla="*/ 40 w 40"/>
                  <a:gd name="T21" fmla="*/ 4 h 51"/>
                  <a:gd name="T22" fmla="*/ 40 w 40"/>
                  <a:gd name="T23" fmla="*/ 47 h 51"/>
                  <a:gd name="T24" fmla="*/ 36 w 40"/>
                  <a:gd name="T25" fmla="*/ 51 h 51"/>
                  <a:gd name="T26" fmla="*/ 31 w 40"/>
                  <a:gd name="T27" fmla="*/ 47 h 51"/>
                  <a:gd name="T28" fmla="*/ 31 w 40"/>
                  <a:gd name="T29" fmla="*/ 18 h 51"/>
                  <a:gd name="T30" fmla="*/ 9 w 40"/>
                  <a:gd name="T31" fmla="*/ 44 h 51"/>
                  <a:gd name="T32" fmla="*/ 9 w 40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51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2" name="Freeform 38"/>
              <p:cNvSpPr>
                <a:spLocks noEditPoints="1"/>
              </p:cNvSpPr>
              <p:nvPr userDrawn="1"/>
            </p:nvSpPr>
            <p:spPr bwMode="auto">
              <a:xfrm>
                <a:off x="1702" y="476"/>
                <a:ext cx="63" cy="76"/>
              </a:xfrm>
              <a:custGeom>
                <a:avLst/>
                <a:gdLst>
                  <a:gd name="T0" fmla="*/ 38 w 43"/>
                  <a:gd name="T1" fmla="*/ 52 h 52"/>
                  <a:gd name="T2" fmla="*/ 33 w 43"/>
                  <a:gd name="T3" fmla="*/ 50 h 52"/>
                  <a:gd name="T4" fmla="*/ 31 w 43"/>
                  <a:gd name="T5" fmla="*/ 47 h 52"/>
                  <a:gd name="T6" fmla="*/ 17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8 w 43"/>
                  <a:gd name="T13" fmla="*/ 22 h 52"/>
                  <a:gd name="T14" fmla="*/ 30 w 43"/>
                  <a:gd name="T15" fmla="*/ 22 h 52"/>
                  <a:gd name="T16" fmla="*/ 30 w 43"/>
                  <a:gd name="T17" fmla="*/ 20 h 52"/>
                  <a:gd name="T18" fmla="*/ 19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3 w 43"/>
                  <a:gd name="T25" fmla="*/ 7 h 52"/>
                  <a:gd name="T26" fmla="*/ 5 w 43"/>
                  <a:gd name="T27" fmla="*/ 4 h 52"/>
                  <a:gd name="T28" fmla="*/ 20 w 43"/>
                  <a:gd name="T29" fmla="*/ 0 h 52"/>
                  <a:gd name="T30" fmla="*/ 38 w 43"/>
                  <a:gd name="T31" fmla="*/ 20 h 52"/>
                  <a:gd name="T32" fmla="*/ 38 w 43"/>
                  <a:gd name="T33" fmla="*/ 39 h 52"/>
                  <a:gd name="T34" fmla="*/ 41 w 43"/>
                  <a:gd name="T35" fmla="*/ 45 h 52"/>
                  <a:gd name="T36" fmla="*/ 43 w 43"/>
                  <a:gd name="T37" fmla="*/ 48 h 52"/>
                  <a:gd name="T38" fmla="*/ 38 w 43"/>
                  <a:gd name="T39" fmla="*/ 52 h 52"/>
                  <a:gd name="T40" fmla="*/ 30 w 43"/>
                  <a:gd name="T41" fmla="*/ 29 h 52"/>
                  <a:gd name="T42" fmla="*/ 19 w 43"/>
                  <a:gd name="T43" fmla="*/ 29 h 52"/>
                  <a:gd name="T44" fmla="*/ 8 w 43"/>
                  <a:gd name="T45" fmla="*/ 37 h 52"/>
                  <a:gd name="T46" fmla="*/ 8 w 43"/>
                  <a:gd name="T47" fmla="*/ 38 h 52"/>
                  <a:gd name="T48" fmla="*/ 19 w 43"/>
                  <a:gd name="T49" fmla="*/ 45 h 52"/>
                  <a:gd name="T50" fmla="*/ 30 w 43"/>
                  <a:gd name="T51" fmla="*/ 35 h 52"/>
                  <a:gd name="T52" fmla="*/ 30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8" y="52"/>
                    </a:moveTo>
                    <a:cubicBezTo>
                      <a:pt x="37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0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3" name="Freeform 39"/>
              <p:cNvSpPr>
                <a:spLocks/>
              </p:cNvSpPr>
              <p:nvPr userDrawn="1"/>
            </p:nvSpPr>
            <p:spPr bwMode="auto">
              <a:xfrm>
                <a:off x="1772" y="477"/>
                <a:ext cx="59" cy="77"/>
              </a:xfrm>
              <a:custGeom>
                <a:avLst/>
                <a:gdLst>
                  <a:gd name="T0" fmla="*/ 36 w 40"/>
                  <a:gd name="T1" fmla="*/ 0 h 52"/>
                  <a:gd name="T2" fmla="*/ 40 w 40"/>
                  <a:gd name="T3" fmla="*/ 4 h 52"/>
                  <a:gd name="T4" fmla="*/ 36 w 40"/>
                  <a:gd name="T5" fmla="*/ 7 h 52"/>
                  <a:gd name="T6" fmla="*/ 24 w 40"/>
                  <a:gd name="T7" fmla="*/ 7 h 52"/>
                  <a:gd name="T8" fmla="*/ 24 w 40"/>
                  <a:gd name="T9" fmla="*/ 47 h 52"/>
                  <a:gd name="T10" fmla="*/ 20 w 40"/>
                  <a:gd name="T11" fmla="*/ 52 h 52"/>
                  <a:gd name="T12" fmla="*/ 15 w 40"/>
                  <a:gd name="T13" fmla="*/ 47 h 52"/>
                  <a:gd name="T14" fmla="*/ 15 w 40"/>
                  <a:gd name="T15" fmla="*/ 7 h 52"/>
                  <a:gd name="T16" fmla="*/ 3 w 40"/>
                  <a:gd name="T17" fmla="*/ 7 h 52"/>
                  <a:gd name="T18" fmla="*/ 0 w 40"/>
                  <a:gd name="T19" fmla="*/ 4 h 52"/>
                  <a:gd name="T20" fmla="*/ 3 w 40"/>
                  <a:gd name="T21" fmla="*/ 0 h 52"/>
                  <a:gd name="T22" fmla="*/ 36 w 40"/>
                  <a:gd name="T2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52">
                    <a:moveTo>
                      <a:pt x="36" y="0"/>
                    </a:moveTo>
                    <a:cubicBezTo>
                      <a:pt x="38" y="0"/>
                      <a:pt x="40" y="2"/>
                      <a:pt x="40" y="4"/>
                    </a:cubicBezTo>
                    <a:cubicBezTo>
                      <a:pt x="40" y="6"/>
                      <a:pt x="38" y="7"/>
                      <a:pt x="36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50"/>
                      <a:pt x="22" y="52"/>
                      <a:pt x="20" y="52"/>
                    </a:cubicBezTo>
                    <a:cubicBezTo>
                      <a:pt x="17" y="52"/>
                      <a:pt x="15" y="50"/>
                      <a:pt x="15" y="4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4" name="Freeform 40"/>
              <p:cNvSpPr>
                <a:spLocks/>
              </p:cNvSpPr>
              <p:nvPr userDrawn="1"/>
            </p:nvSpPr>
            <p:spPr bwMode="auto">
              <a:xfrm>
                <a:off x="1843" y="477"/>
                <a:ext cx="60" cy="75"/>
              </a:xfrm>
              <a:custGeom>
                <a:avLst/>
                <a:gdLst>
                  <a:gd name="T0" fmla="*/ 9 w 41"/>
                  <a:gd name="T1" fmla="*/ 47 h 51"/>
                  <a:gd name="T2" fmla="*/ 4 w 41"/>
                  <a:gd name="T3" fmla="*/ 51 h 51"/>
                  <a:gd name="T4" fmla="*/ 0 w 41"/>
                  <a:gd name="T5" fmla="*/ 47 h 51"/>
                  <a:gd name="T6" fmla="*/ 0 w 41"/>
                  <a:gd name="T7" fmla="*/ 4 h 51"/>
                  <a:gd name="T8" fmla="*/ 4 w 41"/>
                  <a:gd name="T9" fmla="*/ 0 h 51"/>
                  <a:gd name="T10" fmla="*/ 9 w 41"/>
                  <a:gd name="T11" fmla="*/ 4 h 51"/>
                  <a:gd name="T12" fmla="*/ 9 w 41"/>
                  <a:gd name="T13" fmla="*/ 32 h 51"/>
                  <a:gd name="T14" fmla="*/ 32 w 41"/>
                  <a:gd name="T15" fmla="*/ 7 h 51"/>
                  <a:gd name="T16" fmla="*/ 32 w 41"/>
                  <a:gd name="T17" fmla="*/ 4 h 51"/>
                  <a:gd name="T18" fmla="*/ 36 w 41"/>
                  <a:gd name="T19" fmla="*/ 0 h 51"/>
                  <a:gd name="T20" fmla="*/ 41 w 41"/>
                  <a:gd name="T21" fmla="*/ 4 h 51"/>
                  <a:gd name="T22" fmla="*/ 41 w 41"/>
                  <a:gd name="T23" fmla="*/ 47 h 51"/>
                  <a:gd name="T24" fmla="*/ 36 w 41"/>
                  <a:gd name="T25" fmla="*/ 51 h 51"/>
                  <a:gd name="T26" fmla="*/ 32 w 41"/>
                  <a:gd name="T27" fmla="*/ 47 h 51"/>
                  <a:gd name="T28" fmla="*/ 32 w 41"/>
                  <a:gd name="T29" fmla="*/ 18 h 51"/>
                  <a:gd name="T30" fmla="*/ 9 w 41"/>
                  <a:gd name="T31" fmla="*/ 44 h 51"/>
                  <a:gd name="T32" fmla="*/ 9 w 41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51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6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5" name="Freeform 41"/>
              <p:cNvSpPr>
                <a:spLocks noEditPoints="1"/>
              </p:cNvSpPr>
              <p:nvPr userDrawn="1"/>
            </p:nvSpPr>
            <p:spPr bwMode="auto">
              <a:xfrm>
                <a:off x="1924" y="477"/>
                <a:ext cx="52" cy="75"/>
              </a:xfrm>
              <a:custGeom>
                <a:avLst/>
                <a:gdLst>
                  <a:gd name="T0" fmla="*/ 5 w 36"/>
                  <a:gd name="T1" fmla="*/ 51 h 51"/>
                  <a:gd name="T2" fmla="*/ 0 w 36"/>
                  <a:gd name="T3" fmla="*/ 46 h 51"/>
                  <a:gd name="T4" fmla="*/ 0 w 36"/>
                  <a:gd name="T5" fmla="*/ 4 h 51"/>
                  <a:gd name="T6" fmla="*/ 5 w 36"/>
                  <a:gd name="T7" fmla="*/ 0 h 51"/>
                  <a:gd name="T8" fmla="*/ 19 w 36"/>
                  <a:gd name="T9" fmla="*/ 0 h 51"/>
                  <a:gd name="T10" fmla="*/ 34 w 36"/>
                  <a:gd name="T11" fmla="*/ 13 h 51"/>
                  <a:gd name="T12" fmla="*/ 34 w 36"/>
                  <a:gd name="T13" fmla="*/ 15 h 51"/>
                  <a:gd name="T14" fmla="*/ 29 w 36"/>
                  <a:gd name="T15" fmla="*/ 24 h 51"/>
                  <a:gd name="T16" fmla="*/ 36 w 36"/>
                  <a:gd name="T17" fmla="*/ 35 h 51"/>
                  <a:gd name="T18" fmla="*/ 36 w 36"/>
                  <a:gd name="T19" fmla="*/ 37 h 51"/>
                  <a:gd name="T20" fmla="*/ 20 w 36"/>
                  <a:gd name="T21" fmla="*/ 51 h 51"/>
                  <a:gd name="T22" fmla="*/ 5 w 36"/>
                  <a:gd name="T23" fmla="*/ 51 h 51"/>
                  <a:gd name="T24" fmla="*/ 9 w 36"/>
                  <a:gd name="T25" fmla="*/ 7 h 51"/>
                  <a:gd name="T26" fmla="*/ 9 w 36"/>
                  <a:gd name="T27" fmla="*/ 21 h 51"/>
                  <a:gd name="T28" fmla="*/ 17 w 36"/>
                  <a:gd name="T29" fmla="*/ 21 h 51"/>
                  <a:gd name="T30" fmla="*/ 26 w 36"/>
                  <a:gd name="T31" fmla="*/ 15 h 51"/>
                  <a:gd name="T32" fmla="*/ 26 w 36"/>
                  <a:gd name="T33" fmla="*/ 14 h 51"/>
                  <a:gd name="T34" fmla="*/ 18 w 36"/>
                  <a:gd name="T35" fmla="*/ 7 h 51"/>
                  <a:gd name="T36" fmla="*/ 9 w 36"/>
                  <a:gd name="T37" fmla="*/ 7 h 51"/>
                  <a:gd name="T38" fmla="*/ 9 w 36"/>
                  <a:gd name="T39" fmla="*/ 29 h 51"/>
                  <a:gd name="T40" fmla="*/ 9 w 36"/>
                  <a:gd name="T41" fmla="*/ 43 h 51"/>
                  <a:gd name="T42" fmla="*/ 20 w 36"/>
                  <a:gd name="T43" fmla="*/ 43 h 51"/>
                  <a:gd name="T44" fmla="*/ 28 w 36"/>
                  <a:gd name="T45" fmla="*/ 37 h 51"/>
                  <a:gd name="T46" fmla="*/ 28 w 36"/>
                  <a:gd name="T47" fmla="*/ 35 h 51"/>
                  <a:gd name="T48" fmla="*/ 19 w 36"/>
                  <a:gd name="T49" fmla="*/ 29 h 51"/>
                  <a:gd name="T50" fmla="*/ 9 w 36"/>
                  <a:gd name="T51" fmla="*/ 2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" h="51">
                    <a:moveTo>
                      <a:pt x="5" y="51"/>
                    </a:moveTo>
                    <a:cubicBezTo>
                      <a:pt x="2" y="51"/>
                      <a:pt x="0" y="49"/>
                      <a:pt x="0" y="4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0" y="0"/>
                      <a:pt x="34" y="6"/>
                      <a:pt x="34" y="13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8"/>
                      <a:pt x="33" y="22"/>
                      <a:pt x="29" y="24"/>
                    </a:cubicBezTo>
                    <a:cubicBezTo>
                      <a:pt x="35" y="27"/>
                      <a:pt x="36" y="31"/>
                      <a:pt x="36" y="35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2" y="51"/>
                      <a:pt x="20" y="51"/>
                    </a:cubicBezTo>
                    <a:lnTo>
                      <a:pt x="5" y="51"/>
                    </a:lnTo>
                    <a:close/>
                    <a:moveTo>
                      <a:pt x="9" y="7"/>
                    </a:moveTo>
                    <a:cubicBezTo>
                      <a:pt x="9" y="21"/>
                      <a:pt x="9" y="21"/>
                      <a:pt x="9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3" y="21"/>
                      <a:pt x="26" y="19"/>
                      <a:pt x="26" y="1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0"/>
                      <a:pt x="24" y="7"/>
                      <a:pt x="18" y="7"/>
                    </a:cubicBezTo>
                    <a:lnTo>
                      <a:pt x="9" y="7"/>
                    </a:lnTo>
                    <a:close/>
                    <a:moveTo>
                      <a:pt x="9" y="29"/>
                    </a:moveTo>
                    <a:cubicBezTo>
                      <a:pt x="9" y="43"/>
                      <a:pt x="9" y="43"/>
                      <a:pt x="9" y="43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6" y="43"/>
                      <a:pt x="28" y="41"/>
                      <a:pt x="28" y="37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1"/>
                      <a:pt x="25" y="29"/>
                      <a:pt x="19" y="29"/>
                    </a:cubicBezTo>
                    <a:lnTo>
                      <a:pt x="9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6" name="Freeform 42"/>
              <p:cNvSpPr>
                <a:spLocks noEditPoints="1"/>
              </p:cNvSpPr>
              <p:nvPr userDrawn="1"/>
            </p:nvSpPr>
            <p:spPr bwMode="auto">
              <a:xfrm>
                <a:off x="1991" y="476"/>
                <a:ext cx="63" cy="76"/>
              </a:xfrm>
              <a:custGeom>
                <a:avLst/>
                <a:gdLst>
                  <a:gd name="T0" fmla="*/ 39 w 43"/>
                  <a:gd name="T1" fmla="*/ 52 h 52"/>
                  <a:gd name="T2" fmla="*/ 34 w 43"/>
                  <a:gd name="T3" fmla="*/ 50 h 52"/>
                  <a:gd name="T4" fmla="*/ 32 w 43"/>
                  <a:gd name="T5" fmla="*/ 47 h 52"/>
                  <a:gd name="T6" fmla="*/ 18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9 w 43"/>
                  <a:gd name="T13" fmla="*/ 22 h 52"/>
                  <a:gd name="T14" fmla="*/ 30 w 43"/>
                  <a:gd name="T15" fmla="*/ 22 h 52"/>
                  <a:gd name="T16" fmla="*/ 30 w 43"/>
                  <a:gd name="T17" fmla="*/ 20 h 52"/>
                  <a:gd name="T18" fmla="*/ 20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4 w 43"/>
                  <a:gd name="T25" fmla="*/ 7 h 52"/>
                  <a:gd name="T26" fmla="*/ 5 w 43"/>
                  <a:gd name="T27" fmla="*/ 4 h 52"/>
                  <a:gd name="T28" fmla="*/ 20 w 43"/>
                  <a:gd name="T29" fmla="*/ 0 h 52"/>
                  <a:gd name="T30" fmla="*/ 39 w 43"/>
                  <a:gd name="T31" fmla="*/ 20 h 52"/>
                  <a:gd name="T32" fmla="*/ 39 w 43"/>
                  <a:gd name="T33" fmla="*/ 39 h 52"/>
                  <a:gd name="T34" fmla="*/ 41 w 43"/>
                  <a:gd name="T35" fmla="*/ 45 h 52"/>
                  <a:gd name="T36" fmla="*/ 43 w 43"/>
                  <a:gd name="T37" fmla="*/ 48 h 52"/>
                  <a:gd name="T38" fmla="*/ 39 w 43"/>
                  <a:gd name="T39" fmla="*/ 52 h 52"/>
                  <a:gd name="T40" fmla="*/ 30 w 43"/>
                  <a:gd name="T41" fmla="*/ 29 h 52"/>
                  <a:gd name="T42" fmla="*/ 19 w 43"/>
                  <a:gd name="T43" fmla="*/ 29 h 52"/>
                  <a:gd name="T44" fmla="*/ 9 w 43"/>
                  <a:gd name="T45" fmla="*/ 37 h 52"/>
                  <a:gd name="T46" fmla="*/ 9 w 43"/>
                  <a:gd name="T47" fmla="*/ 38 h 52"/>
                  <a:gd name="T48" fmla="*/ 19 w 43"/>
                  <a:gd name="T49" fmla="*/ 45 h 52"/>
                  <a:gd name="T50" fmla="*/ 30 w 43"/>
                  <a:gd name="T51" fmla="*/ 35 h 52"/>
                  <a:gd name="T52" fmla="*/ 30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4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1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</p:grpSp>
        <p:grpSp>
          <p:nvGrpSpPr>
            <p:cNvPr id="57" name="Group 45"/>
            <p:cNvGrpSpPr>
              <a:grpSpLocks noChangeAspect="1"/>
            </p:cNvGrpSpPr>
            <p:nvPr userDrawn="1"/>
          </p:nvGrpSpPr>
          <p:grpSpPr bwMode="auto">
            <a:xfrm>
              <a:off x="288925" y="1169988"/>
              <a:ext cx="1320800" cy="107950"/>
              <a:chOff x="182" y="737"/>
              <a:chExt cx="832" cy="68"/>
            </a:xfrm>
            <a:solidFill>
              <a:srgbClr val="F75931"/>
            </a:solidFill>
          </p:grpSpPr>
          <p:sp>
            <p:nvSpPr>
              <p:cNvPr id="59" name="Freeform 46"/>
              <p:cNvSpPr>
                <a:spLocks/>
              </p:cNvSpPr>
              <p:nvPr userDrawn="1"/>
            </p:nvSpPr>
            <p:spPr bwMode="auto">
              <a:xfrm>
                <a:off x="182" y="737"/>
                <a:ext cx="38" cy="55"/>
              </a:xfrm>
              <a:custGeom>
                <a:avLst/>
                <a:gdLst>
                  <a:gd name="T0" fmla="*/ 24 w 27"/>
                  <a:gd name="T1" fmla="*/ 39 h 39"/>
                  <a:gd name="T2" fmla="*/ 22 w 27"/>
                  <a:gd name="T3" fmla="*/ 36 h 39"/>
                  <a:gd name="T4" fmla="*/ 22 w 27"/>
                  <a:gd name="T5" fmla="*/ 4 h 39"/>
                  <a:gd name="T6" fmla="*/ 5 w 27"/>
                  <a:gd name="T7" fmla="*/ 4 h 39"/>
                  <a:gd name="T8" fmla="*/ 5 w 27"/>
                  <a:gd name="T9" fmla="*/ 36 h 39"/>
                  <a:gd name="T10" fmla="*/ 2 w 27"/>
                  <a:gd name="T11" fmla="*/ 39 h 39"/>
                  <a:gd name="T12" fmla="*/ 0 w 27"/>
                  <a:gd name="T13" fmla="*/ 36 h 39"/>
                  <a:gd name="T14" fmla="*/ 0 w 27"/>
                  <a:gd name="T15" fmla="*/ 2 h 39"/>
                  <a:gd name="T16" fmla="*/ 2 w 27"/>
                  <a:gd name="T17" fmla="*/ 0 h 39"/>
                  <a:gd name="T18" fmla="*/ 24 w 27"/>
                  <a:gd name="T19" fmla="*/ 0 h 39"/>
                  <a:gd name="T20" fmla="*/ 27 w 27"/>
                  <a:gd name="T21" fmla="*/ 2 h 39"/>
                  <a:gd name="T22" fmla="*/ 27 w 27"/>
                  <a:gd name="T23" fmla="*/ 36 h 39"/>
                  <a:gd name="T24" fmla="*/ 24 w 27"/>
                  <a:gd name="T2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9">
                    <a:moveTo>
                      <a:pt x="24" y="39"/>
                    </a:moveTo>
                    <a:cubicBezTo>
                      <a:pt x="23" y="39"/>
                      <a:pt x="22" y="38"/>
                      <a:pt x="22" y="3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8"/>
                      <a:pt x="4" y="39"/>
                      <a:pt x="2" y="39"/>
                    </a:cubicBezTo>
                    <a:cubicBezTo>
                      <a:pt x="1" y="39"/>
                      <a:pt x="0" y="38"/>
                      <a:pt x="0" y="3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7" y="1"/>
                      <a:pt x="27" y="2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8"/>
                      <a:pt x="26" y="39"/>
                      <a:pt x="24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0" name="Freeform 47"/>
              <p:cNvSpPr>
                <a:spLocks noEditPoints="1"/>
              </p:cNvSpPr>
              <p:nvPr userDrawn="1"/>
            </p:nvSpPr>
            <p:spPr bwMode="auto">
              <a:xfrm>
                <a:off x="229" y="753"/>
                <a:ext cx="32" cy="52"/>
              </a:xfrm>
              <a:custGeom>
                <a:avLst/>
                <a:gdLst>
                  <a:gd name="T0" fmla="*/ 13 w 23"/>
                  <a:gd name="T1" fmla="*/ 28 h 37"/>
                  <a:gd name="T2" fmla="*/ 7 w 23"/>
                  <a:gd name="T3" fmla="*/ 25 h 37"/>
                  <a:gd name="T4" fmla="*/ 7 w 23"/>
                  <a:gd name="T5" fmla="*/ 35 h 37"/>
                  <a:gd name="T6" fmla="*/ 5 w 23"/>
                  <a:gd name="T7" fmla="*/ 37 h 37"/>
                  <a:gd name="T8" fmla="*/ 2 w 23"/>
                  <a:gd name="T9" fmla="*/ 35 h 37"/>
                  <a:gd name="T10" fmla="*/ 2 w 23"/>
                  <a:gd name="T11" fmla="*/ 7 h 37"/>
                  <a:gd name="T12" fmla="*/ 1 w 23"/>
                  <a:gd name="T13" fmla="*/ 4 h 37"/>
                  <a:gd name="T14" fmla="*/ 0 w 23"/>
                  <a:gd name="T15" fmla="*/ 2 h 37"/>
                  <a:gd name="T16" fmla="*/ 2 w 23"/>
                  <a:gd name="T17" fmla="*/ 0 h 37"/>
                  <a:gd name="T18" fmla="*/ 5 w 23"/>
                  <a:gd name="T19" fmla="*/ 1 h 37"/>
                  <a:gd name="T20" fmla="*/ 6 w 23"/>
                  <a:gd name="T21" fmla="*/ 3 h 37"/>
                  <a:gd name="T22" fmla="*/ 13 w 23"/>
                  <a:gd name="T23" fmla="*/ 0 h 37"/>
                  <a:gd name="T24" fmla="*/ 23 w 23"/>
                  <a:gd name="T25" fmla="*/ 11 h 37"/>
                  <a:gd name="T26" fmla="*/ 23 w 23"/>
                  <a:gd name="T27" fmla="*/ 16 h 37"/>
                  <a:gd name="T28" fmla="*/ 13 w 23"/>
                  <a:gd name="T29" fmla="*/ 28 h 37"/>
                  <a:gd name="T30" fmla="*/ 18 w 23"/>
                  <a:gd name="T31" fmla="*/ 11 h 37"/>
                  <a:gd name="T32" fmla="*/ 12 w 23"/>
                  <a:gd name="T33" fmla="*/ 4 h 37"/>
                  <a:gd name="T34" fmla="*/ 7 w 23"/>
                  <a:gd name="T35" fmla="*/ 6 h 37"/>
                  <a:gd name="T36" fmla="*/ 7 w 23"/>
                  <a:gd name="T37" fmla="*/ 21 h 37"/>
                  <a:gd name="T38" fmla="*/ 12 w 23"/>
                  <a:gd name="T39" fmla="*/ 24 h 37"/>
                  <a:gd name="T40" fmla="*/ 18 w 23"/>
                  <a:gd name="T41" fmla="*/ 16 h 37"/>
                  <a:gd name="T42" fmla="*/ 18 w 23"/>
                  <a:gd name="T43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37">
                    <a:moveTo>
                      <a:pt x="13" y="28"/>
                    </a:moveTo>
                    <a:cubicBezTo>
                      <a:pt x="11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3" y="37"/>
                      <a:pt x="2" y="36"/>
                      <a:pt x="2" y="3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3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2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2" y="24"/>
                    </a:cubicBezTo>
                    <a:cubicBezTo>
                      <a:pt x="16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1" name="Freeform 48"/>
              <p:cNvSpPr>
                <a:spLocks noEditPoints="1"/>
              </p:cNvSpPr>
              <p:nvPr userDrawn="1"/>
            </p:nvSpPr>
            <p:spPr bwMode="auto">
              <a:xfrm>
                <a:off x="268" y="753"/>
                <a:ext cx="31" cy="39"/>
              </a:xfrm>
              <a:custGeom>
                <a:avLst/>
                <a:gdLst>
                  <a:gd name="T0" fmla="*/ 11 w 22"/>
                  <a:gd name="T1" fmla="*/ 28 h 28"/>
                  <a:gd name="T2" fmla="*/ 0 w 22"/>
                  <a:gd name="T3" fmla="*/ 17 h 28"/>
                  <a:gd name="T4" fmla="*/ 0 w 22"/>
                  <a:gd name="T5" fmla="*/ 11 h 28"/>
                  <a:gd name="T6" fmla="*/ 11 w 22"/>
                  <a:gd name="T7" fmla="*/ 0 h 28"/>
                  <a:gd name="T8" fmla="*/ 22 w 22"/>
                  <a:gd name="T9" fmla="*/ 11 h 28"/>
                  <a:gd name="T10" fmla="*/ 22 w 22"/>
                  <a:gd name="T11" fmla="*/ 17 h 28"/>
                  <a:gd name="T12" fmla="*/ 11 w 22"/>
                  <a:gd name="T13" fmla="*/ 28 h 28"/>
                  <a:gd name="T14" fmla="*/ 17 w 22"/>
                  <a:gd name="T15" fmla="*/ 11 h 28"/>
                  <a:gd name="T16" fmla="*/ 11 w 22"/>
                  <a:gd name="T17" fmla="*/ 5 h 28"/>
                  <a:gd name="T18" fmla="*/ 5 w 22"/>
                  <a:gd name="T19" fmla="*/ 11 h 28"/>
                  <a:gd name="T20" fmla="*/ 5 w 22"/>
                  <a:gd name="T21" fmla="*/ 17 h 28"/>
                  <a:gd name="T22" fmla="*/ 11 w 22"/>
                  <a:gd name="T23" fmla="*/ 23 h 28"/>
                  <a:gd name="T24" fmla="*/ 17 w 22"/>
                  <a:gd name="T25" fmla="*/ 17 h 28"/>
                  <a:gd name="T26" fmla="*/ 17 w 22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8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2" y="5"/>
                      <a:pt x="22" y="11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2" name="Freeform 49"/>
              <p:cNvSpPr>
                <a:spLocks/>
              </p:cNvSpPr>
              <p:nvPr userDrawn="1"/>
            </p:nvSpPr>
            <p:spPr bwMode="auto">
              <a:xfrm>
                <a:off x="307" y="753"/>
                <a:ext cx="26" cy="39"/>
              </a:xfrm>
              <a:custGeom>
                <a:avLst/>
                <a:gdLst>
                  <a:gd name="T0" fmla="*/ 16 w 19"/>
                  <a:gd name="T1" fmla="*/ 5 h 28"/>
                  <a:gd name="T2" fmla="*/ 11 w 19"/>
                  <a:gd name="T3" fmla="*/ 4 h 28"/>
                  <a:gd name="T4" fmla="*/ 5 w 19"/>
                  <a:gd name="T5" fmla="*/ 12 h 28"/>
                  <a:gd name="T6" fmla="*/ 5 w 19"/>
                  <a:gd name="T7" fmla="*/ 16 h 28"/>
                  <a:gd name="T8" fmla="*/ 11 w 19"/>
                  <a:gd name="T9" fmla="*/ 24 h 28"/>
                  <a:gd name="T10" fmla="*/ 16 w 19"/>
                  <a:gd name="T11" fmla="*/ 22 h 28"/>
                  <a:gd name="T12" fmla="*/ 18 w 19"/>
                  <a:gd name="T13" fmla="*/ 23 h 28"/>
                  <a:gd name="T14" fmla="*/ 17 w 19"/>
                  <a:gd name="T15" fmla="*/ 26 h 28"/>
                  <a:gd name="T16" fmla="*/ 11 w 19"/>
                  <a:gd name="T17" fmla="*/ 28 h 28"/>
                  <a:gd name="T18" fmla="*/ 0 w 19"/>
                  <a:gd name="T19" fmla="*/ 16 h 28"/>
                  <a:gd name="T20" fmla="*/ 0 w 19"/>
                  <a:gd name="T21" fmla="*/ 12 h 28"/>
                  <a:gd name="T22" fmla="*/ 11 w 19"/>
                  <a:gd name="T23" fmla="*/ 0 h 28"/>
                  <a:gd name="T24" fmla="*/ 17 w 19"/>
                  <a:gd name="T25" fmla="*/ 2 h 28"/>
                  <a:gd name="T26" fmla="*/ 18 w 19"/>
                  <a:gd name="T27" fmla="*/ 4 h 28"/>
                  <a:gd name="T28" fmla="*/ 16 w 19"/>
                  <a:gd name="T2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8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2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3" name="Freeform 50"/>
              <p:cNvSpPr>
                <a:spLocks/>
              </p:cNvSpPr>
              <p:nvPr userDrawn="1"/>
            </p:nvSpPr>
            <p:spPr bwMode="auto">
              <a:xfrm>
                <a:off x="335" y="754"/>
                <a:ext cx="30" cy="38"/>
              </a:xfrm>
              <a:custGeom>
                <a:avLst/>
                <a:gdLst>
                  <a:gd name="T0" fmla="*/ 19 w 21"/>
                  <a:gd name="T1" fmla="*/ 0 h 27"/>
                  <a:gd name="T2" fmla="*/ 21 w 21"/>
                  <a:gd name="T3" fmla="*/ 2 h 27"/>
                  <a:gd name="T4" fmla="*/ 19 w 21"/>
                  <a:gd name="T5" fmla="*/ 4 h 27"/>
                  <a:gd name="T6" fmla="*/ 13 w 21"/>
                  <a:gd name="T7" fmla="*/ 4 h 27"/>
                  <a:gd name="T8" fmla="*/ 13 w 21"/>
                  <a:gd name="T9" fmla="*/ 24 h 27"/>
                  <a:gd name="T10" fmla="*/ 11 w 21"/>
                  <a:gd name="T11" fmla="*/ 27 h 27"/>
                  <a:gd name="T12" fmla="*/ 8 w 21"/>
                  <a:gd name="T13" fmla="*/ 24 h 27"/>
                  <a:gd name="T14" fmla="*/ 8 w 21"/>
                  <a:gd name="T15" fmla="*/ 4 h 27"/>
                  <a:gd name="T16" fmla="*/ 2 w 21"/>
                  <a:gd name="T17" fmla="*/ 4 h 27"/>
                  <a:gd name="T18" fmla="*/ 0 w 21"/>
                  <a:gd name="T19" fmla="*/ 2 h 27"/>
                  <a:gd name="T20" fmla="*/ 2 w 21"/>
                  <a:gd name="T21" fmla="*/ 0 h 27"/>
                  <a:gd name="T22" fmla="*/ 19 w 21"/>
                  <a:gd name="T2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27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4" name="Freeform 51"/>
              <p:cNvSpPr>
                <a:spLocks noEditPoints="1"/>
              </p:cNvSpPr>
              <p:nvPr userDrawn="1"/>
            </p:nvSpPr>
            <p:spPr bwMode="auto">
              <a:xfrm>
                <a:off x="367" y="753"/>
                <a:ext cx="33" cy="52"/>
              </a:xfrm>
              <a:custGeom>
                <a:avLst/>
                <a:gdLst>
                  <a:gd name="T0" fmla="*/ 14 w 23"/>
                  <a:gd name="T1" fmla="*/ 28 h 37"/>
                  <a:gd name="T2" fmla="*/ 7 w 23"/>
                  <a:gd name="T3" fmla="*/ 25 h 37"/>
                  <a:gd name="T4" fmla="*/ 7 w 23"/>
                  <a:gd name="T5" fmla="*/ 35 h 37"/>
                  <a:gd name="T6" fmla="*/ 5 w 23"/>
                  <a:gd name="T7" fmla="*/ 37 h 37"/>
                  <a:gd name="T8" fmla="*/ 3 w 23"/>
                  <a:gd name="T9" fmla="*/ 35 h 37"/>
                  <a:gd name="T10" fmla="*/ 3 w 23"/>
                  <a:gd name="T11" fmla="*/ 7 h 37"/>
                  <a:gd name="T12" fmla="*/ 1 w 23"/>
                  <a:gd name="T13" fmla="*/ 4 h 37"/>
                  <a:gd name="T14" fmla="*/ 0 w 23"/>
                  <a:gd name="T15" fmla="*/ 2 h 37"/>
                  <a:gd name="T16" fmla="*/ 3 w 23"/>
                  <a:gd name="T17" fmla="*/ 0 h 37"/>
                  <a:gd name="T18" fmla="*/ 5 w 23"/>
                  <a:gd name="T19" fmla="*/ 1 h 37"/>
                  <a:gd name="T20" fmla="*/ 6 w 23"/>
                  <a:gd name="T21" fmla="*/ 3 h 37"/>
                  <a:gd name="T22" fmla="*/ 13 w 23"/>
                  <a:gd name="T23" fmla="*/ 0 h 37"/>
                  <a:gd name="T24" fmla="*/ 23 w 23"/>
                  <a:gd name="T25" fmla="*/ 11 h 37"/>
                  <a:gd name="T26" fmla="*/ 23 w 23"/>
                  <a:gd name="T27" fmla="*/ 16 h 37"/>
                  <a:gd name="T28" fmla="*/ 14 w 23"/>
                  <a:gd name="T29" fmla="*/ 28 h 37"/>
                  <a:gd name="T30" fmla="*/ 18 w 23"/>
                  <a:gd name="T31" fmla="*/ 11 h 37"/>
                  <a:gd name="T32" fmla="*/ 13 w 23"/>
                  <a:gd name="T33" fmla="*/ 4 h 37"/>
                  <a:gd name="T34" fmla="*/ 7 w 23"/>
                  <a:gd name="T35" fmla="*/ 6 h 37"/>
                  <a:gd name="T36" fmla="*/ 7 w 23"/>
                  <a:gd name="T37" fmla="*/ 21 h 37"/>
                  <a:gd name="T38" fmla="*/ 13 w 23"/>
                  <a:gd name="T39" fmla="*/ 24 h 37"/>
                  <a:gd name="T40" fmla="*/ 18 w 23"/>
                  <a:gd name="T41" fmla="*/ 16 h 37"/>
                  <a:gd name="T42" fmla="*/ 18 w 23"/>
                  <a:gd name="T43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37">
                    <a:moveTo>
                      <a:pt x="14" y="28"/>
                    </a:moveTo>
                    <a:cubicBezTo>
                      <a:pt x="12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4" y="37"/>
                      <a:pt x="3" y="36"/>
                      <a:pt x="3" y="3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2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4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3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3" y="24"/>
                    </a:cubicBezTo>
                    <a:cubicBezTo>
                      <a:pt x="17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5" name="Freeform 52"/>
              <p:cNvSpPr>
                <a:spLocks noEditPoints="1"/>
              </p:cNvSpPr>
              <p:nvPr userDrawn="1"/>
            </p:nvSpPr>
            <p:spPr bwMode="auto">
              <a:xfrm>
                <a:off x="407" y="753"/>
                <a:ext cx="31" cy="39"/>
              </a:xfrm>
              <a:custGeom>
                <a:avLst/>
                <a:gdLst>
                  <a:gd name="T0" fmla="*/ 20 w 22"/>
                  <a:gd name="T1" fmla="*/ 28 h 28"/>
                  <a:gd name="T2" fmla="*/ 17 w 22"/>
                  <a:gd name="T3" fmla="*/ 26 h 28"/>
                  <a:gd name="T4" fmla="*/ 16 w 22"/>
                  <a:gd name="T5" fmla="*/ 25 h 28"/>
                  <a:gd name="T6" fmla="*/ 9 w 22"/>
                  <a:gd name="T7" fmla="*/ 28 h 28"/>
                  <a:gd name="T8" fmla="*/ 0 w 22"/>
                  <a:gd name="T9" fmla="*/ 20 h 28"/>
                  <a:gd name="T10" fmla="*/ 0 w 22"/>
                  <a:gd name="T11" fmla="*/ 19 h 28"/>
                  <a:gd name="T12" fmla="*/ 10 w 22"/>
                  <a:gd name="T13" fmla="*/ 12 h 28"/>
                  <a:gd name="T14" fmla="*/ 15 w 22"/>
                  <a:gd name="T15" fmla="*/ 12 h 28"/>
                  <a:gd name="T16" fmla="*/ 15 w 22"/>
                  <a:gd name="T17" fmla="*/ 10 h 28"/>
                  <a:gd name="T18" fmla="*/ 10 w 22"/>
                  <a:gd name="T19" fmla="*/ 4 h 28"/>
                  <a:gd name="T20" fmla="*/ 5 w 22"/>
                  <a:gd name="T21" fmla="*/ 5 h 28"/>
                  <a:gd name="T22" fmla="*/ 4 w 22"/>
                  <a:gd name="T23" fmla="*/ 6 h 28"/>
                  <a:gd name="T24" fmla="*/ 2 w 22"/>
                  <a:gd name="T25" fmla="*/ 4 h 28"/>
                  <a:gd name="T26" fmla="*/ 3 w 22"/>
                  <a:gd name="T27" fmla="*/ 2 h 28"/>
                  <a:gd name="T28" fmla="*/ 10 w 22"/>
                  <a:gd name="T29" fmla="*/ 0 h 28"/>
                  <a:gd name="T30" fmla="*/ 20 w 22"/>
                  <a:gd name="T31" fmla="*/ 11 h 28"/>
                  <a:gd name="T32" fmla="*/ 20 w 22"/>
                  <a:gd name="T33" fmla="*/ 21 h 28"/>
                  <a:gd name="T34" fmla="*/ 22 w 22"/>
                  <a:gd name="T35" fmla="*/ 24 h 28"/>
                  <a:gd name="T36" fmla="*/ 22 w 22"/>
                  <a:gd name="T37" fmla="*/ 26 h 28"/>
                  <a:gd name="T38" fmla="*/ 20 w 22"/>
                  <a:gd name="T39" fmla="*/ 28 h 28"/>
                  <a:gd name="T40" fmla="*/ 15 w 22"/>
                  <a:gd name="T41" fmla="*/ 15 h 28"/>
                  <a:gd name="T42" fmla="*/ 10 w 22"/>
                  <a:gd name="T43" fmla="*/ 15 h 28"/>
                  <a:gd name="T44" fmla="*/ 4 w 22"/>
                  <a:gd name="T45" fmla="*/ 19 h 28"/>
                  <a:gd name="T46" fmla="*/ 4 w 22"/>
                  <a:gd name="T47" fmla="*/ 20 h 28"/>
                  <a:gd name="T48" fmla="*/ 10 w 22"/>
                  <a:gd name="T49" fmla="*/ 24 h 28"/>
                  <a:gd name="T50" fmla="*/ 15 w 22"/>
                  <a:gd name="T51" fmla="*/ 18 h 28"/>
                  <a:gd name="T52" fmla="*/ 15 w 22"/>
                  <a:gd name="T53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28">
                    <a:moveTo>
                      <a:pt x="20" y="28"/>
                    </a:moveTo>
                    <a:cubicBezTo>
                      <a:pt x="19" y="28"/>
                      <a:pt x="18" y="27"/>
                      <a:pt x="17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4" y="27"/>
                      <a:pt x="11" y="28"/>
                      <a:pt x="9" y="28"/>
                    </a:cubicBezTo>
                    <a:cubicBezTo>
                      <a:pt x="3" y="28"/>
                      <a:pt x="0" y="24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5"/>
                      <a:pt x="3" y="12"/>
                      <a:pt x="10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6"/>
                      <a:pt x="14" y="4"/>
                      <a:pt x="10" y="4"/>
                    </a:cubicBezTo>
                    <a:cubicBezTo>
                      <a:pt x="8" y="4"/>
                      <a:pt x="6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18" y="0"/>
                      <a:pt x="20" y="4"/>
                      <a:pt x="20" y="1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3"/>
                      <a:pt x="21" y="23"/>
                      <a:pt x="22" y="24"/>
                    </a:cubicBezTo>
                    <a:cubicBezTo>
                      <a:pt x="22" y="24"/>
                      <a:pt x="22" y="25"/>
                      <a:pt x="22" y="26"/>
                    </a:cubicBezTo>
                    <a:cubicBezTo>
                      <a:pt x="22" y="27"/>
                      <a:pt x="21" y="28"/>
                      <a:pt x="20" y="28"/>
                    </a:cubicBezTo>
                    <a:close/>
                    <a:moveTo>
                      <a:pt x="15" y="15"/>
                    </a:moveTo>
                    <a:cubicBezTo>
                      <a:pt x="10" y="15"/>
                      <a:pt x="10" y="15"/>
                      <a:pt x="10" y="15"/>
                    </a:cubicBezTo>
                    <a:cubicBezTo>
                      <a:pt x="6" y="15"/>
                      <a:pt x="4" y="17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2"/>
                      <a:pt x="6" y="24"/>
                      <a:pt x="10" y="24"/>
                    </a:cubicBezTo>
                    <a:cubicBezTo>
                      <a:pt x="13" y="24"/>
                      <a:pt x="15" y="22"/>
                      <a:pt x="15" y="18"/>
                    </a:cubicBezTo>
                    <a:lnTo>
                      <a:pt x="15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6" name="Freeform 53"/>
              <p:cNvSpPr>
                <a:spLocks/>
              </p:cNvSpPr>
              <p:nvPr userDrawn="1"/>
            </p:nvSpPr>
            <p:spPr bwMode="auto">
              <a:xfrm>
                <a:off x="447" y="753"/>
                <a:ext cx="28" cy="39"/>
              </a:xfrm>
              <a:custGeom>
                <a:avLst/>
                <a:gdLst>
                  <a:gd name="T0" fmla="*/ 20 w 20"/>
                  <a:gd name="T1" fmla="*/ 25 h 28"/>
                  <a:gd name="T2" fmla="*/ 17 w 20"/>
                  <a:gd name="T3" fmla="*/ 28 h 28"/>
                  <a:gd name="T4" fmla="*/ 15 w 20"/>
                  <a:gd name="T5" fmla="*/ 25 h 28"/>
                  <a:gd name="T6" fmla="*/ 15 w 20"/>
                  <a:gd name="T7" fmla="*/ 15 h 28"/>
                  <a:gd name="T8" fmla="*/ 5 w 20"/>
                  <a:gd name="T9" fmla="*/ 15 h 28"/>
                  <a:gd name="T10" fmla="*/ 5 w 20"/>
                  <a:gd name="T11" fmla="*/ 25 h 28"/>
                  <a:gd name="T12" fmla="*/ 2 w 20"/>
                  <a:gd name="T13" fmla="*/ 28 h 28"/>
                  <a:gd name="T14" fmla="*/ 0 w 20"/>
                  <a:gd name="T15" fmla="*/ 25 h 28"/>
                  <a:gd name="T16" fmla="*/ 0 w 20"/>
                  <a:gd name="T17" fmla="*/ 3 h 28"/>
                  <a:gd name="T18" fmla="*/ 2 w 20"/>
                  <a:gd name="T19" fmla="*/ 0 h 28"/>
                  <a:gd name="T20" fmla="*/ 5 w 20"/>
                  <a:gd name="T21" fmla="*/ 3 h 28"/>
                  <a:gd name="T22" fmla="*/ 5 w 20"/>
                  <a:gd name="T23" fmla="*/ 11 h 28"/>
                  <a:gd name="T24" fmla="*/ 15 w 20"/>
                  <a:gd name="T25" fmla="*/ 11 h 28"/>
                  <a:gd name="T26" fmla="*/ 15 w 20"/>
                  <a:gd name="T27" fmla="*/ 3 h 28"/>
                  <a:gd name="T28" fmla="*/ 17 w 20"/>
                  <a:gd name="T29" fmla="*/ 0 h 28"/>
                  <a:gd name="T30" fmla="*/ 20 w 20"/>
                  <a:gd name="T31" fmla="*/ 3 h 28"/>
                  <a:gd name="T32" fmla="*/ 20 w 20"/>
                  <a:gd name="T33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20" y="25"/>
                    </a:moveTo>
                    <a:cubicBezTo>
                      <a:pt x="20" y="27"/>
                      <a:pt x="19" y="28"/>
                      <a:pt x="17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2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7" name="Freeform 54"/>
              <p:cNvSpPr>
                <a:spLocks/>
              </p:cNvSpPr>
              <p:nvPr userDrawn="1"/>
            </p:nvSpPr>
            <p:spPr bwMode="auto">
              <a:xfrm>
                <a:off x="483" y="753"/>
                <a:ext cx="27" cy="39"/>
              </a:xfrm>
              <a:custGeom>
                <a:avLst/>
                <a:gdLst>
                  <a:gd name="T0" fmla="*/ 16 w 19"/>
                  <a:gd name="T1" fmla="*/ 5 h 28"/>
                  <a:gd name="T2" fmla="*/ 11 w 19"/>
                  <a:gd name="T3" fmla="*/ 4 h 28"/>
                  <a:gd name="T4" fmla="*/ 5 w 19"/>
                  <a:gd name="T5" fmla="*/ 12 h 28"/>
                  <a:gd name="T6" fmla="*/ 5 w 19"/>
                  <a:gd name="T7" fmla="*/ 16 h 28"/>
                  <a:gd name="T8" fmla="*/ 11 w 19"/>
                  <a:gd name="T9" fmla="*/ 24 h 28"/>
                  <a:gd name="T10" fmla="*/ 16 w 19"/>
                  <a:gd name="T11" fmla="*/ 22 h 28"/>
                  <a:gd name="T12" fmla="*/ 18 w 19"/>
                  <a:gd name="T13" fmla="*/ 23 h 28"/>
                  <a:gd name="T14" fmla="*/ 17 w 19"/>
                  <a:gd name="T15" fmla="*/ 26 h 28"/>
                  <a:gd name="T16" fmla="*/ 11 w 19"/>
                  <a:gd name="T17" fmla="*/ 28 h 28"/>
                  <a:gd name="T18" fmla="*/ 0 w 19"/>
                  <a:gd name="T19" fmla="*/ 16 h 28"/>
                  <a:gd name="T20" fmla="*/ 0 w 19"/>
                  <a:gd name="T21" fmla="*/ 12 h 28"/>
                  <a:gd name="T22" fmla="*/ 11 w 19"/>
                  <a:gd name="T23" fmla="*/ 0 h 28"/>
                  <a:gd name="T24" fmla="*/ 17 w 19"/>
                  <a:gd name="T25" fmla="*/ 2 h 28"/>
                  <a:gd name="T26" fmla="*/ 18 w 19"/>
                  <a:gd name="T27" fmla="*/ 4 h 28"/>
                  <a:gd name="T28" fmla="*/ 16 w 19"/>
                  <a:gd name="T2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8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3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8" name="Freeform 55"/>
              <p:cNvSpPr>
                <a:spLocks/>
              </p:cNvSpPr>
              <p:nvPr userDrawn="1"/>
            </p:nvSpPr>
            <p:spPr bwMode="auto">
              <a:xfrm>
                <a:off x="512" y="754"/>
                <a:ext cx="29" cy="38"/>
              </a:xfrm>
              <a:custGeom>
                <a:avLst/>
                <a:gdLst>
                  <a:gd name="T0" fmla="*/ 19 w 21"/>
                  <a:gd name="T1" fmla="*/ 0 h 27"/>
                  <a:gd name="T2" fmla="*/ 21 w 21"/>
                  <a:gd name="T3" fmla="*/ 2 h 27"/>
                  <a:gd name="T4" fmla="*/ 19 w 21"/>
                  <a:gd name="T5" fmla="*/ 4 h 27"/>
                  <a:gd name="T6" fmla="*/ 13 w 21"/>
                  <a:gd name="T7" fmla="*/ 4 h 27"/>
                  <a:gd name="T8" fmla="*/ 13 w 21"/>
                  <a:gd name="T9" fmla="*/ 24 h 27"/>
                  <a:gd name="T10" fmla="*/ 11 w 21"/>
                  <a:gd name="T11" fmla="*/ 27 h 27"/>
                  <a:gd name="T12" fmla="*/ 8 w 21"/>
                  <a:gd name="T13" fmla="*/ 24 h 27"/>
                  <a:gd name="T14" fmla="*/ 8 w 21"/>
                  <a:gd name="T15" fmla="*/ 4 h 27"/>
                  <a:gd name="T16" fmla="*/ 2 w 21"/>
                  <a:gd name="T17" fmla="*/ 4 h 27"/>
                  <a:gd name="T18" fmla="*/ 0 w 21"/>
                  <a:gd name="T19" fmla="*/ 2 h 27"/>
                  <a:gd name="T20" fmla="*/ 2 w 21"/>
                  <a:gd name="T21" fmla="*/ 0 h 27"/>
                  <a:gd name="T22" fmla="*/ 19 w 21"/>
                  <a:gd name="T2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27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9" name="Freeform 56"/>
              <p:cNvSpPr>
                <a:spLocks noEditPoints="1"/>
              </p:cNvSpPr>
              <p:nvPr userDrawn="1"/>
            </p:nvSpPr>
            <p:spPr bwMode="auto">
              <a:xfrm>
                <a:off x="547" y="754"/>
                <a:ext cx="27" cy="37"/>
              </a:xfrm>
              <a:custGeom>
                <a:avLst/>
                <a:gdLst>
                  <a:gd name="T0" fmla="*/ 3 w 19"/>
                  <a:gd name="T1" fmla="*/ 26 h 26"/>
                  <a:gd name="T2" fmla="*/ 0 w 19"/>
                  <a:gd name="T3" fmla="*/ 24 h 26"/>
                  <a:gd name="T4" fmla="*/ 0 w 19"/>
                  <a:gd name="T5" fmla="*/ 2 h 26"/>
                  <a:gd name="T6" fmla="*/ 3 w 19"/>
                  <a:gd name="T7" fmla="*/ 0 h 26"/>
                  <a:gd name="T8" fmla="*/ 10 w 19"/>
                  <a:gd name="T9" fmla="*/ 0 h 26"/>
                  <a:gd name="T10" fmla="*/ 18 w 19"/>
                  <a:gd name="T11" fmla="*/ 7 h 26"/>
                  <a:gd name="T12" fmla="*/ 18 w 19"/>
                  <a:gd name="T13" fmla="*/ 7 h 26"/>
                  <a:gd name="T14" fmla="*/ 15 w 19"/>
                  <a:gd name="T15" fmla="*/ 12 h 26"/>
                  <a:gd name="T16" fmla="*/ 19 w 19"/>
                  <a:gd name="T17" fmla="*/ 18 h 26"/>
                  <a:gd name="T18" fmla="*/ 19 w 19"/>
                  <a:gd name="T19" fmla="*/ 19 h 26"/>
                  <a:gd name="T20" fmla="*/ 11 w 19"/>
                  <a:gd name="T21" fmla="*/ 26 h 26"/>
                  <a:gd name="T22" fmla="*/ 3 w 19"/>
                  <a:gd name="T23" fmla="*/ 26 h 26"/>
                  <a:gd name="T24" fmla="*/ 5 w 19"/>
                  <a:gd name="T25" fmla="*/ 3 h 26"/>
                  <a:gd name="T26" fmla="*/ 5 w 19"/>
                  <a:gd name="T27" fmla="*/ 11 h 26"/>
                  <a:gd name="T28" fmla="*/ 9 w 19"/>
                  <a:gd name="T29" fmla="*/ 11 h 26"/>
                  <a:gd name="T30" fmla="*/ 14 w 19"/>
                  <a:gd name="T31" fmla="*/ 8 h 26"/>
                  <a:gd name="T32" fmla="*/ 14 w 19"/>
                  <a:gd name="T33" fmla="*/ 7 h 26"/>
                  <a:gd name="T34" fmla="*/ 9 w 19"/>
                  <a:gd name="T35" fmla="*/ 3 h 26"/>
                  <a:gd name="T36" fmla="*/ 5 w 19"/>
                  <a:gd name="T37" fmla="*/ 3 h 26"/>
                  <a:gd name="T38" fmla="*/ 5 w 19"/>
                  <a:gd name="T39" fmla="*/ 15 h 26"/>
                  <a:gd name="T40" fmla="*/ 5 w 19"/>
                  <a:gd name="T41" fmla="*/ 22 h 26"/>
                  <a:gd name="T42" fmla="*/ 10 w 19"/>
                  <a:gd name="T43" fmla="*/ 22 h 26"/>
                  <a:gd name="T44" fmla="*/ 15 w 19"/>
                  <a:gd name="T45" fmla="*/ 19 h 26"/>
                  <a:gd name="T46" fmla="*/ 15 w 19"/>
                  <a:gd name="T47" fmla="*/ 18 h 26"/>
                  <a:gd name="T48" fmla="*/ 10 w 19"/>
                  <a:gd name="T49" fmla="*/ 15 h 26"/>
                  <a:gd name="T50" fmla="*/ 5 w 19"/>
                  <a:gd name="T51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26">
                    <a:moveTo>
                      <a:pt x="3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6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8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1" y="26"/>
                    </a:cubicBezTo>
                    <a:lnTo>
                      <a:pt x="3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4" y="10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5"/>
                      <a:pt x="13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4" y="22"/>
                      <a:pt x="15" y="21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0" name="Freeform 57"/>
              <p:cNvSpPr>
                <a:spLocks noEditPoints="1"/>
              </p:cNvSpPr>
              <p:nvPr userDrawn="1"/>
            </p:nvSpPr>
            <p:spPr bwMode="auto">
              <a:xfrm>
                <a:off x="582" y="753"/>
                <a:ext cx="30" cy="39"/>
              </a:xfrm>
              <a:custGeom>
                <a:avLst/>
                <a:gdLst>
                  <a:gd name="T0" fmla="*/ 10 w 21"/>
                  <a:gd name="T1" fmla="*/ 28 h 28"/>
                  <a:gd name="T2" fmla="*/ 0 w 21"/>
                  <a:gd name="T3" fmla="*/ 17 h 28"/>
                  <a:gd name="T4" fmla="*/ 0 w 21"/>
                  <a:gd name="T5" fmla="*/ 11 h 28"/>
                  <a:gd name="T6" fmla="*/ 10 w 21"/>
                  <a:gd name="T7" fmla="*/ 0 h 28"/>
                  <a:gd name="T8" fmla="*/ 21 w 21"/>
                  <a:gd name="T9" fmla="*/ 11 h 28"/>
                  <a:gd name="T10" fmla="*/ 21 w 21"/>
                  <a:gd name="T11" fmla="*/ 17 h 28"/>
                  <a:gd name="T12" fmla="*/ 10 w 21"/>
                  <a:gd name="T13" fmla="*/ 28 h 28"/>
                  <a:gd name="T14" fmla="*/ 16 w 21"/>
                  <a:gd name="T15" fmla="*/ 11 h 28"/>
                  <a:gd name="T16" fmla="*/ 10 w 21"/>
                  <a:gd name="T17" fmla="*/ 5 h 28"/>
                  <a:gd name="T18" fmla="*/ 4 w 21"/>
                  <a:gd name="T19" fmla="*/ 11 h 28"/>
                  <a:gd name="T20" fmla="*/ 4 w 21"/>
                  <a:gd name="T21" fmla="*/ 17 h 28"/>
                  <a:gd name="T22" fmla="*/ 10 w 21"/>
                  <a:gd name="T23" fmla="*/ 23 h 28"/>
                  <a:gd name="T24" fmla="*/ 16 w 21"/>
                  <a:gd name="T25" fmla="*/ 17 h 28"/>
                  <a:gd name="T26" fmla="*/ 16 w 21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8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5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5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1" name="Freeform 58"/>
              <p:cNvSpPr>
                <a:spLocks noEditPoints="1"/>
              </p:cNvSpPr>
              <p:nvPr userDrawn="1"/>
            </p:nvSpPr>
            <p:spPr bwMode="auto">
              <a:xfrm>
                <a:off x="643" y="754"/>
                <a:ext cx="27" cy="37"/>
              </a:xfrm>
              <a:custGeom>
                <a:avLst/>
                <a:gdLst>
                  <a:gd name="T0" fmla="*/ 2 w 19"/>
                  <a:gd name="T1" fmla="*/ 26 h 26"/>
                  <a:gd name="T2" fmla="*/ 0 w 19"/>
                  <a:gd name="T3" fmla="*/ 24 h 26"/>
                  <a:gd name="T4" fmla="*/ 0 w 19"/>
                  <a:gd name="T5" fmla="*/ 2 h 26"/>
                  <a:gd name="T6" fmla="*/ 2 w 19"/>
                  <a:gd name="T7" fmla="*/ 0 h 26"/>
                  <a:gd name="T8" fmla="*/ 10 w 19"/>
                  <a:gd name="T9" fmla="*/ 0 h 26"/>
                  <a:gd name="T10" fmla="*/ 18 w 19"/>
                  <a:gd name="T11" fmla="*/ 7 h 26"/>
                  <a:gd name="T12" fmla="*/ 18 w 19"/>
                  <a:gd name="T13" fmla="*/ 7 h 26"/>
                  <a:gd name="T14" fmla="*/ 15 w 19"/>
                  <a:gd name="T15" fmla="*/ 12 h 26"/>
                  <a:gd name="T16" fmla="*/ 19 w 19"/>
                  <a:gd name="T17" fmla="*/ 18 h 26"/>
                  <a:gd name="T18" fmla="*/ 19 w 19"/>
                  <a:gd name="T19" fmla="*/ 19 h 26"/>
                  <a:gd name="T20" fmla="*/ 10 w 19"/>
                  <a:gd name="T21" fmla="*/ 26 h 26"/>
                  <a:gd name="T22" fmla="*/ 2 w 19"/>
                  <a:gd name="T23" fmla="*/ 26 h 26"/>
                  <a:gd name="T24" fmla="*/ 5 w 19"/>
                  <a:gd name="T25" fmla="*/ 3 h 26"/>
                  <a:gd name="T26" fmla="*/ 5 w 19"/>
                  <a:gd name="T27" fmla="*/ 11 h 26"/>
                  <a:gd name="T28" fmla="*/ 9 w 19"/>
                  <a:gd name="T29" fmla="*/ 11 h 26"/>
                  <a:gd name="T30" fmla="*/ 13 w 19"/>
                  <a:gd name="T31" fmla="*/ 8 h 26"/>
                  <a:gd name="T32" fmla="*/ 13 w 19"/>
                  <a:gd name="T33" fmla="*/ 7 h 26"/>
                  <a:gd name="T34" fmla="*/ 9 w 19"/>
                  <a:gd name="T35" fmla="*/ 3 h 26"/>
                  <a:gd name="T36" fmla="*/ 5 w 19"/>
                  <a:gd name="T37" fmla="*/ 3 h 26"/>
                  <a:gd name="T38" fmla="*/ 5 w 19"/>
                  <a:gd name="T39" fmla="*/ 15 h 26"/>
                  <a:gd name="T40" fmla="*/ 5 w 19"/>
                  <a:gd name="T41" fmla="*/ 22 h 26"/>
                  <a:gd name="T42" fmla="*/ 10 w 19"/>
                  <a:gd name="T43" fmla="*/ 22 h 26"/>
                  <a:gd name="T44" fmla="*/ 14 w 19"/>
                  <a:gd name="T45" fmla="*/ 19 h 26"/>
                  <a:gd name="T46" fmla="*/ 14 w 19"/>
                  <a:gd name="T47" fmla="*/ 18 h 26"/>
                  <a:gd name="T48" fmla="*/ 10 w 19"/>
                  <a:gd name="T49" fmla="*/ 15 h 26"/>
                  <a:gd name="T50" fmla="*/ 5 w 19"/>
                  <a:gd name="T51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26">
                    <a:moveTo>
                      <a:pt x="2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5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7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0" y="26"/>
                    </a:cubicBezTo>
                    <a:lnTo>
                      <a:pt x="2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3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3" y="22"/>
                      <a:pt x="14" y="21"/>
                      <a:pt x="14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2" name="Freeform 59"/>
              <p:cNvSpPr>
                <a:spLocks noEditPoints="1"/>
              </p:cNvSpPr>
              <p:nvPr userDrawn="1"/>
            </p:nvSpPr>
            <p:spPr bwMode="auto">
              <a:xfrm>
                <a:off x="679" y="753"/>
                <a:ext cx="29" cy="39"/>
              </a:xfrm>
              <a:custGeom>
                <a:avLst/>
                <a:gdLst>
                  <a:gd name="T0" fmla="*/ 10 w 21"/>
                  <a:gd name="T1" fmla="*/ 28 h 28"/>
                  <a:gd name="T2" fmla="*/ 0 w 21"/>
                  <a:gd name="T3" fmla="*/ 17 h 28"/>
                  <a:gd name="T4" fmla="*/ 0 w 21"/>
                  <a:gd name="T5" fmla="*/ 11 h 28"/>
                  <a:gd name="T6" fmla="*/ 10 w 21"/>
                  <a:gd name="T7" fmla="*/ 0 h 28"/>
                  <a:gd name="T8" fmla="*/ 21 w 21"/>
                  <a:gd name="T9" fmla="*/ 11 h 28"/>
                  <a:gd name="T10" fmla="*/ 21 w 21"/>
                  <a:gd name="T11" fmla="*/ 17 h 28"/>
                  <a:gd name="T12" fmla="*/ 10 w 21"/>
                  <a:gd name="T13" fmla="*/ 28 h 28"/>
                  <a:gd name="T14" fmla="*/ 16 w 21"/>
                  <a:gd name="T15" fmla="*/ 11 h 28"/>
                  <a:gd name="T16" fmla="*/ 10 w 21"/>
                  <a:gd name="T17" fmla="*/ 5 h 28"/>
                  <a:gd name="T18" fmla="*/ 4 w 21"/>
                  <a:gd name="T19" fmla="*/ 11 h 28"/>
                  <a:gd name="T20" fmla="*/ 4 w 21"/>
                  <a:gd name="T21" fmla="*/ 17 h 28"/>
                  <a:gd name="T22" fmla="*/ 10 w 21"/>
                  <a:gd name="T23" fmla="*/ 23 h 28"/>
                  <a:gd name="T24" fmla="*/ 16 w 21"/>
                  <a:gd name="T25" fmla="*/ 17 h 28"/>
                  <a:gd name="T26" fmla="*/ 16 w 21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8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3" name="Freeform 60"/>
              <p:cNvSpPr>
                <a:spLocks/>
              </p:cNvSpPr>
              <p:nvPr userDrawn="1"/>
            </p:nvSpPr>
            <p:spPr bwMode="auto">
              <a:xfrm>
                <a:off x="714" y="753"/>
                <a:ext cx="24" cy="39"/>
              </a:xfrm>
              <a:custGeom>
                <a:avLst/>
                <a:gdLst>
                  <a:gd name="T0" fmla="*/ 12 w 17"/>
                  <a:gd name="T1" fmla="*/ 20 h 28"/>
                  <a:gd name="T2" fmla="*/ 7 w 17"/>
                  <a:gd name="T3" fmla="*/ 15 h 28"/>
                  <a:gd name="T4" fmla="*/ 5 w 17"/>
                  <a:gd name="T5" fmla="*/ 15 h 28"/>
                  <a:gd name="T6" fmla="*/ 4 w 17"/>
                  <a:gd name="T7" fmla="*/ 14 h 28"/>
                  <a:gd name="T8" fmla="*/ 5 w 17"/>
                  <a:gd name="T9" fmla="*/ 12 h 28"/>
                  <a:gd name="T10" fmla="*/ 7 w 17"/>
                  <a:gd name="T11" fmla="*/ 12 h 28"/>
                  <a:gd name="T12" fmla="*/ 12 w 17"/>
                  <a:gd name="T13" fmla="*/ 8 h 28"/>
                  <a:gd name="T14" fmla="*/ 8 w 17"/>
                  <a:gd name="T15" fmla="*/ 4 h 28"/>
                  <a:gd name="T16" fmla="*/ 5 w 17"/>
                  <a:gd name="T17" fmla="*/ 5 h 28"/>
                  <a:gd name="T18" fmla="*/ 2 w 17"/>
                  <a:gd name="T19" fmla="*/ 6 h 28"/>
                  <a:gd name="T20" fmla="*/ 0 w 17"/>
                  <a:gd name="T21" fmla="*/ 4 h 28"/>
                  <a:gd name="T22" fmla="*/ 1 w 17"/>
                  <a:gd name="T23" fmla="*/ 3 h 28"/>
                  <a:gd name="T24" fmla="*/ 8 w 17"/>
                  <a:gd name="T25" fmla="*/ 0 h 28"/>
                  <a:gd name="T26" fmla="*/ 16 w 17"/>
                  <a:gd name="T27" fmla="*/ 8 h 28"/>
                  <a:gd name="T28" fmla="*/ 12 w 17"/>
                  <a:gd name="T29" fmla="*/ 13 h 28"/>
                  <a:gd name="T30" fmla="*/ 17 w 17"/>
                  <a:gd name="T31" fmla="*/ 20 h 28"/>
                  <a:gd name="T32" fmla="*/ 8 w 17"/>
                  <a:gd name="T33" fmla="*/ 28 h 28"/>
                  <a:gd name="T34" fmla="*/ 1 w 17"/>
                  <a:gd name="T35" fmla="*/ 25 h 28"/>
                  <a:gd name="T36" fmla="*/ 0 w 17"/>
                  <a:gd name="T37" fmla="*/ 24 h 28"/>
                  <a:gd name="T38" fmla="*/ 2 w 17"/>
                  <a:gd name="T39" fmla="*/ 22 h 28"/>
                  <a:gd name="T40" fmla="*/ 4 w 17"/>
                  <a:gd name="T41" fmla="*/ 23 h 28"/>
                  <a:gd name="T42" fmla="*/ 8 w 17"/>
                  <a:gd name="T43" fmla="*/ 24 h 28"/>
                  <a:gd name="T44" fmla="*/ 12 w 17"/>
                  <a:gd name="T45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" h="28">
                    <a:moveTo>
                      <a:pt x="12" y="20"/>
                    </a:moveTo>
                    <a:cubicBezTo>
                      <a:pt x="12" y="17"/>
                      <a:pt x="10" y="15"/>
                      <a:pt x="7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4" y="13"/>
                      <a:pt x="4" y="12"/>
                      <a:pt x="5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2"/>
                      <a:pt x="12" y="11"/>
                      <a:pt x="12" y="8"/>
                    </a:cubicBezTo>
                    <a:cubicBezTo>
                      <a:pt x="12" y="6"/>
                      <a:pt x="11" y="4"/>
                      <a:pt x="8" y="4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6"/>
                      <a:pt x="0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3" y="1"/>
                      <a:pt x="5" y="0"/>
                      <a:pt x="8" y="0"/>
                    </a:cubicBezTo>
                    <a:cubicBezTo>
                      <a:pt x="14" y="0"/>
                      <a:pt x="16" y="4"/>
                      <a:pt x="16" y="8"/>
                    </a:cubicBezTo>
                    <a:cubicBezTo>
                      <a:pt x="16" y="11"/>
                      <a:pt x="15" y="12"/>
                      <a:pt x="12" y="13"/>
                    </a:cubicBezTo>
                    <a:cubicBezTo>
                      <a:pt x="15" y="14"/>
                      <a:pt x="17" y="16"/>
                      <a:pt x="17" y="20"/>
                    </a:cubicBezTo>
                    <a:cubicBezTo>
                      <a:pt x="17" y="24"/>
                      <a:pt x="14" y="28"/>
                      <a:pt x="8" y="28"/>
                    </a:cubicBezTo>
                    <a:cubicBezTo>
                      <a:pt x="5" y="28"/>
                      <a:pt x="3" y="27"/>
                      <a:pt x="1" y="25"/>
                    </a:cubicBezTo>
                    <a:cubicBezTo>
                      <a:pt x="0" y="25"/>
                      <a:pt x="0" y="24"/>
                      <a:pt x="0" y="24"/>
                    </a:cubicBezTo>
                    <a:cubicBezTo>
                      <a:pt x="0" y="23"/>
                      <a:pt x="1" y="22"/>
                      <a:pt x="2" y="22"/>
                    </a:cubicBezTo>
                    <a:cubicBezTo>
                      <a:pt x="2" y="22"/>
                      <a:pt x="3" y="22"/>
                      <a:pt x="4" y="23"/>
                    </a:cubicBezTo>
                    <a:cubicBezTo>
                      <a:pt x="5" y="24"/>
                      <a:pt x="6" y="24"/>
                      <a:pt x="8" y="24"/>
                    </a:cubicBezTo>
                    <a:cubicBezTo>
                      <a:pt x="11" y="24"/>
                      <a:pt x="12" y="22"/>
                      <a:pt x="1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4" name="Freeform 61"/>
              <p:cNvSpPr>
                <a:spLocks/>
              </p:cNvSpPr>
              <p:nvPr userDrawn="1"/>
            </p:nvSpPr>
            <p:spPr bwMode="auto">
              <a:xfrm>
                <a:off x="747" y="753"/>
                <a:ext cx="34" cy="39"/>
              </a:xfrm>
              <a:custGeom>
                <a:avLst/>
                <a:gdLst>
                  <a:gd name="T0" fmla="*/ 24 w 24"/>
                  <a:gd name="T1" fmla="*/ 26 h 28"/>
                  <a:gd name="T2" fmla="*/ 21 w 24"/>
                  <a:gd name="T3" fmla="*/ 28 h 28"/>
                  <a:gd name="T4" fmla="*/ 19 w 24"/>
                  <a:gd name="T5" fmla="*/ 26 h 28"/>
                  <a:gd name="T6" fmla="*/ 19 w 24"/>
                  <a:gd name="T7" fmla="*/ 11 h 28"/>
                  <a:gd name="T8" fmla="*/ 13 w 24"/>
                  <a:gd name="T9" fmla="*/ 23 h 28"/>
                  <a:gd name="T10" fmla="*/ 12 w 24"/>
                  <a:gd name="T11" fmla="*/ 24 h 28"/>
                  <a:gd name="T12" fmla="*/ 10 w 24"/>
                  <a:gd name="T13" fmla="*/ 23 h 28"/>
                  <a:gd name="T14" fmla="*/ 4 w 24"/>
                  <a:gd name="T15" fmla="*/ 11 h 28"/>
                  <a:gd name="T16" fmla="*/ 4 w 24"/>
                  <a:gd name="T17" fmla="*/ 26 h 28"/>
                  <a:gd name="T18" fmla="*/ 2 w 24"/>
                  <a:gd name="T19" fmla="*/ 28 h 28"/>
                  <a:gd name="T20" fmla="*/ 0 w 24"/>
                  <a:gd name="T21" fmla="*/ 26 h 28"/>
                  <a:gd name="T22" fmla="*/ 0 w 24"/>
                  <a:gd name="T23" fmla="*/ 3 h 28"/>
                  <a:gd name="T24" fmla="*/ 2 w 24"/>
                  <a:gd name="T25" fmla="*/ 0 h 28"/>
                  <a:gd name="T26" fmla="*/ 4 w 24"/>
                  <a:gd name="T27" fmla="*/ 2 h 28"/>
                  <a:gd name="T28" fmla="*/ 12 w 24"/>
                  <a:gd name="T29" fmla="*/ 18 h 28"/>
                  <a:gd name="T30" fmla="*/ 20 w 24"/>
                  <a:gd name="T31" fmla="*/ 2 h 28"/>
                  <a:gd name="T32" fmla="*/ 21 w 24"/>
                  <a:gd name="T33" fmla="*/ 0 h 28"/>
                  <a:gd name="T34" fmla="*/ 24 w 24"/>
                  <a:gd name="T35" fmla="*/ 3 h 28"/>
                  <a:gd name="T36" fmla="*/ 24 w 24"/>
                  <a:gd name="T3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28">
                    <a:moveTo>
                      <a:pt x="24" y="26"/>
                    </a:moveTo>
                    <a:cubicBezTo>
                      <a:pt x="24" y="27"/>
                      <a:pt x="23" y="28"/>
                      <a:pt x="21" y="28"/>
                    </a:cubicBezTo>
                    <a:cubicBezTo>
                      <a:pt x="20" y="28"/>
                      <a:pt x="19" y="27"/>
                      <a:pt x="19" y="26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1" y="24"/>
                      <a:pt x="10" y="24"/>
                      <a:pt x="10" y="2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2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1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lnTo>
                      <a:pt x="2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5" name="Freeform 62"/>
              <p:cNvSpPr>
                <a:spLocks noEditPoints="1"/>
              </p:cNvSpPr>
              <p:nvPr userDrawn="1"/>
            </p:nvSpPr>
            <p:spPr bwMode="auto">
              <a:xfrm>
                <a:off x="789" y="753"/>
                <a:ext cx="30" cy="39"/>
              </a:xfrm>
              <a:custGeom>
                <a:avLst/>
                <a:gdLst>
                  <a:gd name="T0" fmla="*/ 11 w 21"/>
                  <a:gd name="T1" fmla="*/ 28 h 28"/>
                  <a:gd name="T2" fmla="*/ 0 w 21"/>
                  <a:gd name="T3" fmla="*/ 17 h 28"/>
                  <a:gd name="T4" fmla="*/ 0 w 21"/>
                  <a:gd name="T5" fmla="*/ 11 h 28"/>
                  <a:gd name="T6" fmla="*/ 11 w 21"/>
                  <a:gd name="T7" fmla="*/ 0 h 28"/>
                  <a:gd name="T8" fmla="*/ 21 w 21"/>
                  <a:gd name="T9" fmla="*/ 11 h 28"/>
                  <a:gd name="T10" fmla="*/ 21 w 21"/>
                  <a:gd name="T11" fmla="*/ 17 h 28"/>
                  <a:gd name="T12" fmla="*/ 11 w 21"/>
                  <a:gd name="T13" fmla="*/ 28 h 28"/>
                  <a:gd name="T14" fmla="*/ 17 w 21"/>
                  <a:gd name="T15" fmla="*/ 11 h 28"/>
                  <a:gd name="T16" fmla="*/ 11 w 21"/>
                  <a:gd name="T17" fmla="*/ 5 h 28"/>
                  <a:gd name="T18" fmla="*/ 5 w 21"/>
                  <a:gd name="T19" fmla="*/ 11 h 28"/>
                  <a:gd name="T20" fmla="*/ 5 w 21"/>
                  <a:gd name="T21" fmla="*/ 17 h 28"/>
                  <a:gd name="T22" fmla="*/ 11 w 21"/>
                  <a:gd name="T23" fmla="*/ 23 h 28"/>
                  <a:gd name="T24" fmla="*/ 17 w 21"/>
                  <a:gd name="T25" fmla="*/ 17 h 28"/>
                  <a:gd name="T26" fmla="*/ 17 w 21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8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6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6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6" name="Freeform 63"/>
              <p:cNvSpPr>
                <a:spLocks/>
              </p:cNvSpPr>
              <p:nvPr userDrawn="1"/>
            </p:nvSpPr>
            <p:spPr bwMode="auto">
              <a:xfrm>
                <a:off x="824" y="753"/>
                <a:ext cx="49" cy="39"/>
              </a:xfrm>
              <a:custGeom>
                <a:avLst/>
                <a:gdLst>
                  <a:gd name="T0" fmla="*/ 19 w 34"/>
                  <a:gd name="T1" fmla="*/ 12 h 28"/>
                  <a:gd name="T2" fmla="*/ 22 w 34"/>
                  <a:gd name="T3" fmla="*/ 12 h 28"/>
                  <a:gd name="T4" fmla="*/ 29 w 34"/>
                  <a:gd name="T5" fmla="*/ 2 h 28"/>
                  <a:gd name="T6" fmla="*/ 31 w 34"/>
                  <a:gd name="T7" fmla="*/ 0 h 28"/>
                  <a:gd name="T8" fmla="*/ 34 w 34"/>
                  <a:gd name="T9" fmla="*/ 3 h 28"/>
                  <a:gd name="T10" fmla="*/ 33 w 34"/>
                  <a:gd name="T11" fmla="*/ 4 h 28"/>
                  <a:gd name="T12" fmla="*/ 26 w 34"/>
                  <a:gd name="T13" fmla="*/ 14 h 28"/>
                  <a:gd name="T14" fmla="*/ 33 w 34"/>
                  <a:gd name="T15" fmla="*/ 24 h 28"/>
                  <a:gd name="T16" fmla="*/ 34 w 34"/>
                  <a:gd name="T17" fmla="*/ 26 h 28"/>
                  <a:gd name="T18" fmla="*/ 31 w 34"/>
                  <a:gd name="T19" fmla="*/ 28 h 28"/>
                  <a:gd name="T20" fmla="*/ 29 w 34"/>
                  <a:gd name="T21" fmla="*/ 26 h 28"/>
                  <a:gd name="T22" fmla="*/ 22 w 34"/>
                  <a:gd name="T23" fmla="*/ 16 h 28"/>
                  <a:gd name="T24" fmla="*/ 19 w 34"/>
                  <a:gd name="T25" fmla="*/ 16 h 28"/>
                  <a:gd name="T26" fmla="*/ 19 w 34"/>
                  <a:gd name="T27" fmla="*/ 25 h 28"/>
                  <a:gd name="T28" fmla="*/ 17 w 34"/>
                  <a:gd name="T29" fmla="*/ 28 h 28"/>
                  <a:gd name="T30" fmla="*/ 14 w 34"/>
                  <a:gd name="T31" fmla="*/ 25 h 28"/>
                  <a:gd name="T32" fmla="*/ 14 w 34"/>
                  <a:gd name="T33" fmla="*/ 16 h 28"/>
                  <a:gd name="T34" fmla="*/ 12 w 34"/>
                  <a:gd name="T35" fmla="*/ 16 h 28"/>
                  <a:gd name="T36" fmla="*/ 4 w 34"/>
                  <a:gd name="T37" fmla="*/ 26 h 28"/>
                  <a:gd name="T38" fmla="*/ 2 w 34"/>
                  <a:gd name="T39" fmla="*/ 28 h 28"/>
                  <a:gd name="T40" fmla="*/ 0 w 34"/>
                  <a:gd name="T41" fmla="*/ 26 h 28"/>
                  <a:gd name="T42" fmla="*/ 0 w 34"/>
                  <a:gd name="T43" fmla="*/ 24 h 28"/>
                  <a:gd name="T44" fmla="*/ 8 w 34"/>
                  <a:gd name="T45" fmla="*/ 14 h 28"/>
                  <a:gd name="T46" fmla="*/ 0 w 34"/>
                  <a:gd name="T47" fmla="*/ 4 h 28"/>
                  <a:gd name="T48" fmla="*/ 0 w 34"/>
                  <a:gd name="T49" fmla="*/ 3 h 28"/>
                  <a:gd name="T50" fmla="*/ 2 w 34"/>
                  <a:gd name="T51" fmla="*/ 0 h 28"/>
                  <a:gd name="T52" fmla="*/ 4 w 34"/>
                  <a:gd name="T53" fmla="*/ 2 h 28"/>
                  <a:gd name="T54" fmla="*/ 12 w 34"/>
                  <a:gd name="T55" fmla="*/ 12 h 28"/>
                  <a:gd name="T56" fmla="*/ 14 w 34"/>
                  <a:gd name="T57" fmla="*/ 12 h 28"/>
                  <a:gd name="T58" fmla="*/ 14 w 34"/>
                  <a:gd name="T59" fmla="*/ 3 h 28"/>
                  <a:gd name="T60" fmla="*/ 17 w 34"/>
                  <a:gd name="T61" fmla="*/ 1 h 28"/>
                  <a:gd name="T62" fmla="*/ 19 w 34"/>
                  <a:gd name="T63" fmla="*/ 3 h 28"/>
                  <a:gd name="T64" fmla="*/ 19 w 34"/>
                  <a:gd name="T65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" h="28">
                    <a:moveTo>
                      <a:pt x="19" y="12"/>
                    </a:moveTo>
                    <a:cubicBezTo>
                      <a:pt x="22" y="12"/>
                      <a:pt x="22" y="12"/>
                      <a:pt x="22" y="1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3" y="0"/>
                      <a:pt x="34" y="2"/>
                      <a:pt x="34" y="3"/>
                    </a:cubicBezTo>
                    <a:cubicBezTo>
                      <a:pt x="34" y="3"/>
                      <a:pt x="33" y="4"/>
                      <a:pt x="33" y="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7"/>
                      <a:pt x="31" y="21"/>
                      <a:pt x="33" y="24"/>
                    </a:cubicBezTo>
                    <a:cubicBezTo>
                      <a:pt x="34" y="25"/>
                      <a:pt x="34" y="25"/>
                      <a:pt x="34" y="26"/>
                    </a:cubicBezTo>
                    <a:cubicBezTo>
                      <a:pt x="34" y="27"/>
                      <a:pt x="33" y="28"/>
                      <a:pt x="31" y="28"/>
                    </a:cubicBezTo>
                    <a:cubicBezTo>
                      <a:pt x="31" y="28"/>
                      <a:pt x="30" y="27"/>
                      <a:pt x="29" y="26"/>
                    </a:cubicBezTo>
                    <a:cubicBezTo>
                      <a:pt x="27" y="23"/>
                      <a:pt x="25" y="19"/>
                      <a:pt x="2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7"/>
                      <a:pt x="18" y="28"/>
                      <a:pt x="17" y="28"/>
                    </a:cubicBezTo>
                    <a:cubicBezTo>
                      <a:pt x="15" y="28"/>
                      <a:pt x="14" y="27"/>
                      <a:pt x="14" y="2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9" y="19"/>
                      <a:pt x="7" y="23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3" y="21"/>
                      <a:pt x="5" y="17"/>
                      <a:pt x="8" y="1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5" y="1"/>
                      <a:pt x="17" y="1"/>
                    </a:cubicBezTo>
                    <a:cubicBezTo>
                      <a:pt x="18" y="1"/>
                      <a:pt x="19" y="1"/>
                      <a:pt x="19" y="3"/>
                    </a:cubicBezTo>
                    <a:lnTo>
                      <a:pt x="19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7" name="Freeform 64"/>
              <p:cNvSpPr>
                <a:spLocks/>
              </p:cNvSpPr>
              <p:nvPr userDrawn="1"/>
            </p:nvSpPr>
            <p:spPr bwMode="auto">
              <a:xfrm>
                <a:off x="878" y="753"/>
                <a:ext cx="28" cy="39"/>
              </a:xfrm>
              <a:custGeom>
                <a:avLst/>
                <a:gdLst>
                  <a:gd name="T0" fmla="*/ 20 w 20"/>
                  <a:gd name="T1" fmla="*/ 25 h 28"/>
                  <a:gd name="T2" fmla="*/ 18 w 20"/>
                  <a:gd name="T3" fmla="*/ 28 h 28"/>
                  <a:gd name="T4" fmla="*/ 15 w 20"/>
                  <a:gd name="T5" fmla="*/ 25 h 28"/>
                  <a:gd name="T6" fmla="*/ 15 w 20"/>
                  <a:gd name="T7" fmla="*/ 15 h 28"/>
                  <a:gd name="T8" fmla="*/ 5 w 20"/>
                  <a:gd name="T9" fmla="*/ 15 h 28"/>
                  <a:gd name="T10" fmla="*/ 5 w 20"/>
                  <a:gd name="T11" fmla="*/ 25 h 28"/>
                  <a:gd name="T12" fmla="*/ 3 w 20"/>
                  <a:gd name="T13" fmla="*/ 28 h 28"/>
                  <a:gd name="T14" fmla="*/ 0 w 20"/>
                  <a:gd name="T15" fmla="*/ 25 h 28"/>
                  <a:gd name="T16" fmla="*/ 0 w 20"/>
                  <a:gd name="T17" fmla="*/ 3 h 28"/>
                  <a:gd name="T18" fmla="*/ 3 w 20"/>
                  <a:gd name="T19" fmla="*/ 0 h 28"/>
                  <a:gd name="T20" fmla="*/ 5 w 20"/>
                  <a:gd name="T21" fmla="*/ 3 h 28"/>
                  <a:gd name="T22" fmla="*/ 5 w 20"/>
                  <a:gd name="T23" fmla="*/ 11 h 28"/>
                  <a:gd name="T24" fmla="*/ 15 w 20"/>
                  <a:gd name="T25" fmla="*/ 11 h 28"/>
                  <a:gd name="T26" fmla="*/ 15 w 20"/>
                  <a:gd name="T27" fmla="*/ 3 h 28"/>
                  <a:gd name="T28" fmla="*/ 18 w 20"/>
                  <a:gd name="T29" fmla="*/ 0 h 28"/>
                  <a:gd name="T30" fmla="*/ 20 w 20"/>
                  <a:gd name="T31" fmla="*/ 3 h 28"/>
                  <a:gd name="T32" fmla="*/ 20 w 20"/>
                  <a:gd name="T33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20" y="25"/>
                    </a:moveTo>
                    <a:cubicBezTo>
                      <a:pt x="20" y="27"/>
                      <a:pt x="19" y="28"/>
                      <a:pt x="18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3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8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8" name="Freeform 65"/>
              <p:cNvSpPr>
                <a:spLocks noEditPoints="1"/>
              </p:cNvSpPr>
              <p:nvPr userDrawn="1"/>
            </p:nvSpPr>
            <p:spPr bwMode="auto">
              <a:xfrm>
                <a:off x="916" y="753"/>
                <a:ext cx="30" cy="39"/>
              </a:xfrm>
              <a:custGeom>
                <a:avLst/>
                <a:gdLst>
                  <a:gd name="T0" fmla="*/ 10 w 21"/>
                  <a:gd name="T1" fmla="*/ 28 h 28"/>
                  <a:gd name="T2" fmla="*/ 0 w 21"/>
                  <a:gd name="T3" fmla="*/ 17 h 28"/>
                  <a:gd name="T4" fmla="*/ 0 w 21"/>
                  <a:gd name="T5" fmla="*/ 11 h 28"/>
                  <a:gd name="T6" fmla="*/ 10 w 21"/>
                  <a:gd name="T7" fmla="*/ 0 h 28"/>
                  <a:gd name="T8" fmla="*/ 21 w 21"/>
                  <a:gd name="T9" fmla="*/ 11 h 28"/>
                  <a:gd name="T10" fmla="*/ 21 w 21"/>
                  <a:gd name="T11" fmla="*/ 17 h 28"/>
                  <a:gd name="T12" fmla="*/ 10 w 21"/>
                  <a:gd name="T13" fmla="*/ 28 h 28"/>
                  <a:gd name="T14" fmla="*/ 16 w 21"/>
                  <a:gd name="T15" fmla="*/ 11 h 28"/>
                  <a:gd name="T16" fmla="*/ 10 w 21"/>
                  <a:gd name="T17" fmla="*/ 5 h 28"/>
                  <a:gd name="T18" fmla="*/ 4 w 21"/>
                  <a:gd name="T19" fmla="*/ 11 h 28"/>
                  <a:gd name="T20" fmla="*/ 4 w 21"/>
                  <a:gd name="T21" fmla="*/ 17 h 28"/>
                  <a:gd name="T22" fmla="*/ 10 w 21"/>
                  <a:gd name="T23" fmla="*/ 23 h 28"/>
                  <a:gd name="T24" fmla="*/ 16 w 21"/>
                  <a:gd name="T25" fmla="*/ 17 h 28"/>
                  <a:gd name="T26" fmla="*/ 16 w 21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8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9" name="Freeform 66"/>
              <p:cNvSpPr>
                <a:spLocks/>
              </p:cNvSpPr>
              <p:nvPr userDrawn="1"/>
            </p:nvSpPr>
            <p:spPr bwMode="auto">
              <a:xfrm>
                <a:off x="955" y="754"/>
                <a:ext cx="25" cy="38"/>
              </a:xfrm>
              <a:custGeom>
                <a:avLst/>
                <a:gdLst>
                  <a:gd name="T0" fmla="*/ 16 w 18"/>
                  <a:gd name="T1" fmla="*/ 4 h 27"/>
                  <a:gd name="T2" fmla="*/ 5 w 18"/>
                  <a:gd name="T3" fmla="*/ 4 h 27"/>
                  <a:gd name="T4" fmla="*/ 5 w 18"/>
                  <a:gd name="T5" fmla="*/ 24 h 27"/>
                  <a:gd name="T6" fmla="*/ 3 w 18"/>
                  <a:gd name="T7" fmla="*/ 27 h 27"/>
                  <a:gd name="T8" fmla="*/ 0 w 18"/>
                  <a:gd name="T9" fmla="*/ 24 h 27"/>
                  <a:gd name="T10" fmla="*/ 0 w 18"/>
                  <a:gd name="T11" fmla="*/ 2 h 27"/>
                  <a:gd name="T12" fmla="*/ 3 w 18"/>
                  <a:gd name="T13" fmla="*/ 0 h 27"/>
                  <a:gd name="T14" fmla="*/ 16 w 18"/>
                  <a:gd name="T15" fmla="*/ 0 h 27"/>
                  <a:gd name="T16" fmla="*/ 18 w 18"/>
                  <a:gd name="T17" fmla="*/ 2 h 27"/>
                  <a:gd name="T18" fmla="*/ 16 w 18"/>
                  <a:gd name="T1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7">
                    <a:moveTo>
                      <a:pt x="16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6"/>
                      <a:pt x="4" y="27"/>
                      <a:pt x="3" y="27"/>
                    </a:cubicBezTo>
                    <a:cubicBezTo>
                      <a:pt x="1" y="27"/>
                      <a:pt x="0" y="26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3"/>
                      <a:pt x="17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80" name="Freeform 67"/>
              <p:cNvSpPr>
                <a:spLocks noEditPoints="1"/>
              </p:cNvSpPr>
              <p:nvPr userDrawn="1"/>
            </p:nvSpPr>
            <p:spPr bwMode="auto">
              <a:xfrm>
                <a:off x="984" y="753"/>
                <a:ext cx="30" cy="39"/>
              </a:xfrm>
              <a:custGeom>
                <a:avLst/>
                <a:gdLst>
                  <a:gd name="T0" fmla="*/ 11 w 21"/>
                  <a:gd name="T1" fmla="*/ 28 h 28"/>
                  <a:gd name="T2" fmla="*/ 0 w 21"/>
                  <a:gd name="T3" fmla="*/ 17 h 28"/>
                  <a:gd name="T4" fmla="*/ 0 w 21"/>
                  <a:gd name="T5" fmla="*/ 11 h 28"/>
                  <a:gd name="T6" fmla="*/ 11 w 21"/>
                  <a:gd name="T7" fmla="*/ 0 h 28"/>
                  <a:gd name="T8" fmla="*/ 21 w 21"/>
                  <a:gd name="T9" fmla="*/ 11 h 28"/>
                  <a:gd name="T10" fmla="*/ 21 w 21"/>
                  <a:gd name="T11" fmla="*/ 17 h 28"/>
                  <a:gd name="T12" fmla="*/ 11 w 21"/>
                  <a:gd name="T13" fmla="*/ 28 h 28"/>
                  <a:gd name="T14" fmla="*/ 17 w 21"/>
                  <a:gd name="T15" fmla="*/ 11 h 28"/>
                  <a:gd name="T16" fmla="*/ 11 w 21"/>
                  <a:gd name="T17" fmla="*/ 5 h 28"/>
                  <a:gd name="T18" fmla="*/ 5 w 21"/>
                  <a:gd name="T19" fmla="*/ 11 h 28"/>
                  <a:gd name="T20" fmla="*/ 5 w 21"/>
                  <a:gd name="T21" fmla="*/ 17 h 28"/>
                  <a:gd name="T22" fmla="*/ 11 w 21"/>
                  <a:gd name="T23" fmla="*/ 23 h 28"/>
                  <a:gd name="T24" fmla="*/ 17 w 21"/>
                  <a:gd name="T25" fmla="*/ 17 h 28"/>
                  <a:gd name="T26" fmla="*/ 17 w 21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8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</p:grpSp>
      </p:grpSp>
      <p:grpSp>
        <p:nvGrpSpPr>
          <p:cNvPr id="82" name="Group 70"/>
          <p:cNvGrpSpPr>
            <a:grpSpLocks noChangeAspect="1"/>
          </p:cNvGrpSpPr>
          <p:nvPr userDrawn="1"/>
        </p:nvGrpSpPr>
        <p:grpSpPr bwMode="auto">
          <a:xfrm>
            <a:off x="10271125" y="473813"/>
            <a:ext cx="1181100" cy="531812"/>
            <a:chOff x="6470" y="303"/>
            <a:chExt cx="744" cy="335"/>
          </a:xfrm>
          <a:solidFill>
            <a:srgbClr val="F75931"/>
          </a:solidFill>
        </p:grpSpPr>
        <p:sp>
          <p:nvSpPr>
            <p:cNvPr id="84" name="Freeform 71"/>
            <p:cNvSpPr>
              <a:spLocks/>
            </p:cNvSpPr>
            <p:nvPr userDrawn="1"/>
          </p:nvSpPr>
          <p:spPr bwMode="auto">
            <a:xfrm>
              <a:off x="6597" y="328"/>
              <a:ext cx="127" cy="49"/>
            </a:xfrm>
            <a:custGeom>
              <a:avLst/>
              <a:gdLst>
                <a:gd name="T0" fmla="*/ 127 w 127"/>
                <a:gd name="T1" fmla="*/ 23 h 49"/>
                <a:gd name="T2" fmla="*/ 0 w 127"/>
                <a:gd name="T3" fmla="*/ 0 h 49"/>
                <a:gd name="T4" fmla="*/ 84 w 127"/>
                <a:gd name="T5" fmla="*/ 49 h 49"/>
                <a:gd name="T6" fmla="*/ 127 w 127"/>
                <a:gd name="T7" fmla="*/ 23 h 49"/>
                <a:gd name="T8" fmla="*/ 127 w 127"/>
                <a:gd name="T9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9">
                  <a:moveTo>
                    <a:pt x="127" y="23"/>
                  </a:moveTo>
                  <a:lnTo>
                    <a:pt x="0" y="0"/>
                  </a:lnTo>
                  <a:lnTo>
                    <a:pt x="84" y="49"/>
                  </a:lnTo>
                  <a:lnTo>
                    <a:pt x="127" y="23"/>
                  </a:lnTo>
                  <a:lnTo>
                    <a:pt x="12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C0C0C"/>
                </a:solidFill>
              </a:endParaRPr>
            </a:p>
          </p:txBody>
        </p:sp>
        <p:sp>
          <p:nvSpPr>
            <p:cNvPr id="85" name="Freeform 72"/>
            <p:cNvSpPr>
              <a:spLocks/>
            </p:cNvSpPr>
            <p:nvPr userDrawn="1"/>
          </p:nvSpPr>
          <p:spPr bwMode="auto">
            <a:xfrm>
              <a:off x="6470" y="303"/>
              <a:ext cx="127" cy="48"/>
            </a:xfrm>
            <a:custGeom>
              <a:avLst/>
              <a:gdLst>
                <a:gd name="T0" fmla="*/ 127 w 127"/>
                <a:gd name="T1" fmla="*/ 25 h 48"/>
                <a:gd name="T2" fmla="*/ 0 w 127"/>
                <a:gd name="T3" fmla="*/ 0 h 48"/>
                <a:gd name="T4" fmla="*/ 85 w 127"/>
                <a:gd name="T5" fmla="*/ 48 h 48"/>
                <a:gd name="T6" fmla="*/ 127 w 127"/>
                <a:gd name="T7" fmla="*/ 25 h 48"/>
                <a:gd name="T8" fmla="*/ 127 w 127"/>
                <a:gd name="T9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8">
                  <a:moveTo>
                    <a:pt x="127" y="25"/>
                  </a:moveTo>
                  <a:lnTo>
                    <a:pt x="0" y="0"/>
                  </a:lnTo>
                  <a:lnTo>
                    <a:pt x="85" y="48"/>
                  </a:lnTo>
                  <a:lnTo>
                    <a:pt x="127" y="25"/>
                  </a:lnTo>
                  <a:lnTo>
                    <a:pt x="12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C0C0C"/>
                </a:solidFill>
              </a:endParaRPr>
            </a:p>
          </p:txBody>
        </p:sp>
        <p:sp>
          <p:nvSpPr>
            <p:cNvPr id="86" name="Freeform 73"/>
            <p:cNvSpPr>
              <a:spLocks/>
            </p:cNvSpPr>
            <p:nvPr userDrawn="1"/>
          </p:nvSpPr>
          <p:spPr bwMode="auto">
            <a:xfrm>
              <a:off x="6555" y="402"/>
              <a:ext cx="126" cy="48"/>
            </a:xfrm>
            <a:custGeom>
              <a:avLst/>
              <a:gdLst>
                <a:gd name="T0" fmla="*/ 126 w 126"/>
                <a:gd name="T1" fmla="*/ 23 h 48"/>
                <a:gd name="T2" fmla="*/ 0 w 126"/>
                <a:gd name="T3" fmla="*/ 0 h 48"/>
                <a:gd name="T4" fmla="*/ 84 w 126"/>
                <a:gd name="T5" fmla="*/ 48 h 48"/>
                <a:gd name="T6" fmla="*/ 126 w 126"/>
                <a:gd name="T7" fmla="*/ 23 h 48"/>
                <a:gd name="T8" fmla="*/ 126 w 126"/>
                <a:gd name="T9" fmla="*/ 2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48">
                  <a:moveTo>
                    <a:pt x="126" y="23"/>
                  </a:moveTo>
                  <a:lnTo>
                    <a:pt x="0" y="0"/>
                  </a:lnTo>
                  <a:lnTo>
                    <a:pt x="84" y="48"/>
                  </a:lnTo>
                  <a:lnTo>
                    <a:pt x="126" y="23"/>
                  </a:lnTo>
                  <a:lnTo>
                    <a:pt x="12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C0C0C"/>
                </a:solidFill>
              </a:endParaRPr>
            </a:p>
          </p:txBody>
        </p:sp>
        <p:sp>
          <p:nvSpPr>
            <p:cNvPr id="87" name="Freeform 74"/>
            <p:cNvSpPr>
              <a:spLocks/>
            </p:cNvSpPr>
            <p:nvPr userDrawn="1"/>
          </p:nvSpPr>
          <p:spPr bwMode="auto">
            <a:xfrm>
              <a:off x="6681" y="351"/>
              <a:ext cx="43" cy="74"/>
            </a:xfrm>
            <a:custGeom>
              <a:avLst/>
              <a:gdLst>
                <a:gd name="T0" fmla="*/ 43 w 43"/>
                <a:gd name="T1" fmla="*/ 0 h 74"/>
                <a:gd name="T2" fmla="*/ 0 w 43"/>
                <a:gd name="T3" fmla="*/ 74 h 74"/>
                <a:gd name="T4" fmla="*/ 0 w 43"/>
                <a:gd name="T5" fmla="*/ 26 h 74"/>
                <a:gd name="T6" fmla="*/ 43 w 43"/>
                <a:gd name="T7" fmla="*/ 0 h 74"/>
                <a:gd name="T8" fmla="*/ 43 w 43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4">
                  <a:moveTo>
                    <a:pt x="43" y="0"/>
                  </a:moveTo>
                  <a:lnTo>
                    <a:pt x="0" y="74"/>
                  </a:lnTo>
                  <a:lnTo>
                    <a:pt x="0" y="26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C0C0C"/>
                </a:solidFill>
              </a:endParaRPr>
            </a:p>
          </p:txBody>
        </p:sp>
        <p:sp>
          <p:nvSpPr>
            <p:cNvPr id="88" name="Freeform 75"/>
            <p:cNvSpPr>
              <a:spLocks/>
            </p:cNvSpPr>
            <p:nvPr userDrawn="1"/>
          </p:nvSpPr>
          <p:spPr bwMode="auto">
            <a:xfrm>
              <a:off x="6639" y="425"/>
              <a:ext cx="42" cy="76"/>
            </a:xfrm>
            <a:custGeom>
              <a:avLst/>
              <a:gdLst>
                <a:gd name="T0" fmla="*/ 42 w 42"/>
                <a:gd name="T1" fmla="*/ 0 h 76"/>
                <a:gd name="T2" fmla="*/ 0 w 42"/>
                <a:gd name="T3" fmla="*/ 76 h 76"/>
                <a:gd name="T4" fmla="*/ 0 w 42"/>
                <a:gd name="T5" fmla="*/ 25 h 76"/>
                <a:gd name="T6" fmla="*/ 42 w 42"/>
                <a:gd name="T7" fmla="*/ 0 h 76"/>
                <a:gd name="T8" fmla="*/ 42 w 42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6">
                  <a:moveTo>
                    <a:pt x="42" y="0"/>
                  </a:moveTo>
                  <a:lnTo>
                    <a:pt x="0" y="76"/>
                  </a:lnTo>
                  <a:lnTo>
                    <a:pt x="0" y="25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C0C0C"/>
                </a:solidFill>
              </a:endParaRPr>
            </a:p>
          </p:txBody>
        </p:sp>
        <p:sp>
          <p:nvSpPr>
            <p:cNvPr id="89" name="Freeform 76"/>
            <p:cNvSpPr>
              <a:spLocks/>
            </p:cNvSpPr>
            <p:nvPr userDrawn="1"/>
          </p:nvSpPr>
          <p:spPr bwMode="auto">
            <a:xfrm>
              <a:off x="6555" y="328"/>
              <a:ext cx="42" cy="74"/>
            </a:xfrm>
            <a:custGeom>
              <a:avLst/>
              <a:gdLst>
                <a:gd name="T0" fmla="*/ 42 w 42"/>
                <a:gd name="T1" fmla="*/ 0 h 74"/>
                <a:gd name="T2" fmla="*/ 0 w 42"/>
                <a:gd name="T3" fmla="*/ 74 h 74"/>
                <a:gd name="T4" fmla="*/ 0 w 42"/>
                <a:gd name="T5" fmla="*/ 23 h 74"/>
                <a:gd name="T6" fmla="*/ 42 w 42"/>
                <a:gd name="T7" fmla="*/ 0 h 74"/>
                <a:gd name="T8" fmla="*/ 42 w 4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4">
                  <a:moveTo>
                    <a:pt x="42" y="0"/>
                  </a:moveTo>
                  <a:lnTo>
                    <a:pt x="0" y="74"/>
                  </a:lnTo>
                  <a:lnTo>
                    <a:pt x="0" y="23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C0C0C"/>
                </a:solidFill>
              </a:endParaRPr>
            </a:p>
          </p:txBody>
        </p:sp>
        <p:sp>
          <p:nvSpPr>
            <p:cNvPr id="90" name="Freeform 77"/>
            <p:cNvSpPr>
              <a:spLocks noEditPoints="1"/>
            </p:cNvSpPr>
            <p:nvPr userDrawn="1"/>
          </p:nvSpPr>
          <p:spPr bwMode="auto">
            <a:xfrm>
              <a:off x="6714" y="452"/>
              <a:ext cx="500" cy="176"/>
            </a:xfrm>
            <a:custGeom>
              <a:avLst/>
              <a:gdLst>
                <a:gd name="T0" fmla="*/ 7 w 260"/>
                <a:gd name="T1" fmla="*/ 1 h 91"/>
                <a:gd name="T2" fmla="*/ 7 w 260"/>
                <a:gd name="T3" fmla="*/ 8 h 91"/>
                <a:gd name="T4" fmla="*/ 20 w 260"/>
                <a:gd name="T5" fmla="*/ 2 h 91"/>
                <a:gd name="T6" fmla="*/ 22 w 260"/>
                <a:gd name="T7" fmla="*/ 21 h 91"/>
                <a:gd name="T8" fmla="*/ 38 w 260"/>
                <a:gd name="T9" fmla="*/ 1 h 91"/>
                <a:gd name="T10" fmla="*/ 47 w 260"/>
                <a:gd name="T11" fmla="*/ 9 h 91"/>
                <a:gd name="T12" fmla="*/ 49 w 260"/>
                <a:gd name="T13" fmla="*/ 19 h 91"/>
                <a:gd name="T14" fmla="*/ 65 w 260"/>
                <a:gd name="T15" fmla="*/ 21 h 91"/>
                <a:gd name="T16" fmla="*/ 53 w 260"/>
                <a:gd name="T17" fmla="*/ 1 h 91"/>
                <a:gd name="T18" fmla="*/ 71 w 260"/>
                <a:gd name="T19" fmla="*/ 1 h 91"/>
                <a:gd name="T20" fmla="*/ 77 w 260"/>
                <a:gd name="T21" fmla="*/ 21 h 91"/>
                <a:gd name="T22" fmla="*/ 100 w 260"/>
                <a:gd name="T23" fmla="*/ 21 h 91"/>
                <a:gd name="T24" fmla="*/ 98 w 260"/>
                <a:gd name="T25" fmla="*/ 1 h 91"/>
                <a:gd name="T26" fmla="*/ 90 w 260"/>
                <a:gd name="T27" fmla="*/ 14 h 91"/>
                <a:gd name="T28" fmla="*/ 118 w 260"/>
                <a:gd name="T29" fmla="*/ 1 h 91"/>
                <a:gd name="T30" fmla="*/ 109 w 260"/>
                <a:gd name="T31" fmla="*/ 3 h 91"/>
                <a:gd name="T32" fmla="*/ 129 w 260"/>
                <a:gd name="T33" fmla="*/ 9 h 91"/>
                <a:gd name="T34" fmla="*/ 136 w 260"/>
                <a:gd name="T35" fmla="*/ 14 h 91"/>
                <a:gd name="T36" fmla="*/ 129 w 260"/>
                <a:gd name="T37" fmla="*/ 1 h 91"/>
                <a:gd name="T38" fmla="*/ 139 w 260"/>
                <a:gd name="T39" fmla="*/ 11 h 91"/>
                <a:gd name="T40" fmla="*/ 151 w 260"/>
                <a:gd name="T41" fmla="*/ 4 h 91"/>
                <a:gd name="T42" fmla="*/ 154 w 260"/>
                <a:gd name="T43" fmla="*/ 14 h 91"/>
                <a:gd name="T44" fmla="*/ 6 w 260"/>
                <a:gd name="T45" fmla="*/ 55 h 91"/>
                <a:gd name="T46" fmla="*/ 15 w 260"/>
                <a:gd name="T47" fmla="*/ 39 h 91"/>
                <a:gd name="T48" fmla="*/ 10 w 260"/>
                <a:gd name="T49" fmla="*/ 52 h 91"/>
                <a:gd name="T50" fmla="*/ 18 w 260"/>
                <a:gd name="T51" fmla="*/ 38 h 91"/>
                <a:gd name="T52" fmla="*/ 37 w 260"/>
                <a:gd name="T53" fmla="*/ 56 h 91"/>
                <a:gd name="T54" fmla="*/ 49 w 260"/>
                <a:gd name="T55" fmla="*/ 48 h 91"/>
                <a:gd name="T56" fmla="*/ 47 w 260"/>
                <a:gd name="T57" fmla="*/ 44 h 91"/>
                <a:gd name="T58" fmla="*/ 59 w 260"/>
                <a:gd name="T59" fmla="*/ 36 h 91"/>
                <a:gd name="T60" fmla="*/ 66 w 260"/>
                <a:gd name="T61" fmla="*/ 56 h 91"/>
                <a:gd name="T62" fmla="*/ 81 w 260"/>
                <a:gd name="T63" fmla="*/ 39 h 91"/>
                <a:gd name="T64" fmla="*/ 71 w 260"/>
                <a:gd name="T65" fmla="*/ 35 h 91"/>
                <a:gd name="T66" fmla="*/ 89 w 260"/>
                <a:gd name="T67" fmla="*/ 50 h 91"/>
                <a:gd name="T68" fmla="*/ 96 w 260"/>
                <a:gd name="T69" fmla="*/ 39 h 91"/>
                <a:gd name="T70" fmla="*/ 94 w 260"/>
                <a:gd name="T71" fmla="*/ 52 h 91"/>
                <a:gd name="T72" fmla="*/ 107 w 260"/>
                <a:gd name="T73" fmla="*/ 41 h 91"/>
                <a:gd name="T74" fmla="*/ 112 w 260"/>
                <a:gd name="T75" fmla="*/ 40 h 91"/>
                <a:gd name="T76" fmla="*/ 124 w 260"/>
                <a:gd name="T77" fmla="*/ 54 h 91"/>
                <a:gd name="T78" fmla="*/ 138 w 260"/>
                <a:gd name="T79" fmla="*/ 35 h 91"/>
                <a:gd name="T80" fmla="*/ 161 w 260"/>
                <a:gd name="T81" fmla="*/ 55 h 91"/>
                <a:gd name="T82" fmla="*/ 145 w 260"/>
                <a:gd name="T83" fmla="*/ 41 h 91"/>
                <a:gd name="T84" fmla="*/ 157 w 260"/>
                <a:gd name="T85" fmla="*/ 35 h 91"/>
                <a:gd name="T86" fmla="*/ 166 w 260"/>
                <a:gd name="T87" fmla="*/ 52 h 91"/>
                <a:gd name="T88" fmla="*/ 179 w 260"/>
                <a:gd name="T89" fmla="*/ 39 h 91"/>
                <a:gd name="T90" fmla="*/ 170 w 260"/>
                <a:gd name="T91" fmla="*/ 50 h 91"/>
                <a:gd name="T92" fmla="*/ 199 w 260"/>
                <a:gd name="T93" fmla="*/ 53 h 91"/>
                <a:gd name="T94" fmla="*/ 192 w 260"/>
                <a:gd name="T95" fmla="*/ 35 h 91"/>
                <a:gd name="T96" fmla="*/ 188 w 260"/>
                <a:gd name="T97" fmla="*/ 43 h 91"/>
                <a:gd name="T98" fmla="*/ 219 w 260"/>
                <a:gd name="T99" fmla="*/ 56 h 91"/>
                <a:gd name="T100" fmla="*/ 207 w 260"/>
                <a:gd name="T101" fmla="*/ 56 h 91"/>
                <a:gd name="T102" fmla="*/ 209 w 260"/>
                <a:gd name="T103" fmla="*/ 43 h 91"/>
                <a:gd name="T104" fmla="*/ 214 w 260"/>
                <a:gd name="T105" fmla="*/ 45 h 91"/>
                <a:gd name="T106" fmla="*/ 222 w 260"/>
                <a:gd name="T107" fmla="*/ 36 h 91"/>
                <a:gd name="T108" fmla="*/ 236 w 260"/>
                <a:gd name="T109" fmla="*/ 35 h 91"/>
                <a:gd name="T110" fmla="*/ 247 w 260"/>
                <a:gd name="T111" fmla="*/ 55 h 91"/>
                <a:gd name="T112" fmla="*/ 248 w 260"/>
                <a:gd name="T113" fmla="*/ 36 h 91"/>
                <a:gd name="T114" fmla="*/ 256 w 260"/>
                <a:gd name="T115" fmla="*/ 56 h 91"/>
                <a:gd name="T116" fmla="*/ 2 w 260"/>
                <a:gd name="T117" fmla="*/ 91 h 91"/>
                <a:gd name="T118" fmla="*/ 14 w 260"/>
                <a:gd name="T119" fmla="*/ 71 h 91"/>
                <a:gd name="T120" fmla="*/ 14 w 260"/>
                <a:gd name="T121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" h="91">
                  <a:moveTo>
                    <a:pt x="14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4" y="21"/>
                    <a:pt x="14" y="21"/>
                    <a:pt x="14" y="21"/>
                  </a:cubicBezTo>
                  <a:close/>
                  <a:moveTo>
                    <a:pt x="10" y="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8"/>
                    <a:pt x="10" y="8"/>
                    <a:pt x="10" y="8"/>
                  </a:cubicBezTo>
                  <a:close/>
                  <a:moveTo>
                    <a:pt x="22" y="21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4"/>
                    <a:pt x="20" y="4"/>
                  </a:cubicBezTo>
                  <a:cubicBezTo>
                    <a:pt x="20" y="3"/>
                    <a:pt x="20" y="3"/>
                    <a:pt x="20" y="2"/>
                  </a:cubicBezTo>
                  <a:cubicBezTo>
                    <a:pt x="21" y="2"/>
                    <a:pt x="21" y="1"/>
                    <a:pt x="22" y="1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2" y="3"/>
                    <a:pt x="32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3" y="3"/>
                    <a:pt x="23" y="4"/>
                  </a:cubicBezTo>
                  <a:cubicBezTo>
                    <a:pt x="22" y="4"/>
                    <a:pt x="22" y="5"/>
                    <a:pt x="22" y="5"/>
                  </a:cubicBezTo>
                  <a:cubicBezTo>
                    <a:pt x="22" y="21"/>
                    <a:pt x="22" y="21"/>
                    <a:pt x="22" y="21"/>
                  </a:cubicBezTo>
                  <a:close/>
                  <a:moveTo>
                    <a:pt x="49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8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1"/>
                    <a:pt x="38" y="21"/>
                    <a:pt x="38" y="21"/>
                  </a:cubicBezTo>
                  <a:cubicBezTo>
                    <a:pt x="37" y="21"/>
                    <a:pt x="37" y="20"/>
                    <a:pt x="36" y="20"/>
                  </a:cubicBezTo>
                  <a:cubicBezTo>
                    <a:pt x="36" y="19"/>
                    <a:pt x="36" y="19"/>
                    <a:pt x="35" y="18"/>
                  </a:cubicBezTo>
                  <a:cubicBezTo>
                    <a:pt x="35" y="18"/>
                    <a:pt x="35" y="17"/>
                    <a:pt x="35" y="1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5"/>
                    <a:pt x="35" y="4"/>
                    <a:pt x="36" y="4"/>
                  </a:cubicBezTo>
                  <a:cubicBezTo>
                    <a:pt x="36" y="3"/>
                    <a:pt x="36" y="3"/>
                    <a:pt x="36" y="2"/>
                  </a:cubicBezTo>
                  <a:cubicBezTo>
                    <a:pt x="37" y="2"/>
                    <a:pt x="37" y="1"/>
                    <a:pt x="38" y="1"/>
                  </a:cubicBezTo>
                  <a:cubicBezTo>
                    <a:pt x="39" y="1"/>
                    <a:pt x="39" y="1"/>
                    <a:pt x="40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8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8" y="9"/>
                    <a:pt x="48" y="9"/>
                  </a:cubicBezTo>
                  <a:cubicBezTo>
                    <a:pt x="48" y="9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7" y="12"/>
                    <a:pt x="47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8"/>
                    <a:pt x="38" y="18"/>
                  </a:cubicBezTo>
                  <a:cubicBezTo>
                    <a:pt x="39" y="19"/>
                    <a:pt x="39" y="19"/>
                    <a:pt x="40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1"/>
                    <a:pt x="49" y="21"/>
                    <a:pt x="49" y="21"/>
                  </a:cubicBezTo>
                  <a:close/>
                  <a:moveTo>
                    <a:pt x="65" y="1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6" y="1"/>
                    <a:pt x="66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7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21"/>
                    <a:pt x="65" y="21"/>
                    <a:pt x="65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4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3" y="1"/>
                    <a:pt x="53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1"/>
                    <a:pt x="65" y="1"/>
                    <a:pt x="65" y="1"/>
                  </a:cubicBezTo>
                  <a:close/>
                  <a:moveTo>
                    <a:pt x="77" y="3"/>
                  </a:moveTo>
                  <a:cubicBezTo>
                    <a:pt x="71" y="3"/>
                    <a:pt x="71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3"/>
                    <a:pt x="86" y="3"/>
                    <a:pt x="85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3"/>
                    <a:pt x="77" y="3"/>
                    <a:pt x="77" y="3"/>
                  </a:cubicBezTo>
                  <a:close/>
                  <a:moveTo>
                    <a:pt x="96" y="19"/>
                  </a:moveTo>
                  <a:cubicBezTo>
                    <a:pt x="97" y="19"/>
                    <a:pt x="98" y="19"/>
                    <a:pt x="99" y="19"/>
                  </a:cubicBezTo>
                  <a:cubicBezTo>
                    <a:pt x="99" y="19"/>
                    <a:pt x="100" y="18"/>
                    <a:pt x="101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1" y="21"/>
                    <a:pt x="101" y="21"/>
                    <a:pt x="100" y="21"/>
                  </a:cubicBezTo>
                  <a:cubicBezTo>
                    <a:pt x="100" y="21"/>
                    <a:pt x="99" y="21"/>
                    <a:pt x="99" y="21"/>
                  </a:cubicBezTo>
                  <a:cubicBezTo>
                    <a:pt x="98" y="21"/>
                    <a:pt x="98" y="21"/>
                    <a:pt x="97" y="22"/>
                  </a:cubicBezTo>
                  <a:cubicBezTo>
                    <a:pt x="97" y="22"/>
                    <a:pt x="96" y="22"/>
                    <a:pt x="96" y="22"/>
                  </a:cubicBezTo>
                  <a:cubicBezTo>
                    <a:pt x="94" y="22"/>
                    <a:pt x="93" y="21"/>
                    <a:pt x="92" y="21"/>
                  </a:cubicBezTo>
                  <a:cubicBezTo>
                    <a:pt x="91" y="21"/>
                    <a:pt x="90" y="20"/>
                    <a:pt x="89" y="19"/>
                  </a:cubicBezTo>
                  <a:cubicBezTo>
                    <a:pt x="88" y="18"/>
                    <a:pt x="88" y="17"/>
                    <a:pt x="88" y="16"/>
                  </a:cubicBezTo>
                  <a:cubicBezTo>
                    <a:pt x="87" y="15"/>
                    <a:pt x="87" y="13"/>
                    <a:pt x="87" y="11"/>
                  </a:cubicBezTo>
                  <a:cubicBezTo>
                    <a:pt x="87" y="10"/>
                    <a:pt x="87" y="8"/>
                    <a:pt x="88" y="7"/>
                  </a:cubicBezTo>
                  <a:cubicBezTo>
                    <a:pt x="88" y="6"/>
                    <a:pt x="89" y="4"/>
                    <a:pt x="89" y="3"/>
                  </a:cubicBezTo>
                  <a:cubicBezTo>
                    <a:pt x="90" y="2"/>
                    <a:pt x="91" y="2"/>
                    <a:pt x="92" y="1"/>
                  </a:cubicBezTo>
                  <a:cubicBezTo>
                    <a:pt x="93" y="1"/>
                    <a:pt x="95" y="0"/>
                    <a:pt x="96" y="0"/>
                  </a:cubicBezTo>
                  <a:cubicBezTo>
                    <a:pt x="97" y="0"/>
                    <a:pt x="98" y="1"/>
                    <a:pt x="98" y="1"/>
                  </a:cubicBezTo>
                  <a:cubicBezTo>
                    <a:pt x="99" y="1"/>
                    <a:pt x="100" y="1"/>
                    <a:pt x="101" y="2"/>
                  </a:cubicBezTo>
                  <a:cubicBezTo>
                    <a:pt x="101" y="2"/>
                    <a:pt x="101" y="2"/>
                    <a:pt x="102" y="2"/>
                  </a:cubicBezTo>
                  <a:cubicBezTo>
                    <a:pt x="102" y="2"/>
                    <a:pt x="102" y="2"/>
                    <a:pt x="101" y="2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0" y="4"/>
                    <a:pt x="100" y="4"/>
                  </a:cubicBezTo>
                  <a:cubicBezTo>
                    <a:pt x="99" y="3"/>
                    <a:pt x="97" y="3"/>
                    <a:pt x="96" y="3"/>
                  </a:cubicBezTo>
                  <a:cubicBezTo>
                    <a:pt x="95" y="3"/>
                    <a:pt x="94" y="3"/>
                    <a:pt x="93" y="4"/>
                  </a:cubicBezTo>
                  <a:cubicBezTo>
                    <a:pt x="92" y="4"/>
                    <a:pt x="92" y="5"/>
                    <a:pt x="91" y="6"/>
                  </a:cubicBezTo>
                  <a:cubicBezTo>
                    <a:pt x="91" y="6"/>
                    <a:pt x="90" y="7"/>
                    <a:pt x="90" y="8"/>
                  </a:cubicBezTo>
                  <a:cubicBezTo>
                    <a:pt x="90" y="9"/>
                    <a:pt x="90" y="10"/>
                    <a:pt x="90" y="11"/>
                  </a:cubicBezTo>
                  <a:cubicBezTo>
                    <a:pt x="90" y="12"/>
                    <a:pt x="90" y="13"/>
                    <a:pt x="90" y="14"/>
                  </a:cubicBezTo>
                  <a:cubicBezTo>
                    <a:pt x="90" y="15"/>
                    <a:pt x="91" y="16"/>
                    <a:pt x="91" y="17"/>
                  </a:cubicBezTo>
                  <a:cubicBezTo>
                    <a:pt x="92" y="17"/>
                    <a:pt x="92" y="18"/>
                    <a:pt x="93" y="18"/>
                  </a:cubicBezTo>
                  <a:cubicBezTo>
                    <a:pt x="94" y="19"/>
                    <a:pt x="95" y="19"/>
                    <a:pt x="96" y="19"/>
                  </a:cubicBezTo>
                  <a:close/>
                  <a:moveTo>
                    <a:pt x="109" y="3"/>
                  </a:moveTo>
                  <a:cubicBezTo>
                    <a:pt x="104" y="3"/>
                    <a:pt x="104" y="3"/>
                    <a:pt x="104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3" y="1"/>
                    <a:pt x="104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3"/>
                    <a:pt x="109" y="3"/>
                    <a:pt x="109" y="3"/>
                  </a:cubicBezTo>
                  <a:close/>
                  <a:moveTo>
                    <a:pt x="133" y="15"/>
                  </a:moveTo>
                  <a:cubicBezTo>
                    <a:pt x="133" y="14"/>
                    <a:pt x="133" y="13"/>
                    <a:pt x="132" y="12"/>
                  </a:cubicBezTo>
                  <a:cubicBezTo>
                    <a:pt x="132" y="12"/>
                    <a:pt x="131" y="11"/>
                    <a:pt x="129" y="11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30" y="19"/>
                    <a:pt x="131" y="19"/>
                    <a:pt x="131" y="18"/>
                  </a:cubicBezTo>
                  <a:cubicBezTo>
                    <a:pt x="132" y="18"/>
                    <a:pt x="132" y="18"/>
                    <a:pt x="133" y="17"/>
                  </a:cubicBezTo>
                  <a:cubicBezTo>
                    <a:pt x="133" y="17"/>
                    <a:pt x="133" y="17"/>
                    <a:pt x="133" y="16"/>
                  </a:cubicBezTo>
                  <a:cubicBezTo>
                    <a:pt x="133" y="16"/>
                    <a:pt x="133" y="15"/>
                    <a:pt x="133" y="15"/>
                  </a:cubicBezTo>
                  <a:close/>
                  <a:moveTo>
                    <a:pt x="124" y="9"/>
                  </a:moveTo>
                  <a:cubicBezTo>
                    <a:pt x="129" y="9"/>
                    <a:pt x="129" y="9"/>
                    <a:pt x="129" y="9"/>
                  </a:cubicBezTo>
                  <a:cubicBezTo>
                    <a:pt x="129" y="9"/>
                    <a:pt x="130" y="9"/>
                    <a:pt x="130" y="9"/>
                  </a:cubicBezTo>
                  <a:cubicBezTo>
                    <a:pt x="131" y="9"/>
                    <a:pt x="131" y="9"/>
                    <a:pt x="131" y="8"/>
                  </a:cubicBezTo>
                  <a:cubicBezTo>
                    <a:pt x="132" y="8"/>
                    <a:pt x="132" y="8"/>
                    <a:pt x="132" y="7"/>
                  </a:cubicBezTo>
                  <a:cubicBezTo>
                    <a:pt x="132" y="7"/>
                    <a:pt x="132" y="7"/>
                    <a:pt x="132" y="6"/>
                  </a:cubicBezTo>
                  <a:cubicBezTo>
                    <a:pt x="132" y="5"/>
                    <a:pt x="132" y="4"/>
                    <a:pt x="132" y="4"/>
                  </a:cubicBezTo>
                  <a:cubicBezTo>
                    <a:pt x="131" y="3"/>
                    <a:pt x="130" y="3"/>
                    <a:pt x="129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4" y="9"/>
                    <a:pt x="124" y="9"/>
                    <a:pt x="124" y="9"/>
                  </a:cubicBezTo>
                  <a:close/>
                  <a:moveTo>
                    <a:pt x="133" y="10"/>
                  </a:moveTo>
                  <a:cubicBezTo>
                    <a:pt x="133" y="10"/>
                    <a:pt x="134" y="11"/>
                    <a:pt x="134" y="11"/>
                  </a:cubicBezTo>
                  <a:cubicBezTo>
                    <a:pt x="135" y="11"/>
                    <a:pt x="135" y="12"/>
                    <a:pt x="135" y="12"/>
                  </a:cubicBezTo>
                  <a:cubicBezTo>
                    <a:pt x="136" y="13"/>
                    <a:pt x="136" y="13"/>
                    <a:pt x="136" y="14"/>
                  </a:cubicBezTo>
                  <a:cubicBezTo>
                    <a:pt x="136" y="14"/>
                    <a:pt x="136" y="15"/>
                    <a:pt x="136" y="15"/>
                  </a:cubicBezTo>
                  <a:cubicBezTo>
                    <a:pt x="136" y="16"/>
                    <a:pt x="136" y="17"/>
                    <a:pt x="136" y="18"/>
                  </a:cubicBezTo>
                  <a:cubicBezTo>
                    <a:pt x="135" y="18"/>
                    <a:pt x="135" y="19"/>
                    <a:pt x="134" y="20"/>
                  </a:cubicBezTo>
                  <a:cubicBezTo>
                    <a:pt x="134" y="20"/>
                    <a:pt x="133" y="21"/>
                    <a:pt x="132" y="21"/>
                  </a:cubicBezTo>
                  <a:cubicBezTo>
                    <a:pt x="131" y="21"/>
                    <a:pt x="130" y="21"/>
                    <a:pt x="129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2" y="21"/>
                    <a:pt x="122" y="21"/>
                    <a:pt x="121" y="21"/>
                  </a:cubicBezTo>
                  <a:cubicBezTo>
                    <a:pt x="121" y="21"/>
                    <a:pt x="121" y="20"/>
                    <a:pt x="121" y="2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2"/>
                    <a:pt x="121" y="1"/>
                    <a:pt x="121" y="1"/>
                  </a:cubicBezTo>
                  <a:cubicBezTo>
                    <a:pt x="122" y="1"/>
                    <a:pt x="122" y="1"/>
                    <a:pt x="123" y="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0" y="1"/>
                    <a:pt x="131" y="1"/>
                    <a:pt x="132" y="1"/>
                  </a:cubicBezTo>
                  <a:cubicBezTo>
                    <a:pt x="132" y="1"/>
                    <a:pt x="133" y="1"/>
                    <a:pt x="133" y="2"/>
                  </a:cubicBezTo>
                  <a:cubicBezTo>
                    <a:pt x="134" y="2"/>
                    <a:pt x="134" y="3"/>
                    <a:pt x="135" y="3"/>
                  </a:cubicBezTo>
                  <a:cubicBezTo>
                    <a:pt x="135" y="4"/>
                    <a:pt x="135" y="5"/>
                    <a:pt x="135" y="6"/>
                  </a:cubicBezTo>
                  <a:cubicBezTo>
                    <a:pt x="135" y="7"/>
                    <a:pt x="135" y="7"/>
                    <a:pt x="135" y="8"/>
                  </a:cubicBezTo>
                  <a:cubicBezTo>
                    <a:pt x="134" y="9"/>
                    <a:pt x="133" y="9"/>
                    <a:pt x="133" y="10"/>
                  </a:cubicBezTo>
                  <a:cubicBezTo>
                    <a:pt x="133" y="10"/>
                    <a:pt x="133" y="10"/>
                    <a:pt x="133" y="10"/>
                  </a:cubicBezTo>
                  <a:close/>
                  <a:moveTo>
                    <a:pt x="157" y="11"/>
                  </a:moveTo>
                  <a:cubicBezTo>
                    <a:pt x="157" y="14"/>
                    <a:pt x="156" y="17"/>
                    <a:pt x="155" y="19"/>
                  </a:cubicBezTo>
                  <a:cubicBezTo>
                    <a:pt x="153" y="21"/>
                    <a:pt x="151" y="22"/>
                    <a:pt x="148" y="22"/>
                  </a:cubicBezTo>
                  <a:cubicBezTo>
                    <a:pt x="145" y="22"/>
                    <a:pt x="143" y="21"/>
                    <a:pt x="141" y="19"/>
                  </a:cubicBezTo>
                  <a:cubicBezTo>
                    <a:pt x="140" y="17"/>
                    <a:pt x="139" y="14"/>
                    <a:pt x="139" y="11"/>
                  </a:cubicBezTo>
                  <a:cubicBezTo>
                    <a:pt x="139" y="9"/>
                    <a:pt x="140" y="8"/>
                    <a:pt x="140" y="7"/>
                  </a:cubicBezTo>
                  <a:cubicBezTo>
                    <a:pt x="140" y="5"/>
                    <a:pt x="141" y="4"/>
                    <a:pt x="142" y="3"/>
                  </a:cubicBezTo>
                  <a:cubicBezTo>
                    <a:pt x="143" y="2"/>
                    <a:pt x="143" y="2"/>
                    <a:pt x="145" y="1"/>
                  </a:cubicBezTo>
                  <a:cubicBezTo>
                    <a:pt x="146" y="1"/>
                    <a:pt x="147" y="0"/>
                    <a:pt x="148" y="0"/>
                  </a:cubicBezTo>
                  <a:cubicBezTo>
                    <a:pt x="149" y="0"/>
                    <a:pt x="151" y="1"/>
                    <a:pt x="152" y="1"/>
                  </a:cubicBezTo>
                  <a:cubicBezTo>
                    <a:pt x="153" y="2"/>
                    <a:pt x="154" y="2"/>
                    <a:pt x="155" y="3"/>
                  </a:cubicBezTo>
                  <a:cubicBezTo>
                    <a:pt x="155" y="4"/>
                    <a:pt x="156" y="5"/>
                    <a:pt x="156" y="7"/>
                  </a:cubicBezTo>
                  <a:cubicBezTo>
                    <a:pt x="157" y="8"/>
                    <a:pt x="157" y="9"/>
                    <a:pt x="157" y="11"/>
                  </a:cubicBezTo>
                  <a:close/>
                  <a:moveTo>
                    <a:pt x="154" y="11"/>
                  </a:moveTo>
                  <a:cubicBezTo>
                    <a:pt x="154" y="10"/>
                    <a:pt x="154" y="9"/>
                    <a:pt x="154" y="8"/>
                  </a:cubicBezTo>
                  <a:cubicBezTo>
                    <a:pt x="154" y="7"/>
                    <a:pt x="153" y="6"/>
                    <a:pt x="153" y="5"/>
                  </a:cubicBezTo>
                  <a:cubicBezTo>
                    <a:pt x="152" y="5"/>
                    <a:pt x="152" y="4"/>
                    <a:pt x="151" y="4"/>
                  </a:cubicBezTo>
                  <a:cubicBezTo>
                    <a:pt x="150" y="3"/>
                    <a:pt x="149" y="3"/>
                    <a:pt x="148" y="3"/>
                  </a:cubicBezTo>
                  <a:cubicBezTo>
                    <a:pt x="147" y="3"/>
                    <a:pt x="146" y="3"/>
                    <a:pt x="145" y="3"/>
                  </a:cubicBezTo>
                  <a:cubicBezTo>
                    <a:pt x="145" y="4"/>
                    <a:pt x="144" y="5"/>
                    <a:pt x="143" y="5"/>
                  </a:cubicBezTo>
                  <a:cubicBezTo>
                    <a:pt x="143" y="6"/>
                    <a:pt x="143" y="7"/>
                    <a:pt x="142" y="8"/>
                  </a:cubicBezTo>
                  <a:cubicBezTo>
                    <a:pt x="142" y="9"/>
                    <a:pt x="142" y="10"/>
                    <a:pt x="142" y="11"/>
                  </a:cubicBezTo>
                  <a:cubicBezTo>
                    <a:pt x="142" y="12"/>
                    <a:pt x="142" y="13"/>
                    <a:pt x="142" y="14"/>
                  </a:cubicBezTo>
                  <a:cubicBezTo>
                    <a:pt x="143" y="15"/>
                    <a:pt x="143" y="16"/>
                    <a:pt x="143" y="17"/>
                  </a:cubicBezTo>
                  <a:cubicBezTo>
                    <a:pt x="144" y="18"/>
                    <a:pt x="144" y="18"/>
                    <a:pt x="145" y="19"/>
                  </a:cubicBezTo>
                  <a:cubicBezTo>
                    <a:pt x="146" y="19"/>
                    <a:pt x="147" y="19"/>
                    <a:pt x="148" y="19"/>
                  </a:cubicBezTo>
                  <a:cubicBezTo>
                    <a:pt x="149" y="19"/>
                    <a:pt x="150" y="19"/>
                    <a:pt x="151" y="19"/>
                  </a:cubicBezTo>
                  <a:cubicBezTo>
                    <a:pt x="152" y="18"/>
                    <a:pt x="152" y="17"/>
                    <a:pt x="153" y="17"/>
                  </a:cubicBezTo>
                  <a:cubicBezTo>
                    <a:pt x="153" y="16"/>
                    <a:pt x="154" y="15"/>
                    <a:pt x="154" y="14"/>
                  </a:cubicBezTo>
                  <a:cubicBezTo>
                    <a:pt x="154" y="13"/>
                    <a:pt x="154" y="12"/>
                    <a:pt x="154" y="11"/>
                  </a:cubicBezTo>
                  <a:close/>
                  <a:moveTo>
                    <a:pt x="10" y="52"/>
                  </a:moveTo>
                  <a:cubicBezTo>
                    <a:pt x="11" y="52"/>
                    <a:pt x="12" y="52"/>
                    <a:pt x="13" y="52"/>
                  </a:cubicBezTo>
                  <a:cubicBezTo>
                    <a:pt x="14" y="51"/>
                    <a:pt x="14" y="51"/>
                    <a:pt x="15" y="51"/>
                  </a:cubicBezTo>
                  <a:cubicBezTo>
                    <a:pt x="15" y="51"/>
                    <a:pt x="15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5"/>
                    <a:pt x="15" y="55"/>
                    <a:pt x="13" y="56"/>
                  </a:cubicBezTo>
                  <a:cubicBezTo>
                    <a:pt x="12" y="56"/>
                    <a:pt x="11" y="56"/>
                    <a:pt x="10" y="56"/>
                  </a:cubicBezTo>
                  <a:cubicBezTo>
                    <a:pt x="8" y="56"/>
                    <a:pt x="7" y="56"/>
                    <a:pt x="6" y="55"/>
                  </a:cubicBezTo>
                  <a:cubicBezTo>
                    <a:pt x="5" y="55"/>
                    <a:pt x="4" y="54"/>
                    <a:pt x="3" y="53"/>
                  </a:cubicBezTo>
                  <a:cubicBezTo>
                    <a:pt x="2" y="52"/>
                    <a:pt x="2" y="51"/>
                    <a:pt x="1" y="50"/>
                  </a:cubicBezTo>
                  <a:cubicBezTo>
                    <a:pt x="1" y="49"/>
                    <a:pt x="1" y="47"/>
                    <a:pt x="1" y="46"/>
                  </a:cubicBezTo>
                  <a:cubicBezTo>
                    <a:pt x="1" y="44"/>
                    <a:pt x="1" y="43"/>
                    <a:pt x="1" y="41"/>
                  </a:cubicBezTo>
                  <a:cubicBezTo>
                    <a:pt x="2" y="40"/>
                    <a:pt x="2" y="39"/>
                    <a:pt x="3" y="38"/>
                  </a:cubicBezTo>
                  <a:cubicBezTo>
                    <a:pt x="4" y="37"/>
                    <a:pt x="5" y="36"/>
                    <a:pt x="6" y="36"/>
                  </a:cubicBezTo>
                  <a:cubicBezTo>
                    <a:pt x="7" y="35"/>
                    <a:pt x="9" y="35"/>
                    <a:pt x="10" y="35"/>
                  </a:cubicBezTo>
                  <a:cubicBezTo>
                    <a:pt x="11" y="35"/>
                    <a:pt x="12" y="35"/>
                    <a:pt x="13" y="35"/>
                  </a:cubicBezTo>
                  <a:cubicBezTo>
                    <a:pt x="14" y="35"/>
                    <a:pt x="15" y="36"/>
                    <a:pt x="16" y="36"/>
                  </a:cubicBezTo>
                  <a:cubicBezTo>
                    <a:pt x="16" y="36"/>
                    <a:pt x="16" y="36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4" y="40"/>
                  </a:cubicBezTo>
                  <a:cubicBezTo>
                    <a:pt x="14" y="39"/>
                    <a:pt x="13" y="39"/>
                    <a:pt x="12" y="39"/>
                  </a:cubicBezTo>
                  <a:cubicBezTo>
                    <a:pt x="12" y="39"/>
                    <a:pt x="11" y="39"/>
                    <a:pt x="10" y="39"/>
                  </a:cubicBezTo>
                  <a:cubicBezTo>
                    <a:pt x="10" y="39"/>
                    <a:pt x="9" y="39"/>
                    <a:pt x="8" y="39"/>
                  </a:cubicBezTo>
                  <a:cubicBezTo>
                    <a:pt x="8" y="40"/>
                    <a:pt x="7" y="40"/>
                    <a:pt x="7" y="41"/>
                  </a:cubicBezTo>
                  <a:cubicBezTo>
                    <a:pt x="6" y="41"/>
                    <a:pt x="6" y="42"/>
                    <a:pt x="6" y="43"/>
                  </a:cubicBezTo>
                  <a:cubicBezTo>
                    <a:pt x="5" y="44"/>
                    <a:pt x="5" y="45"/>
                    <a:pt x="5" y="46"/>
                  </a:cubicBezTo>
                  <a:cubicBezTo>
                    <a:pt x="5" y="47"/>
                    <a:pt x="5" y="47"/>
                    <a:pt x="6" y="48"/>
                  </a:cubicBezTo>
                  <a:cubicBezTo>
                    <a:pt x="6" y="49"/>
                    <a:pt x="6" y="50"/>
                    <a:pt x="6" y="50"/>
                  </a:cubicBezTo>
                  <a:cubicBezTo>
                    <a:pt x="7" y="51"/>
                    <a:pt x="7" y="51"/>
                    <a:pt x="8" y="52"/>
                  </a:cubicBezTo>
                  <a:cubicBezTo>
                    <a:pt x="9" y="52"/>
                    <a:pt x="9" y="52"/>
                    <a:pt x="10" y="52"/>
                  </a:cubicBezTo>
                  <a:close/>
                  <a:moveTo>
                    <a:pt x="34" y="38"/>
                  </a:moveTo>
                  <a:cubicBezTo>
                    <a:pt x="34" y="39"/>
                    <a:pt x="34" y="39"/>
                    <a:pt x="34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5"/>
                    <a:pt x="24" y="55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8" y="39"/>
                    <a:pt x="18" y="39"/>
                    <a:pt x="18" y="38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5"/>
                    <a:pt x="18" y="35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6"/>
                    <a:pt x="34" y="36"/>
                  </a:cubicBezTo>
                  <a:cubicBezTo>
                    <a:pt x="34" y="38"/>
                    <a:pt x="34" y="38"/>
                    <a:pt x="34" y="38"/>
                  </a:cubicBezTo>
                  <a:close/>
                  <a:moveTo>
                    <a:pt x="41" y="55"/>
                  </a:moveTo>
                  <a:cubicBezTo>
                    <a:pt x="41" y="55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5"/>
                    <a:pt x="37" y="55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5"/>
                    <a:pt x="38" y="35"/>
                    <a:pt x="39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5"/>
                    <a:pt x="48" y="35"/>
                    <a:pt x="49" y="36"/>
                  </a:cubicBezTo>
                  <a:cubicBezTo>
                    <a:pt x="50" y="36"/>
                    <a:pt x="50" y="36"/>
                    <a:pt x="51" y="37"/>
                  </a:cubicBezTo>
                  <a:cubicBezTo>
                    <a:pt x="51" y="38"/>
                    <a:pt x="52" y="38"/>
                    <a:pt x="52" y="39"/>
                  </a:cubicBezTo>
                  <a:cubicBezTo>
                    <a:pt x="53" y="40"/>
                    <a:pt x="53" y="41"/>
                    <a:pt x="53" y="42"/>
                  </a:cubicBezTo>
                  <a:cubicBezTo>
                    <a:pt x="53" y="42"/>
                    <a:pt x="53" y="43"/>
                    <a:pt x="52" y="44"/>
                  </a:cubicBezTo>
                  <a:cubicBezTo>
                    <a:pt x="52" y="44"/>
                    <a:pt x="52" y="45"/>
                    <a:pt x="51" y="46"/>
                  </a:cubicBezTo>
                  <a:cubicBezTo>
                    <a:pt x="51" y="46"/>
                    <a:pt x="50" y="47"/>
                    <a:pt x="49" y="48"/>
                  </a:cubicBezTo>
                  <a:cubicBezTo>
                    <a:pt x="48" y="48"/>
                    <a:pt x="47" y="48"/>
                    <a:pt x="45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55"/>
                    <a:pt x="41" y="55"/>
                    <a:pt x="41" y="55"/>
                  </a:cubicBezTo>
                  <a:close/>
                  <a:moveTo>
                    <a:pt x="48" y="42"/>
                  </a:moveTo>
                  <a:cubicBezTo>
                    <a:pt x="48" y="42"/>
                    <a:pt x="48" y="41"/>
                    <a:pt x="48" y="41"/>
                  </a:cubicBezTo>
                  <a:cubicBezTo>
                    <a:pt x="48" y="41"/>
                    <a:pt x="48" y="40"/>
                    <a:pt x="48" y="40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46" y="39"/>
                    <a:pt x="46" y="39"/>
                    <a:pt x="45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6" y="45"/>
                    <a:pt x="47" y="44"/>
                    <a:pt x="47" y="44"/>
                  </a:cubicBezTo>
                  <a:cubicBezTo>
                    <a:pt x="48" y="43"/>
                    <a:pt x="48" y="43"/>
                    <a:pt x="48" y="42"/>
                  </a:cubicBezTo>
                  <a:close/>
                  <a:moveTo>
                    <a:pt x="65" y="51"/>
                  </a:moveTo>
                  <a:cubicBezTo>
                    <a:pt x="58" y="51"/>
                    <a:pt x="58" y="51"/>
                    <a:pt x="58" y="5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5"/>
                    <a:pt x="57" y="56"/>
                    <a:pt x="57" y="56"/>
                  </a:cubicBezTo>
                  <a:cubicBezTo>
                    <a:pt x="57" y="56"/>
                    <a:pt x="57" y="56"/>
                    <a:pt x="56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2" y="55"/>
                    <a:pt x="52" y="55"/>
                    <a:pt x="53" y="55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1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5" y="36"/>
                    <a:pt x="65" y="36"/>
                    <a:pt x="65" y="37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5"/>
                    <a:pt x="71" y="55"/>
                    <a:pt x="71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6" y="56"/>
                    <a:pt x="66" y="55"/>
                    <a:pt x="66" y="55"/>
                  </a:cubicBezTo>
                  <a:cubicBezTo>
                    <a:pt x="65" y="51"/>
                    <a:pt x="65" y="51"/>
                    <a:pt x="65" y="51"/>
                  </a:cubicBezTo>
                  <a:close/>
                  <a:moveTo>
                    <a:pt x="59" y="48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9" y="48"/>
                    <a:pt x="59" y="48"/>
                    <a:pt x="59" y="48"/>
                  </a:cubicBezTo>
                  <a:close/>
                  <a:moveTo>
                    <a:pt x="87" y="38"/>
                  </a:moveTo>
                  <a:cubicBezTo>
                    <a:pt x="87" y="39"/>
                    <a:pt x="87" y="39"/>
                    <a:pt x="86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5"/>
                    <a:pt x="81" y="56"/>
                    <a:pt x="81" y="56"/>
                  </a:cubicBezTo>
                  <a:cubicBezTo>
                    <a:pt x="81" y="56"/>
                    <a:pt x="81" y="56"/>
                    <a:pt x="80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5"/>
                    <a:pt x="77" y="55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71" y="39"/>
                    <a:pt x="71" y="38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36"/>
                    <a:pt x="71" y="35"/>
                    <a:pt x="71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7" y="35"/>
                    <a:pt x="87" y="36"/>
                    <a:pt x="87" y="36"/>
                  </a:cubicBezTo>
                  <a:cubicBezTo>
                    <a:pt x="87" y="38"/>
                    <a:pt x="87" y="38"/>
                    <a:pt x="87" y="38"/>
                  </a:cubicBezTo>
                  <a:close/>
                  <a:moveTo>
                    <a:pt x="104" y="55"/>
                  </a:moveTo>
                  <a:cubicBezTo>
                    <a:pt x="104" y="55"/>
                    <a:pt x="104" y="55"/>
                    <a:pt x="104" y="56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4" y="56"/>
                    <a:pt x="93" y="56"/>
                    <a:pt x="92" y="55"/>
                  </a:cubicBezTo>
                  <a:cubicBezTo>
                    <a:pt x="91" y="55"/>
                    <a:pt x="91" y="55"/>
                    <a:pt x="91" y="54"/>
                  </a:cubicBezTo>
                  <a:cubicBezTo>
                    <a:pt x="90" y="54"/>
                    <a:pt x="90" y="53"/>
                    <a:pt x="90" y="52"/>
                  </a:cubicBezTo>
                  <a:cubicBezTo>
                    <a:pt x="90" y="52"/>
                    <a:pt x="89" y="51"/>
                    <a:pt x="89" y="50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0"/>
                    <a:pt x="90" y="39"/>
                    <a:pt x="90" y="39"/>
                  </a:cubicBezTo>
                  <a:cubicBezTo>
                    <a:pt x="90" y="38"/>
                    <a:pt x="90" y="37"/>
                    <a:pt x="91" y="37"/>
                  </a:cubicBezTo>
                  <a:cubicBezTo>
                    <a:pt x="91" y="36"/>
                    <a:pt x="92" y="36"/>
                    <a:pt x="92" y="36"/>
                  </a:cubicBezTo>
                  <a:cubicBezTo>
                    <a:pt x="93" y="35"/>
                    <a:pt x="94" y="35"/>
                    <a:pt x="95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4" y="35"/>
                  </a:cubicBezTo>
                  <a:cubicBezTo>
                    <a:pt x="104" y="35"/>
                    <a:pt x="104" y="36"/>
                    <a:pt x="104" y="36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4" y="39"/>
                    <a:pt x="103" y="39"/>
                    <a:pt x="103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5" y="39"/>
                    <a:pt x="95" y="39"/>
                    <a:pt x="94" y="40"/>
                  </a:cubicBezTo>
                  <a:cubicBezTo>
                    <a:pt x="94" y="40"/>
                    <a:pt x="94" y="40"/>
                    <a:pt x="94" y="41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3" y="43"/>
                    <a:pt x="103" y="44"/>
                    <a:pt x="103" y="44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46"/>
                    <a:pt x="103" y="47"/>
                    <a:pt x="103" y="47"/>
                  </a:cubicBezTo>
                  <a:cubicBezTo>
                    <a:pt x="103" y="47"/>
                    <a:pt x="103" y="47"/>
                    <a:pt x="102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1"/>
                    <a:pt x="94" y="51"/>
                    <a:pt x="94" y="52"/>
                  </a:cubicBezTo>
                  <a:cubicBezTo>
                    <a:pt x="95" y="52"/>
                    <a:pt x="95" y="52"/>
                    <a:pt x="96" y="52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04" y="52"/>
                    <a:pt x="104" y="52"/>
                    <a:pt x="104" y="53"/>
                  </a:cubicBezTo>
                  <a:cubicBezTo>
                    <a:pt x="104" y="55"/>
                    <a:pt x="104" y="55"/>
                    <a:pt x="104" y="55"/>
                  </a:cubicBezTo>
                  <a:close/>
                  <a:moveTo>
                    <a:pt x="112" y="55"/>
                  </a:moveTo>
                  <a:cubicBezTo>
                    <a:pt x="112" y="55"/>
                    <a:pt x="112" y="56"/>
                    <a:pt x="112" y="56"/>
                  </a:cubicBezTo>
                  <a:cubicBezTo>
                    <a:pt x="112" y="56"/>
                    <a:pt x="111" y="56"/>
                    <a:pt x="111" y="56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7" y="56"/>
                    <a:pt x="107" y="55"/>
                    <a:pt x="107" y="55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7" y="40"/>
                    <a:pt x="107" y="39"/>
                    <a:pt x="108" y="39"/>
                  </a:cubicBezTo>
                  <a:cubicBezTo>
                    <a:pt x="108" y="38"/>
                    <a:pt x="108" y="37"/>
                    <a:pt x="109" y="37"/>
                  </a:cubicBezTo>
                  <a:cubicBezTo>
                    <a:pt x="109" y="36"/>
                    <a:pt x="110" y="36"/>
                    <a:pt x="110" y="36"/>
                  </a:cubicBezTo>
                  <a:cubicBezTo>
                    <a:pt x="111" y="35"/>
                    <a:pt x="112" y="35"/>
                    <a:pt x="113" y="35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5"/>
                    <a:pt x="122" y="35"/>
                    <a:pt x="122" y="35"/>
                  </a:cubicBezTo>
                  <a:cubicBezTo>
                    <a:pt x="122" y="35"/>
                    <a:pt x="122" y="36"/>
                    <a:pt x="122" y="36"/>
                  </a:cubicBezTo>
                  <a:cubicBezTo>
                    <a:pt x="122" y="38"/>
                    <a:pt x="122" y="38"/>
                    <a:pt x="122" y="38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2" y="39"/>
                    <a:pt x="121" y="39"/>
                    <a:pt x="121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3" y="39"/>
                    <a:pt x="112" y="39"/>
                    <a:pt x="112" y="40"/>
                  </a:cubicBezTo>
                  <a:cubicBezTo>
                    <a:pt x="112" y="40"/>
                    <a:pt x="112" y="40"/>
                    <a:pt x="112" y="41"/>
                  </a:cubicBezTo>
                  <a:cubicBezTo>
                    <a:pt x="112" y="55"/>
                    <a:pt x="112" y="55"/>
                    <a:pt x="112" y="55"/>
                  </a:cubicBezTo>
                  <a:close/>
                  <a:moveTo>
                    <a:pt x="137" y="42"/>
                  </a:moveTo>
                  <a:cubicBezTo>
                    <a:pt x="134" y="46"/>
                    <a:pt x="134" y="46"/>
                    <a:pt x="134" y="46"/>
                  </a:cubicBezTo>
                  <a:cubicBezTo>
                    <a:pt x="130" y="54"/>
                    <a:pt x="130" y="54"/>
                    <a:pt x="130" y="54"/>
                  </a:cubicBezTo>
                  <a:cubicBezTo>
                    <a:pt x="129" y="55"/>
                    <a:pt x="129" y="55"/>
                    <a:pt x="129" y="55"/>
                  </a:cubicBezTo>
                  <a:cubicBezTo>
                    <a:pt x="129" y="55"/>
                    <a:pt x="129" y="55"/>
                    <a:pt x="129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6"/>
                    <a:pt x="128" y="56"/>
                    <a:pt x="127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5" y="56"/>
                    <a:pt x="125" y="56"/>
                    <a:pt x="125" y="55"/>
                  </a:cubicBezTo>
                  <a:cubicBezTo>
                    <a:pt x="124" y="55"/>
                    <a:pt x="124" y="54"/>
                    <a:pt x="124" y="54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24" y="35"/>
                    <a:pt x="124" y="35"/>
                    <a:pt x="125" y="35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8" y="35"/>
                    <a:pt x="128" y="35"/>
                    <a:pt x="129" y="35"/>
                  </a:cubicBezTo>
                  <a:cubicBezTo>
                    <a:pt x="129" y="35"/>
                    <a:pt x="129" y="36"/>
                    <a:pt x="129" y="36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7" y="36"/>
                    <a:pt x="137" y="36"/>
                    <a:pt x="137" y="35"/>
                  </a:cubicBezTo>
                  <a:cubicBezTo>
                    <a:pt x="137" y="35"/>
                    <a:pt x="138" y="35"/>
                    <a:pt x="138" y="35"/>
                  </a:cubicBezTo>
                  <a:cubicBezTo>
                    <a:pt x="138" y="35"/>
                    <a:pt x="138" y="35"/>
                    <a:pt x="139" y="3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40" y="35"/>
                    <a:pt x="141" y="35"/>
                    <a:pt x="141" y="36"/>
                  </a:cubicBezTo>
                  <a:cubicBezTo>
                    <a:pt x="141" y="36"/>
                    <a:pt x="142" y="36"/>
                    <a:pt x="142" y="37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42" y="56"/>
                    <a:pt x="141" y="56"/>
                    <a:pt x="141" y="56"/>
                  </a:cubicBezTo>
                  <a:cubicBezTo>
                    <a:pt x="138" y="56"/>
                    <a:pt x="138" y="56"/>
                    <a:pt x="138" y="56"/>
                  </a:cubicBezTo>
                  <a:cubicBezTo>
                    <a:pt x="138" y="56"/>
                    <a:pt x="137" y="56"/>
                    <a:pt x="137" y="56"/>
                  </a:cubicBezTo>
                  <a:cubicBezTo>
                    <a:pt x="137" y="56"/>
                    <a:pt x="137" y="55"/>
                    <a:pt x="137" y="55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7" y="42"/>
                    <a:pt x="137" y="42"/>
                    <a:pt x="137" y="42"/>
                  </a:cubicBezTo>
                  <a:close/>
                  <a:moveTo>
                    <a:pt x="161" y="55"/>
                  </a:moveTo>
                  <a:cubicBezTo>
                    <a:pt x="161" y="55"/>
                    <a:pt x="161" y="56"/>
                    <a:pt x="161" y="56"/>
                  </a:cubicBezTo>
                  <a:cubicBezTo>
                    <a:pt x="161" y="56"/>
                    <a:pt x="161" y="56"/>
                    <a:pt x="161" y="56"/>
                  </a:cubicBezTo>
                  <a:cubicBezTo>
                    <a:pt x="157" y="56"/>
                    <a:pt x="157" y="56"/>
                    <a:pt x="157" y="56"/>
                  </a:cubicBezTo>
                  <a:cubicBezTo>
                    <a:pt x="157" y="56"/>
                    <a:pt x="157" y="56"/>
                    <a:pt x="157" y="56"/>
                  </a:cubicBezTo>
                  <a:cubicBezTo>
                    <a:pt x="157" y="56"/>
                    <a:pt x="157" y="55"/>
                    <a:pt x="157" y="55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6" y="49"/>
                    <a:pt x="156" y="49"/>
                    <a:pt x="155" y="49"/>
                  </a:cubicBezTo>
                  <a:cubicBezTo>
                    <a:pt x="154" y="49"/>
                    <a:pt x="154" y="49"/>
                    <a:pt x="153" y="49"/>
                  </a:cubicBezTo>
                  <a:cubicBezTo>
                    <a:pt x="152" y="49"/>
                    <a:pt x="150" y="49"/>
                    <a:pt x="149" y="48"/>
                  </a:cubicBezTo>
                  <a:cubicBezTo>
                    <a:pt x="148" y="48"/>
                    <a:pt x="147" y="47"/>
                    <a:pt x="147" y="47"/>
                  </a:cubicBezTo>
                  <a:cubicBezTo>
                    <a:pt x="146" y="46"/>
                    <a:pt x="146" y="45"/>
                    <a:pt x="145" y="45"/>
                  </a:cubicBezTo>
                  <a:cubicBezTo>
                    <a:pt x="145" y="44"/>
                    <a:pt x="145" y="43"/>
                    <a:pt x="145" y="41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45" y="35"/>
                    <a:pt x="145" y="35"/>
                    <a:pt x="146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5"/>
                    <a:pt x="149" y="36"/>
                    <a:pt x="149" y="36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9" y="42"/>
                    <a:pt x="150" y="43"/>
                    <a:pt x="151" y="44"/>
                  </a:cubicBezTo>
                  <a:cubicBezTo>
                    <a:pt x="151" y="45"/>
                    <a:pt x="152" y="45"/>
                    <a:pt x="154" y="45"/>
                  </a:cubicBezTo>
                  <a:cubicBezTo>
                    <a:pt x="154" y="45"/>
                    <a:pt x="155" y="45"/>
                    <a:pt x="155" y="45"/>
                  </a:cubicBezTo>
                  <a:cubicBezTo>
                    <a:pt x="156" y="45"/>
                    <a:pt x="156" y="45"/>
                    <a:pt x="157" y="45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7" y="36"/>
                    <a:pt x="157" y="35"/>
                    <a:pt x="157" y="35"/>
                  </a:cubicBezTo>
                  <a:cubicBezTo>
                    <a:pt x="157" y="35"/>
                    <a:pt x="157" y="35"/>
                    <a:pt x="157" y="35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61" y="35"/>
                    <a:pt x="161" y="36"/>
                    <a:pt x="161" y="36"/>
                  </a:cubicBezTo>
                  <a:cubicBezTo>
                    <a:pt x="161" y="55"/>
                    <a:pt x="161" y="55"/>
                    <a:pt x="161" y="55"/>
                  </a:cubicBezTo>
                  <a:close/>
                  <a:moveTo>
                    <a:pt x="180" y="55"/>
                  </a:moveTo>
                  <a:cubicBezTo>
                    <a:pt x="180" y="55"/>
                    <a:pt x="180" y="55"/>
                    <a:pt x="180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0" y="56"/>
                    <a:pt x="169" y="56"/>
                    <a:pt x="168" y="55"/>
                  </a:cubicBezTo>
                  <a:cubicBezTo>
                    <a:pt x="168" y="55"/>
                    <a:pt x="167" y="55"/>
                    <a:pt x="167" y="54"/>
                  </a:cubicBezTo>
                  <a:cubicBezTo>
                    <a:pt x="166" y="54"/>
                    <a:pt x="166" y="53"/>
                    <a:pt x="166" y="52"/>
                  </a:cubicBezTo>
                  <a:cubicBezTo>
                    <a:pt x="166" y="52"/>
                    <a:pt x="166" y="51"/>
                    <a:pt x="166" y="50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0"/>
                    <a:pt x="166" y="39"/>
                    <a:pt x="166" y="39"/>
                  </a:cubicBezTo>
                  <a:cubicBezTo>
                    <a:pt x="166" y="38"/>
                    <a:pt x="166" y="37"/>
                    <a:pt x="167" y="37"/>
                  </a:cubicBezTo>
                  <a:cubicBezTo>
                    <a:pt x="167" y="36"/>
                    <a:pt x="168" y="36"/>
                    <a:pt x="168" y="36"/>
                  </a:cubicBezTo>
                  <a:cubicBezTo>
                    <a:pt x="169" y="35"/>
                    <a:pt x="170" y="35"/>
                    <a:pt x="171" y="35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80" y="35"/>
                    <a:pt x="180" y="35"/>
                    <a:pt x="180" y="35"/>
                  </a:cubicBezTo>
                  <a:cubicBezTo>
                    <a:pt x="180" y="35"/>
                    <a:pt x="180" y="36"/>
                    <a:pt x="180" y="36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80" y="39"/>
                    <a:pt x="180" y="39"/>
                    <a:pt x="180" y="39"/>
                  </a:cubicBezTo>
                  <a:cubicBezTo>
                    <a:pt x="180" y="39"/>
                    <a:pt x="180" y="39"/>
                    <a:pt x="179" y="39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1" y="39"/>
                    <a:pt x="171" y="39"/>
                    <a:pt x="170" y="40"/>
                  </a:cubicBezTo>
                  <a:cubicBezTo>
                    <a:pt x="170" y="40"/>
                    <a:pt x="170" y="40"/>
                    <a:pt x="170" y="41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3"/>
                    <a:pt x="179" y="44"/>
                    <a:pt x="179" y="44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9" y="46"/>
                    <a:pt x="179" y="47"/>
                    <a:pt x="179" y="47"/>
                  </a:cubicBezTo>
                  <a:cubicBezTo>
                    <a:pt x="179" y="47"/>
                    <a:pt x="179" y="47"/>
                    <a:pt x="178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0" y="51"/>
                    <a:pt x="170" y="51"/>
                    <a:pt x="171" y="52"/>
                  </a:cubicBezTo>
                  <a:cubicBezTo>
                    <a:pt x="171" y="52"/>
                    <a:pt x="171" y="52"/>
                    <a:pt x="172" y="52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0" y="52"/>
                    <a:pt x="180" y="52"/>
                    <a:pt x="180" y="53"/>
                  </a:cubicBezTo>
                  <a:cubicBezTo>
                    <a:pt x="180" y="55"/>
                    <a:pt x="180" y="55"/>
                    <a:pt x="180" y="55"/>
                  </a:cubicBezTo>
                  <a:close/>
                  <a:moveTo>
                    <a:pt x="193" y="52"/>
                  </a:moveTo>
                  <a:cubicBezTo>
                    <a:pt x="194" y="52"/>
                    <a:pt x="194" y="52"/>
                    <a:pt x="195" y="52"/>
                  </a:cubicBezTo>
                  <a:cubicBezTo>
                    <a:pt x="196" y="51"/>
                    <a:pt x="197" y="51"/>
                    <a:pt x="197" y="51"/>
                  </a:cubicBezTo>
                  <a:cubicBezTo>
                    <a:pt x="197" y="51"/>
                    <a:pt x="198" y="51"/>
                    <a:pt x="198" y="51"/>
                  </a:cubicBezTo>
                  <a:cubicBezTo>
                    <a:pt x="198" y="51"/>
                    <a:pt x="198" y="51"/>
                    <a:pt x="198" y="51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8" y="55"/>
                    <a:pt x="197" y="55"/>
                    <a:pt x="196" y="56"/>
                  </a:cubicBezTo>
                  <a:cubicBezTo>
                    <a:pt x="194" y="56"/>
                    <a:pt x="193" y="56"/>
                    <a:pt x="192" y="56"/>
                  </a:cubicBezTo>
                  <a:cubicBezTo>
                    <a:pt x="191" y="56"/>
                    <a:pt x="189" y="56"/>
                    <a:pt x="188" y="55"/>
                  </a:cubicBezTo>
                  <a:cubicBezTo>
                    <a:pt x="187" y="55"/>
                    <a:pt x="186" y="54"/>
                    <a:pt x="185" y="53"/>
                  </a:cubicBezTo>
                  <a:cubicBezTo>
                    <a:pt x="184" y="52"/>
                    <a:pt x="184" y="51"/>
                    <a:pt x="183" y="50"/>
                  </a:cubicBezTo>
                  <a:cubicBezTo>
                    <a:pt x="183" y="49"/>
                    <a:pt x="183" y="47"/>
                    <a:pt x="183" y="46"/>
                  </a:cubicBezTo>
                  <a:cubicBezTo>
                    <a:pt x="183" y="44"/>
                    <a:pt x="183" y="43"/>
                    <a:pt x="184" y="41"/>
                  </a:cubicBezTo>
                  <a:cubicBezTo>
                    <a:pt x="184" y="40"/>
                    <a:pt x="185" y="39"/>
                    <a:pt x="186" y="38"/>
                  </a:cubicBezTo>
                  <a:cubicBezTo>
                    <a:pt x="186" y="37"/>
                    <a:pt x="187" y="36"/>
                    <a:pt x="189" y="36"/>
                  </a:cubicBezTo>
                  <a:cubicBezTo>
                    <a:pt x="190" y="35"/>
                    <a:pt x="191" y="35"/>
                    <a:pt x="192" y="35"/>
                  </a:cubicBezTo>
                  <a:cubicBezTo>
                    <a:pt x="193" y="35"/>
                    <a:pt x="194" y="35"/>
                    <a:pt x="195" y="35"/>
                  </a:cubicBezTo>
                  <a:cubicBezTo>
                    <a:pt x="196" y="35"/>
                    <a:pt x="197" y="36"/>
                    <a:pt x="198" y="36"/>
                  </a:cubicBezTo>
                  <a:cubicBezTo>
                    <a:pt x="198" y="36"/>
                    <a:pt x="198" y="36"/>
                    <a:pt x="199" y="37"/>
                  </a:cubicBezTo>
                  <a:cubicBezTo>
                    <a:pt x="199" y="37"/>
                    <a:pt x="198" y="37"/>
                    <a:pt x="198" y="37"/>
                  </a:cubicBezTo>
                  <a:cubicBezTo>
                    <a:pt x="197" y="39"/>
                    <a:pt x="197" y="39"/>
                    <a:pt x="197" y="39"/>
                  </a:cubicBezTo>
                  <a:cubicBezTo>
                    <a:pt x="197" y="40"/>
                    <a:pt x="197" y="40"/>
                    <a:pt x="197" y="40"/>
                  </a:cubicBezTo>
                  <a:cubicBezTo>
                    <a:pt x="197" y="40"/>
                    <a:pt x="197" y="40"/>
                    <a:pt x="197" y="40"/>
                  </a:cubicBezTo>
                  <a:cubicBezTo>
                    <a:pt x="196" y="39"/>
                    <a:pt x="195" y="39"/>
                    <a:pt x="195" y="39"/>
                  </a:cubicBezTo>
                  <a:cubicBezTo>
                    <a:pt x="194" y="39"/>
                    <a:pt x="193" y="39"/>
                    <a:pt x="193" y="39"/>
                  </a:cubicBezTo>
                  <a:cubicBezTo>
                    <a:pt x="192" y="39"/>
                    <a:pt x="191" y="39"/>
                    <a:pt x="190" y="39"/>
                  </a:cubicBezTo>
                  <a:cubicBezTo>
                    <a:pt x="190" y="40"/>
                    <a:pt x="189" y="40"/>
                    <a:pt x="189" y="41"/>
                  </a:cubicBezTo>
                  <a:cubicBezTo>
                    <a:pt x="188" y="41"/>
                    <a:pt x="188" y="42"/>
                    <a:pt x="188" y="43"/>
                  </a:cubicBezTo>
                  <a:cubicBezTo>
                    <a:pt x="188" y="44"/>
                    <a:pt x="188" y="45"/>
                    <a:pt x="188" y="46"/>
                  </a:cubicBezTo>
                  <a:cubicBezTo>
                    <a:pt x="188" y="47"/>
                    <a:pt x="188" y="47"/>
                    <a:pt x="188" y="48"/>
                  </a:cubicBezTo>
                  <a:cubicBezTo>
                    <a:pt x="188" y="49"/>
                    <a:pt x="188" y="50"/>
                    <a:pt x="189" y="50"/>
                  </a:cubicBezTo>
                  <a:cubicBezTo>
                    <a:pt x="189" y="51"/>
                    <a:pt x="190" y="51"/>
                    <a:pt x="190" y="52"/>
                  </a:cubicBezTo>
                  <a:cubicBezTo>
                    <a:pt x="191" y="52"/>
                    <a:pt x="192" y="52"/>
                    <a:pt x="193" y="52"/>
                  </a:cubicBezTo>
                  <a:close/>
                  <a:moveTo>
                    <a:pt x="214" y="45"/>
                  </a:moveTo>
                  <a:cubicBezTo>
                    <a:pt x="215" y="45"/>
                    <a:pt x="215" y="45"/>
                    <a:pt x="216" y="45"/>
                  </a:cubicBezTo>
                  <a:cubicBezTo>
                    <a:pt x="216" y="46"/>
                    <a:pt x="216" y="46"/>
                    <a:pt x="216" y="46"/>
                  </a:cubicBezTo>
                  <a:cubicBezTo>
                    <a:pt x="217" y="46"/>
                    <a:pt x="217" y="47"/>
                    <a:pt x="217" y="47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9" y="55"/>
                    <a:pt x="219" y="55"/>
                    <a:pt x="219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5" y="56"/>
                    <a:pt x="215" y="56"/>
                    <a:pt x="215" y="56"/>
                  </a:cubicBezTo>
                  <a:cubicBezTo>
                    <a:pt x="215" y="56"/>
                    <a:pt x="215" y="56"/>
                    <a:pt x="215" y="56"/>
                  </a:cubicBezTo>
                  <a:cubicBezTo>
                    <a:pt x="215" y="56"/>
                    <a:pt x="215" y="56"/>
                    <a:pt x="215" y="55"/>
                  </a:cubicBezTo>
                  <a:cubicBezTo>
                    <a:pt x="213" y="49"/>
                    <a:pt x="213" y="49"/>
                    <a:pt x="213" y="49"/>
                  </a:cubicBezTo>
                  <a:cubicBezTo>
                    <a:pt x="213" y="49"/>
                    <a:pt x="213" y="48"/>
                    <a:pt x="212" y="48"/>
                  </a:cubicBezTo>
                  <a:cubicBezTo>
                    <a:pt x="212" y="47"/>
                    <a:pt x="212" y="47"/>
                    <a:pt x="212" y="47"/>
                  </a:cubicBezTo>
                  <a:cubicBezTo>
                    <a:pt x="211" y="47"/>
                    <a:pt x="211" y="47"/>
                    <a:pt x="211" y="47"/>
                  </a:cubicBezTo>
                  <a:cubicBezTo>
                    <a:pt x="210" y="47"/>
                    <a:pt x="210" y="47"/>
                    <a:pt x="209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55"/>
                    <a:pt x="207" y="55"/>
                    <a:pt x="207" y="55"/>
                  </a:cubicBezTo>
                  <a:cubicBezTo>
                    <a:pt x="207" y="55"/>
                    <a:pt x="207" y="56"/>
                    <a:pt x="207" y="56"/>
                  </a:cubicBezTo>
                  <a:cubicBezTo>
                    <a:pt x="207" y="56"/>
                    <a:pt x="206" y="56"/>
                    <a:pt x="206" y="56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203" y="56"/>
                    <a:pt x="203" y="56"/>
                    <a:pt x="202" y="56"/>
                  </a:cubicBezTo>
                  <a:cubicBezTo>
                    <a:pt x="202" y="56"/>
                    <a:pt x="202" y="55"/>
                    <a:pt x="202" y="55"/>
                  </a:cubicBezTo>
                  <a:cubicBezTo>
                    <a:pt x="202" y="36"/>
                    <a:pt x="202" y="36"/>
                    <a:pt x="202" y="36"/>
                  </a:cubicBezTo>
                  <a:cubicBezTo>
                    <a:pt x="202" y="35"/>
                    <a:pt x="202" y="35"/>
                    <a:pt x="202" y="35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6" y="35"/>
                    <a:pt x="206" y="35"/>
                    <a:pt x="206" y="35"/>
                  </a:cubicBezTo>
                  <a:cubicBezTo>
                    <a:pt x="207" y="35"/>
                    <a:pt x="207" y="35"/>
                    <a:pt x="207" y="35"/>
                  </a:cubicBezTo>
                  <a:cubicBezTo>
                    <a:pt x="207" y="35"/>
                    <a:pt x="207" y="35"/>
                    <a:pt x="207" y="36"/>
                  </a:cubicBezTo>
                  <a:cubicBezTo>
                    <a:pt x="207" y="43"/>
                    <a:pt x="207" y="43"/>
                    <a:pt x="207" y="43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9" y="43"/>
                    <a:pt x="210" y="43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43"/>
                    <a:pt x="212" y="42"/>
                    <a:pt x="212" y="42"/>
                  </a:cubicBezTo>
                  <a:cubicBezTo>
                    <a:pt x="212" y="42"/>
                    <a:pt x="212" y="41"/>
                    <a:pt x="212" y="41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8" y="35"/>
                    <a:pt x="218" y="35"/>
                    <a:pt x="218" y="35"/>
                  </a:cubicBezTo>
                  <a:cubicBezTo>
                    <a:pt x="218" y="35"/>
                    <a:pt x="218" y="35"/>
                    <a:pt x="218" y="35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217" y="41"/>
                    <a:pt x="217" y="41"/>
                    <a:pt x="217" y="41"/>
                  </a:cubicBezTo>
                  <a:cubicBezTo>
                    <a:pt x="216" y="43"/>
                    <a:pt x="216" y="44"/>
                    <a:pt x="214" y="45"/>
                  </a:cubicBezTo>
                  <a:cubicBezTo>
                    <a:pt x="214" y="45"/>
                    <a:pt x="214" y="45"/>
                    <a:pt x="214" y="45"/>
                  </a:cubicBezTo>
                  <a:close/>
                  <a:moveTo>
                    <a:pt x="235" y="42"/>
                  </a:moveTo>
                  <a:cubicBezTo>
                    <a:pt x="232" y="46"/>
                    <a:pt x="232" y="46"/>
                    <a:pt x="232" y="46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7" y="55"/>
                    <a:pt x="227" y="55"/>
                    <a:pt x="227" y="55"/>
                  </a:cubicBezTo>
                  <a:cubicBezTo>
                    <a:pt x="227" y="55"/>
                    <a:pt x="227" y="55"/>
                    <a:pt x="226" y="56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226" y="56"/>
                    <a:pt x="225" y="56"/>
                    <a:pt x="225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3" y="56"/>
                    <a:pt x="223" y="56"/>
                    <a:pt x="222" y="55"/>
                  </a:cubicBezTo>
                  <a:cubicBezTo>
                    <a:pt x="222" y="55"/>
                    <a:pt x="222" y="54"/>
                    <a:pt x="222" y="54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2" y="35"/>
                    <a:pt x="222" y="35"/>
                    <a:pt x="223" y="35"/>
                  </a:cubicBezTo>
                  <a:cubicBezTo>
                    <a:pt x="226" y="35"/>
                    <a:pt x="226" y="35"/>
                    <a:pt x="226" y="35"/>
                  </a:cubicBezTo>
                  <a:cubicBezTo>
                    <a:pt x="226" y="35"/>
                    <a:pt x="226" y="35"/>
                    <a:pt x="226" y="35"/>
                  </a:cubicBezTo>
                  <a:cubicBezTo>
                    <a:pt x="226" y="35"/>
                    <a:pt x="226" y="36"/>
                    <a:pt x="226" y="36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9" y="45"/>
                    <a:pt x="229" y="45"/>
                    <a:pt x="229" y="45"/>
                  </a:cubicBezTo>
                  <a:cubicBezTo>
                    <a:pt x="234" y="37"/>
                    <a:pt x="234" y="37"/>
                    <a:pt x="234" y="37"/>
                  </a:cubicBezTo>
                  <a:cubicBezTo>
                    <a:pt x="234" y="36"/>
                    <a:pt x="235" y="36"/>
                    <a:pt x="235" y="36"/>
                  </a:cubicBezTo>
                  <a:cubicBezTo>
                    <a:pt x="235" y="36"/>
                    <a:pt x="235" y="36"/>
                    <a:pt x="235" y="35"/>
                  </a:cubicBezTo>
                  <a:cubicBezTo>
                    <a:pt x="235" y="35"/>
                    <a:pt x="235" y="35"/>
                    <a:pt x="236" y="35"/>
                  </a:cubicBezTo>
                  <a:cubicBezTo>
                    <a:pt x="236" y="35"/>
                    <a:pt x="236" y="35"/>
                    <a:pt x="236" y="35"/>
                  </a:cubicBezTo>
                  <a:cubicBezTo>
                    <a:pt x="238" y="35"/>
                    <a:pt x="238" y="35"/>
                    <a:pt x="238" y="35"/>
                  </a:cubicBezTo>
                  <a:cubicBezTo>
                    <a:pt x="238" y="35"/>
                    <a:pt x="239" y="35"/>
                    <a:pt x="239" y="36"/>
                  </a:cubicBezTo>
                  <a:cubicBezTo>
                    <a:pt x="239" y="36"/>
                    <a:pt x="239" y="36"/>
                    <a:pt x="239" y="37"/>
                  </a:cubicBezTo>
                  <a:cubicBezTo>
                    <a:pt x="239" y="55"/>
                    <a:pt x="239" y="55"/>
                    <a:pt x="239" y="55"/>
                  </a:cubicBezTo>
                  <a:cubicBezTo>
                    <a:pt x="239" y="56"/>
                    <a:pt x="239" y="56"/>
                    <a:pt x="239" y="56"/>
                  </a:cubicBezTo>
                  <a:cubicBezTo>
                    <a:pt x="236" y="56"/>
                    <a:pt x="236" y="56"/>
                    <a:pt x="236" y="56"/>
                  </a:cubicBezTo>
                  <a:cubicBezTo>
                    <a:pt x="235" y="56"/>
                    <a:pt x="235" y="56"/>
                    <a:pt x="235" y="56"/>
                  </a:cubicBezTo>
                  <a:cubicBezTo>
                    <a:pt x="235" y="56"/>
                    <a:pt x="235" y="55"/>
                    <a:pt x="235" y="55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5" y="42"/>
                    <a:pt x="235" y="42"/>
                    <a:pt x="235" y="42"/>
                  </a:cubicBezTo>
                  <a:close/>
                  <a:moveTo>
                    <a:pt x="251" y="49"/>
                  </a:moveTo>
                  <a:cubicBezTo>
                    <a:pt x="247" y="55"/>
                    <a:pt x="247" y="55"/>
                    <a:pt x="247" y="55"/>
                  </a:cubicBezTo>
                  <a:cubicBezTo>
                    <a:pt x="247" y="55"/>
                    <a:pt x="247" y="56"/>
                    <a:pt x="247" y="56"/>
                  </a:cubicBezTo>
                  <a:cubicBezTo>
                    <a:pt x="246" y="56"/>
                    <a:pt x="246" y="56"/>
                    <a:pt x="246" y="56"/>
                  </a:cubicBezTo>
                  <a:cubicBezTo>
                    <a:pt x="242" y="56"/>
                    <a:pt x="242" y="56"/>
                    <a:pt x="242" y="56"/>
                  </a:cubicBezTo>
                  <a:cubicBezTo>
                    <a:pt x="242" y="56"/>
                    <a:pt x="242" y="56"/>
                    <a:pt x="242" y="56"/>
                  </a:cubicBezTo>
                  <a:cubicBezTo>
                    <a:pt x="242" y="55"/>
                    <a:pt x="242" y="55"/>
                    <a:pt x="242" y="55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42" y="36"/>
                    <a:pt x="242" y="36"/>
                    <a:pt x="242" y="35"/>
                  </a:cubicBezTo>
                  <a:cubicBezTo>
                    <a:pt x="242" y="35"/>
                    <a:pt x="243" y="35"/>
                    <a:pt x="243" y="35"/>
                  </a:cubicBezTo>
                  <a:cubicBezTo>
                    <a:pt x="246" y="35"/>
                    <a:pt x="246" y="35"/>
                    <a:pt x="246" y="35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5"/>
                    <a:pt x="247" y="36"/>
                    <a:pt x="248" y="36"/>
                  </a:cubicBezTo>
                  <a:cubicBezTo>
                    <a:pt x="251" y="42"/>
                    <a:pt x="251" y="42"/>
                    <a:pt x="251" y="42"/>
                  </a:cubicBezTo>
                  <a:cubicBezTo>
                    <a:pt x="254" y="36"/>
                    <a:pt x="254" y="36"/>
                    <a:pt x="254" y="36"/>
                  </a:cubicBezTo>
                  <a:cubicBezTo>
                    <a:pt x="254" y="36"/>
                    <a:pt x="254" y="35"/>
                    <a:pt x="254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9" y="35"/>
                    <a:pt x="259" y="35"/>
                    <a:pt x="259" y="35"/>
                  </a:cubicBezTo>
                  <a:cubicBezTo>
                    <a:pt x="259" y="35"/>
                    <a:pt x="259" y="35"/>
                    <a:pt x="259" y="35"/>
                  </a:cubicBezTo>
                  <a:cubicBezTo>
                    <a:pt x="259" y="36"/>
                    <a:pt x="259" y="36"/>
                    <a:pt x="259" y="36"/>
                  </a:cubicBezTo>
                  <a:cubicBezTo>
                    <a:pt x="253" y="45"/>
                    <a:pt x="253" y="45"/>
                    <a:pt x="253" y="45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60" y="55"/>
                    <a:pt x="260" y="55"/>
                    <a:pt x="259" y="56"/>
                  </a:cubicBezTo>
                  <a:cubicBezTo>
                    <a:pt x="259" y="56"/>
                    <a:pt x="259" y="56"/>
                    <a:pt x="259" y="56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5" y="56"/>
                    <a:pt x="254" y="55"/>
                    <a:pt x="254" y="55"/>
                  </a:cubicBezTo>
                  <a:cubicBezTo>
                    <a:pt x="251" y="49"/>
                    <a:pt x="251" y="49"/>
                    <a:pt x="251" y="49"/>
                  </a:cubicBezTo>
                  <a:close/>
                  <a:moveTo>
                    <a:pt x="14" y="77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4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1" y="90"/>
                    <a:pt x="1" y="90"/>
                    <a:pt x="1" y="89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71"/>
                    <a:pt x="1" y="71"/>
                    <a:pt x="2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4" y="72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1"/>
                    <a:pt x="15" y="71"/>
                    <a:pt x="15" y="71"/>
                  </a:cubicBezTo>
                  <a:cubicBezTo>
                    <a:pt x="15" y="71"/>
                    <a:pt x="15" y="71"/>
                    <a:pt x="16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8" y="71"/>
                    <a:pt x="18" y="71"/>
                  </a:cubicBezTo>
                  <a:cubicBezTo>
                    <a:pt x="19" y="71"/>
                    <a:pt x="19" y="72"/>
                    <a:pt x="19" y="73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9" y="91"/>
                    <a:pt x="18" y="91"/>
                    <a:pt x="18" y="91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5" y="91"/>
                    <a:pt x="14" y="91"/>
                    <a:pt x="14" y="91"/>
                  </a:cubicBezTo>
                  <a:cubicBezTo>
                    <a:pt x="14" y="91"/>
                    <a:pt x="14" y="91"/>
                    <a:pt x="14" y="90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C0C0C"/>
                </a:solidFill>
              </a:endParaRPr>
            </a:p>
          </p:txBody>
        </p:sp>
        <p:sp>
          <p:nvSpPr>
            <p:cNvPr id="91" name="Freeform 78"/>
            <p:cNvSpPr>
              <a:spLocks noEditPoints="1"/>
            </p:cNvSpPr>
            <p:nvPr userDrawn="1"/>
          </p:nvSpPr>
          <p:spPr bwMode="auto">
            <a:xfrm>
              <a:off x="6758" y="588"/>
              <a:ext cx="308" cy="50"/>
            </a:xfrm>
            <a:custGeom>
              <a:avLst/>
              <a:gdLst>
                <a:gd name="T0" fmla="*/ 13 w 160"/>
                <a:gd name="T1" fmla="*/ 21 h 26"/>
                <a:gd name="T2" fmla="*/ 5 w 160"/>
                <a:gd name="T3" fmla="*/ 12 h 26"/>
                <a:gd name="T4" fmla="*/ 1 w 160"/>
                <a:gd name="T5" fmla="*/ 21 h 26"/>
                <a:gd name="T6" fmla="*/ 0 w 160"/>
                <a:gd name="T7" fmla="*/ 1 h 26"/>
                <a:gd name="T8" fmla="*/ 5 w 160"/>
                <a:gd name="T9" fmla="*/ 1 h 26"/>
                <a:gd name="T10" fmla="*/ 13 w 160"/>
                <a:gd name="T11" fmla="*/ 1 h 26"/>
                <a:gd name="T12" fmla="*/ 17 w 160"/>
                <a:gd name="T13" fmla="*/ 1 h 26"/>
                <a:gd name="T14" fmla="*/ 27 w 160"/>
                <a:gd name="T15" fmla="*/ 20 h 26"/>
                <a:gd name="T16" fmla="*/ 24 w 160"/>
                <a:gd name="T17" fmla="*/ 21 h 26"/>
                <a:gd name="T18" fmla="*/ 21 w 160"/>
                <a:gd name="T19" fmla="*/ 1 h 26"/>
                <a:gd name="T20" fmla="*/ 26 w 160"/>
                <a:gd name="T21" fmla="*/ 1 h 26"/>
                <a:gd name="T22" fmla="*/ 33 w 160"/>
                <a:gd name="T23" fmla="*/ 2 h 26"/>
                <a:gd name="T24" fmla="*/ 36 w 160"/>
                <a:gd name="T25" fmla="*/ 1 h 26"/>
                <a:gd name="T26" fmla="*/ 39 w 160"/>
                <a:gd name="T27" fmla="*/ 20 h 26"/>
                <a:gd name="T28" fmla="*/ 34 w 160"/>
                <a:gd name="T29" fmla="*/ 20 h 26"/>
                <a:gd name="T30" fmla="*/ 61 w 160"/>
                <a:gd name="T31" fmla="*/ 17 h 26"/>
                <a:gd name="T32" fmla="*/ 62 w 160"/>
                <a:gd name="T33" fmla="*/ 26 h 26"/>
                <a:gd name="T34" fmla="*/ 45 w 160"/>
                <a:gd name="T35" fmla="*/ 21 h 26"/>
                <a:gd name="T36" fmla="*/ 44 w 160"/>
                <a:gd name="T37" fmla="*/ 1 h 26"/>
                <a:gd name="T38" fmla="*/ 48 w 160"/>
                <a:gd name="T39" fmla="*/ 17 h 26"/>
                <a:gd name="T40" fmla="*/ 59 w 160"/>
                <a:gd name="T41" fmla="*/ 1 h 26"/>
                <a:gd name="T42" fmla="*/ 78 w 160"/>
                <a:gd name="T43" fmla="*/ 7 h 26"/>
                <a:gd name="T44" fmla="*/ 70 w 160"/>
                <a:gd name="T45" fmla="*/ 21 h 26"/>
                <a:gd name="T46" fmla="*/ 66 w 160"/>
                <a:gd name="T47" fmla="*/ 21 h 26"/>
                <a:gd name="T48" fmla="*/ 69 w 160"/>
                <a:gd name="T49" fmla="*/ 1 h 26"/>
                <a:gd name="T50" fmla="*/ 70 w 160"/>
                <a:gd name="T51" fmla="*/ 14 h 26"/>
                <a:gd name="T52" fmla="*/ 78 w 160"/>
                <a:gd name="T53" fmla="*/ 1 h 26"/>
                <a:gd name="T54" fmla="*/ 82 w 160"/>
                <a:gd name="T55" fmla="*/ 1 h 26"/>
                <a:gd name="T56" fmla="*/ 79 w 160"/>
                <a:gd name="T57" fmla="*/ 21 h 26"/>
                <a:gd name="T58" fmla="*/ 78 w 160"/>
                <a:gd name="T59" fmla="*/ 7 h 26"/>
                <a:gd name="T60" fmla="*/ 90 w 160"/>
                <a:gd name="T61" fmla="*/ 21 h 26"/>
                <a:gd name="T62" fmla="*/ 85 w 160"/>
                <a:gd name="T63" fmla="*/ 20 h 26"/>
                <a:gd name="T64" fmla="*/ 93 w 160"/>
                <a:gd name="T65" fmla="*/ 1 h 26"/>
                <a:gd name="T66" fmla="*/ 97 w 160"/>
                <a:gd name="T67" fmla="*/ 1 h 26"/>
                <a:gd name="T68" fmla="*/ 104 w 160"/>
                <a:gd name="T69" fmla="*/ 21 h 26"/>
                <a:gd name="T70" fmla="*/ 99 w 160"/>
                <a:gd name="T71" fmla="*/ 21 h 26"/>
                <a:gd name="T72" fmla="*/ 96 w 160"/>
                <a:gd name="T73" fmla="*/ 9 h 26"/>
                <a:gd name="T74" fmla="*/ 92 w 160"/>
                <a:gd name="T75" fmla="*/ 13 h 26"/>
                <a:gd name="T76" fmla="*/ 114 w 160"/>
                <a:gd name="T77" fmla="*/ 20 h 26"/>
                <a:gd name="T78" fmla="*/ 110 w 160"/>
                <a:gd name="T79" fmla="*/ 21 h 26"/>
                <a:gd name="T80" fmla="*/ 104 w 160"/>
                <a:gd name="T81" fmla="*/ 4 h 26"/>
                <a:gd name="T82" fmla="*/ 119 w 160"/>
                <a:gd name="T83" fmla="*/ 1 h 26"/>
                <a:gd name="T84" fmla="*/ 135 w 160"/>
                <a:gd name="T85" fmla="*/ 7 h 26"/>
                <a:gd name="T86" fmla="*/ 127 w 160"/>
                <a:gd name="T87" fmla="*/ 21 h 26"/>
                <a:gd name="T88" fmla="*/ 123 w 160"/>
                <a:gd name="T89" fmla="*/ 21 h 26"/>
                <a:gd name="T90" fmla="*/ 126 w 160"/>
                <a:gd name="T91" fmla="*/ 1 h 26"/>
                <a:gd name="T92" fmla="*/ 127 w 160"/>
                <a:gd name="T93" fmla="*/ 14 h 26"/>
                <a:gd name="T94" fmla="*/ 135 w 160"/>
                <a:gd name="T95" fmla="*/ 1 h 26"/>
                <a:gd name="T96" fmla="*/ 139 w 160"/>
                <a:gd name="T97" fmla="*/ 1 h 26"/>
                <a:gd name="T98" fmla="*/ 136 w 160"/>
                <a:gd name="T99" fmla="*/ 21 h 26"/>
                <a:gd name="T100" fmla="*/ 135 w 160"/>
                <a:gd name="T101" fmla="*/ 7 h 26"/>
                <a:gd name="T102" fmla="*/ 160 w 160"/>
                <a:gd name="T103" fmla="*/ 13 h 26"/>
                <a:gd name="T104" fmla="*/ 156 w 160"/>
                <a:gd name="T105" fmla="*/ 21 h 26"/>
                <a:gd name="T106" fmla="*/ 144 w 160"/>
                <a:gd name="T107" fmla="*/ 19 h 26"/>
                <a:gd name="T108" fmla="*/ 153 w 160"/>
                <a:gd name="T109" fmla="*/ 1 h 26"/>
                <a:gd name="T110" fmla="*/ 159 w 160"/>
                <a:gd name="T111" fmla="*/ 6 h 26"/>
                <a:gd name="T112" fmla="*/ 156 w 160"/>
                <a:gd name="T113" fmla="*/ 15 h 26"/>
                <a:gd name="T114" fmla="*/ 149 w 160"/>
                <a:gd name="T115" fmla="*/ 17 h 26"/>
                <a:gd name="T116" fmla="*/ 155 w 160"/>
                <a:gd name="T117" fmla="*/ 15 h 26"/>
                <a:gd name="T118" fmla="*/ 153 w 160"/>
                <a:gd name="T119" fmla="*/ 8 h 26"/>
                <a:gd name="T120" fmla="*/ 154 w 160"/>
                <a:gd name="T121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0" h="26">
                  <a:moveTo>
                    <a:pt x="17" y="20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2" y="21"/>
                    <a:pt x="12" y="2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0"/>
                    <a:pt x="17" y="20"/>
                    <a:pt x="17" y="20"/>
                  </a:cubicBezTo>
                  <a:close/>
                  <a:moveTo>
                    <a:pt x="34" y="7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5" y="21"/>
                    <a:pt x="25" y="21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0"/>
                    <a:pt x="21" y="20"/>
                    <a:pt x="21" y="19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2" y="1"/>
                    <a:pt x="22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4" y="2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1"/>
                    <a:pt x="35" y="1"/>
                    <a:pt x="36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8" y="1"/>
                    <a:pt x="38" y="1"/>
                  </a:cubicBezTo>
                  <a:cubicBezTo>
                    <a:pt x="39" y="1"/>
                    <a:pt x="39" y="2"/>
                    <a:pt x="39" y="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1"/>
                    <a:pt x="38" y="21"/>
                    <a:pt x="38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0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lose/>
                  <a:moveTo>
                    <a:pt x="60" y="17"/>
                  </a:moveTo>
                  <a:cubicBezTo>
                    <a:pt x="61" y="17"/>
                    <a:pt x="61" y="17"/>
                    <a:pt x="61" y="17"/>
                  </a:cubicBezTo>
                  <a:cubicBezTo>
                    <a:pt x="62" y="17"/>
                    <a:pt x="62" y="17"/>
                    <a:pt x="62" y="18"/>
                  </a:cubicBezTo>
                  <a:cubicBezTo>
                    <a:pt x="62" y="18"/>
                    <a:pt x="62" y="18"/>
                    <a:pt x="62" y="19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6"/>
                    <a:pt x="59" y="26"/>
                    <a:pt x="59" y="25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4" y="21"/>
                    <a:pt x="44" y="21"/>
                    <a:pt x="43" y="21"/>
                  </a:cubicBezTo>
                  <a:cubicBezTo>
                    <a:pt x="43" y="20"/>
                    <a:pt x="43" y="20"/>
                    <a:pt x="43" y="19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4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6" y="1"/>
                    <a:pt x="56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7"/>
                    <a:pt x="60" y="17"/>
                    <a:pt x="60" y="17"/>
                  </a:cubicBezTo>
                  <a:close/>
                  <a:moveTo>
                    <a:pt x="78" y="7"/>
                  </a:moveTo>
                  <a:cubicBezTo>
                    <a:pt x="76" y="12"/>
                    <a:pt x="76" y="12"/>
                    <a:pt x="76" y="12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0" y="20"/>
                    <a:pt x="70" y="20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0" y="21"/>
                    <a:pt x="69" y="21"/>
                    <a:pt x="69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21"/>
                    <a:pt x="66" y="21"/>
                    <a:pt x="66" y="21"/>
                  </a:cubicBezTo>
                  <a:cubicBezTo>
                    <a:pt x="66" y="20"/>
                    <a:pt x="65" y="20"/>
                    <a:pt x="65" y="19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6" y="1"/>
                    <a:pt x="66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1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9" y="1"/>
                    <a:pt x="80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3" y="1"/>
                    <a:pt x="83" y="2"/>
                    <a:pt x="83" y="3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21"/>
                    <a:pt x="83" y="21"/>
                    <a:pt x="82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8" y="21"/>
                    <a:pt x="78" y="21"/>
                    <a:pt x="78" y="20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lose/>
                  <a:moveTo>
                    <a:pt x="98" y="17"/>
                  </a:moveTo>
                  <a:cubicBezTo>
                    <a:pt x="91" y="17"/>
                    <a:pt x="91" y="17"/>
                    <a:pt x="91" y="17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0" y="21"/>
                    <a:pt x="90" y="21"/>
                    <a:pt x="89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1"/>
                    <a:pt x="85" y="21"/>
                    <a:pt x="85" y="21"/>
                  </a:cubicBezTo>
                  <a:cubicBezTo>
                    <a:pt x="85" y="21"/>
                    <a:pt x="85" y="21"/>
                    <a:pt x="85" y="20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2" y="2"/>
                    <a:pt x="92" y="2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3" y="1"/>
                    <a:pt x="93" y="1"/>
                  </a:cubicBezTo>
                  <a:cubicBezTo>
                    <a:pt x="93" y="1"/>
                    <a:pt x="93" y="0"/>
                    <a:pt x="9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6" y="0"/>
                    <a:pt x="96" y="1"/>
                    <a:pt x="96" y="1"/>
                  </a:cubicBezTo>
                  <a:cubicBezTo>
                    <a:pt x="96" y="1"/>
                    <a:pt x="97" y="1"/>
                    <a:pt x="97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7" y="1"/>
                    <a:pt x="98" y="2"/>
                    <a:pt x="98" y="2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3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1"/>
                    <a:pt x="100" y="21"/>
                    <a:pt x="99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8" y="17"/>
                    <a:pt x="98" y="17"/>
                    <a:pt x="98" y="17"/>
                  </a:cubicBezTo>
                  <a:close/>
                  <a:moveTo>
                    <a:pt x="92" y="13"/>
                  </a:moveTo>
                  <a:cubicBezTo>
                    <a:pt x="97" y="13"/>
                    <a:pt x="97" y="13"/>
                    <a:pt x="97" y="13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2" y="13"/>
                    <a:pt x="92" y="13"/>
                    <a:pt x="92" y="13"/>
                  </a:cubicBezTo>
                  <a:close/>
                  <a:moveTo>
                    <a:pt x="120" y="4"/>
                  </a:moveTo>
                  <a:cubicBezTo>
                    <a:pt x="120" y="4"/>
                    <a:pt x="120" y="4"/>
                    <a:pt x="119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3" y="21"/>
                    <a:pt x="113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9" y="21"/>
                    <a:pt x="109" y="21"/>
                    <a:pt x="109" y="20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9" y="1"/>
                    <a:pt x="120" y="1"/>
                    <a:pt x="120" y="1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0" y="4"/>
                    <a:pt x="120" y="4"/>
                    <a:pt x="120" y="4"/>
                  </a:cubicBezTo>
                  <a:close/>
                  <a:moveTo>
                    <a:pt x="135" y="7"/>
                  </a:moveTo>
                  <a:cubicBezTo>
                    <a:pt x="133" y="12"/>
                    <a:pt x="133" y="12"/>
                    <a:pt x="133" y="12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6" y="21"/>
                    <a:pt x="126" y="21"/>
                  </a:cubicBezTo>
                  <a:cubicBezTo>
                    <a:pt x="126" y="21"/>
                    <a:pt x="126" y="21"/>
                    <a:pt x="125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2" y="20"/>
                    <a:pt x="122" y="20"/>
                    <a:pt x="122" y="19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1"/>
                    <a:pt x="123" y="1"/>
                    <a:pt x="123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5" y="2"/>
                    <a:pt x="135" y="1"/>
                    <a:pt x="135" y="1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135" y="1"/>
                    <a:pt x="136" y="1"/>
                    <a:pt x="136" y="1"/>
                  </a:cubicBezTo>
                  <a:cubicBezTo>
                    <a:pt x="136" y="1"/>
                    <a:pt x="136" y="1"/>
                    <a:pt x="137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8" y="1"/>
                    <a:pt x="139" y="1"/>
                    <a:pt x="139" y="1"/>
                  </a:cubicBezTo>
                  <a:cubicBezTo>
                    <a:pt x="140" y="1"/>
                    <a:pt x="140" y="2"/>
                    <a:pt x="140" y="3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1"/>
                    <a:pt x="139" y="21"/>
                    <a:pt x="139" y="21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6" y="21"/>
                    <a:pt x="135" y="21"/>
                    <a:pt x="135" y="21"/>
                  </a:cubicBezTo>
                  <a:cubicBezTo>
                    <a:pt x="135" y="21"/>
                    <a:pt x="135" y="21"/>
                    <a:pt x="135" y="2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7"/>
                    <a:pt x="135" y="7"/>
                    <a:pt x="135" y="7"/>
                  </a:cubicBezTo>
                  <a:close/>
                  <a:moveTo>
                    <a:pt x="157" y="10"/>
                  </a:moveTo>
                  <a:cubicBezTo>
                    <a:pt x="158" y="10"/>
                    <a:pt x="158" y="10"/>
                    <a:pt x="158" y="11"/>
                  </a:cubicBezTo>
                  <a:cubicBezTo>
                    <a:pt x="159" y="11"/>
                    <a:pt x="159" y="11"/>
                    <a:pt x="159" y="12"/>
                  </a:cubicBezTo>
                  <a:cubicBezTo>
                    <a:pt x="160" y="12"/>
                    <a:pt x="160" y="13"/>
                    <a:pt x="160" y="13"/>
                  </a:cubicBezTo>
                  <a:cubicBezTo>
                    <a:pt x="160" y="14"/>
                    <a:pt x="160" y="14"/>
                    <a:pt x="160" y="15"/>
                  </a:cubicBezTo>
                  <a:cubicBezTo>
                    <a:pt x="160" y="16"/>
                    <a:pt x="160" y="17"/>
                    <a:pt x="160" y="17"/>
                  </a:cubicBezTo>
                  <a:cubicBezTo>
                    <a:pt x="159" y="18"/>
                    <a:pt x="159" y="19"/>
                    <a:pt x="158" y="19"/>
                  </a:cubicBezTo>
                  <a:cubicBezTo>
                    <a:pt x="157" y="20"/>
                    <a:pt x="157" y="20"/>
                    <a:pt x="156" y="21"/>
                  </a:cubicBezTo>
                  <a:cubicBezTo>
                    <a:pt x="155" y="21"/>
                    <a:pt x="154" y="21"/>
                    <a:pt x="153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5" y="21"/>
                    <a:pt x="145" y="21"/>
                    <a:pt x="144" y="21"/>
                  </a:cubicBezTo>
                  <a:cubicBezTo>
                    <a:pt x="144" y="20"/>
                    <a:pt x="144" y="20"/>
                    <a:pt x="144" y="19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4" y="2"/>
                    <a:pt x="144" y="1"/>
                    <a:pt x="144" y="1"/>
                  </a:cubicBezTo>
                  <a:cubicBezTo>
                    <a:pt x="145" y="1"/>
                    <a:pt x="145" y="1"/>
                    <a:pt x="146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4" y="1"/>
                    <a:pt x="155" y="1"/>
                    <a:pt x="155" y="1"/>
                  </a:cubicBezTo>
                  <a:cubicBezTo>
                    <a:pt x="156" y="1"/>
                    <a:pt x="157" y="1"/>
                    <a:pt x="157" y="2"/>
                  </a:cubicBezTo>
                  <a:cubicBezTo>
                    <a:pt x="158" y="2"/>
                    <a:pt x="158" y="3"/>
                    <a:pt x="159" y="3"/>
                  </a:cubicBezTo>
                  <a:cubicBezTo>
                    <a:pt x="159" y="4"/>
                    <a:pt x="159" y="5"/>
                    <a:pt x="159" y="6"/>
                  </a:cubicBezTo>
                  <a:cubicBezTo>
                    <a:pt x="159" y="7"/>
                    <a:pt x="159" y="7"/>
                    <a:pt x="159" y="8"/>
                  </a:cubicBezTo>
                  <a:cubicBezTo>
                    <a:pt x="158" y="9"/>
                    <a:pt x="158" y="9"/>
                    <a:pt x="157" y="10"/>
                  </a:cubicBezTo>
                  <a:cubicBezTo>
                    <a:pt x="157" y="10"/>
                    <a:pt x="157" y="10"/>
                    <a:pt x="157" y="10"/>
                  </a:cubicBezTo>
                  <a:close/>
                  <a:moveTo>
                    <a:pt x="156" y="15"/>
                  </a:moveTo>
                  <a:cubicBezTo>
                    <a:pt x="156" y="14"/>
                    <a:pt x="155" y="13"/>
                    <a:pt x="155" y="13"/>
                  </a:cubicBezTo>
                  <a:cubicBezTo>
                    <a:pt x="154" y="12"/>
                    <a:pt x="154" y="12"/>
                    <a:pt x="153" y="12"/>
                  </a:cubicBezTo>
                  <a:cubicBezTo>
                    <a:pt x="149" y="12"/>
                    <a:pt x="149" y="12"/>
                    <a:pt x="149" y="12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3" y="17"/>
                    <a:pt x="154" y="17"/>
                    <a:pt x="154" y="17"/>
                  </a:cubicBezTo>
                  <a:cubicBezTo>
                    <a:pt x="154" y="17"/>
                    <a:pt x="155" y="17"/>
                    <a:pt x="155" y="16"/>
                  </a:cubicBezTo>
                  <a:cubicBezTo>
                    <a:pt x="155" y="16"/>
                    <a:pt x="155" y="16"/>
                    <a:pt x="155" y="15"/>
                  </a:cubicBezTo>
                  <a:cubicBezTo>
                    <a:pt x="156" y="15"/>
                    <a:pt x="156" y="15"/>
                    <a:pt x="156" y="15"/>
                  </a:cubicBezTo>
                  <a:close/>
                  <a:moveTo>
                    <a:pt x="149" y="8"/>
                  </a:moveTo>
                  <a:cubicBezTo>
                    <a:pt x="152" y="8"/>
                    <a:pt x="152" y="8"/>
                    <a:pt x="152" y="8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53" y="8"/>
                    <a:pt x="154" y="8"/>
                    <a:pt x="154" y="8"/>
                  </a:cubicBezTo>
                  <a:cubicBezTo>
                    <a:pt x="154" y="8"/>
                    <a:pt x="154" y="8"/>
                    <a:pt x="154" y="7"/>
                  </a:cubicBezTo>
                  <a:cubicBezTo>
                    <a:pt x="155" y="7"/>
                    <a:pt x="155" y="7"/>
                    <a:pt x="155" y="6"/>
                  </a:cubicBezTo>
                  <a:cubicBezTo>
                    <a:pt x="155" y="6"/>
                    <a:pt x="154" y="5"/>
                    <a:pt x="154" y="5"/>
                  </a:cubicBezTo>
                  <a:cubicBezTo>
                    <a:pt x="154" y="5"/>
                    <a:pt x="153" y="4"/>
                    <a:pt x="153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8"/>
                    <a:pt x="149" y="8"/>
                    <a:pt x="1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C0C0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7803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491">
          <p15:clr>
            <a:srgbClr val="FBAE40"/>
          </p15:clr>
        </p15:guide>
        <p15:guide id="3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orient="horz" pos="25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6459" y="2292511"/>
            <a:ext cx="7120934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 i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6459" y="3874586"/>
            <a:ext cx="7120934" cy="131445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b="0" i="0">
                <a:solidFill>
                  <a:schemeClr val="bg2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5841" y="6416675"/>
            <a:ext cx="4540286" cy="365125"/>
          </a:xfrm>
        </p:spPr>
        <p:txBody>
          <a:bodyPr/>
          <a:lstStyle>
            <a:lvl1pPr algn="l">
              <a:defRPr b="0" i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ru-RU" dirty="0">
                <a:solidFill>
                  <a:srgbClr val="FFFFFF"/>
                </a:solidFill>
              </a:rPr>
              <a:t>2016 © Национальная технологическая инициатива</a:t>
            </a:r>
          </a:p>
        </p:txBody>
      </p:sp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603" y="486577"/>
            <a:ext cx="1260269" cy="526964"/>
          </a:xfrm>
          <a:prstGeom prst="rect">
            <a:avLst/>
          </a:prstGeom>
        </p:spPr>
      </p:pic>
      <p:grpSp>
        <p:nvGrpSpPr>
          <p:cNvPr id="17" name="Группа 16"/>
          <p:cNvGrpSpPr/>
          <p:nvPr userDrawn="1"/>
        </p:nvGrpSpPr>
        <p:grpSpPr>
          <a:xfrm>
            <a:off x="288813" y="6416675"/>
            <a:ext cx="3334254" cy="8"/>
            <a:chOff x="658813" y="800103"/>
            <a:chExt cx="3334254" cy="8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 userDrawn="1"/>
        </p:nvGrpSpPr>
        <p:grpSpPr>
          <a:xfrm>
            <a:off x="276416" y="416049"/>
            <a:ext cx="2984500" cy="861948"/>
            <a:chOff x="276416" y="416049"/>
            <a:chExt cx="2984500" cy="861948"/>
          </a:xfrm>
        </p:grpSpPr>
        <p:pic>
          <p:nvPicPr>
            <p:cNvPr id="24" name="Изображение 2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416" y="416049"/>
              <a:ext cx="2984500" cy="498729"/>
            </a:xfrm>
            <a:prstGeom prst="rect">
              <a:avLst/>
            </a:prstGeom>
          </p:spPr>
        </p:pic>
        <p:pic>
          <p:nvPicPr>
            <p:cNvPr id="16" name="Изображение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48" y="1169195"/>
              <a:ext cx="1320809" cy="108802"/>
            </a:xfrm>
            <a:prstGeom prst="rect">
              <a:avLst/>
            </a:prstGeom>
          </p:spPr>
        </p:pic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286864" y="1064871"/>
              <a:ext cx="35553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639815" y="1064871"/>
              <a:ext cx="461172" cy="0"/>
            </a:xfrm>
            <a:prstGeom prst="line">
              <a:avLst/>
            </a:prstGeom>
            <a:ln w="9525">
              <a:solidFill>
                <a:srgbClr val="FFFFFF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4223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491">
          <p15:clr>
            <a:srgbClr val="FBAE40"/>
          </p15:clr>
        </p15:guide>
        <p15:guide id="3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orient="horz" pos="25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6459" y="2292511"/>
            <a:ext cx="7120934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 i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6459" y="3874586"/>
            <a:ext cx="7120934" cy="131445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603" y="486577"/>
            <a:ext cx="1260269" cy="526964"/>
          </a:xfrm>
          <a:prstGeom prst="rect">
            <a:avLst/>
          </a:prstGeom>
        </p:spPr>
      </p:pic>
      <p:grpSp>
        <p:nvGrpSpPr>
          <p:cNvPr id="14" name="Группа 13"/>
          <p:cNvGrpSpPr/>
          <p:nvPr userDrawn="1"/>
        </p:nvGrpSpPr>
        <p:grpSpPr>
          <a:xfrm>
            <a:off x="276225" y="415925"/>
            <a:ext cx="2984500" cy="862013"/>
            <a:chOff x="276225" y="415925"/>
            <a:chExt cx="2984500" cy="862013"/>
          </a:xfrm>
        </p:grpSpPr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286864" y="1064871"/>
              <a:ext cx="355530" cy="0"/>
            </a:xfrm>
            <a:prstGeom prst="line">
              <a:avLst/>
            </a:prstGeom>
            <a:ln w="9525">
              <a:solidFill>
                <a:srgbClr val="F759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 userDrawn="1"/>
          </p:nvCxnSpPr>
          <p:spPr>
            <a:xfrm>
              <a:off x="639815" y="1064871"/>
              <a:ext cx="461172" cy="0"/>
            </a:xfrm>
            <a:prstGeom prst="line">
              <a:avLst/>
            </a:prstGeom>
            <a:ln w="9525">
              <a:solidFill>
                <a:schemeClr val="accent4">
                  <a:lumMod val="60000"/>
                  <a:lumOff val="4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4"/>
            <p:cNvGrpSpPr>
              <a:grpSpLocks noChangeAspect="1"/>
            </p:cNvGrpSpPr>
            <p:nvPr userDrawn="1"/>
          </p:nvGrpSpPr>
          <p:grpSpPr bwMode="auto">
            <a:xfrm>
              <a:off x="276225" y="415925"/>
              <a:ext cx="2984500" cy="498475"/>
              <a:chOff x="174" y="262"/>
              <a:chExt cx="1880" cy="314"/>
            </a:xfrm>
            <a:solidFill>
              <a:srgbClr val="F75931"/>
            </a:solidFill>
          </p:grpSpPr>
          <p:sp>
            <p:nvSpPr>
              <p:cNvPr id="47" name="Freeform 5"/>
              <p:cNvSpPr>
                <a:spLocks/>
              </p:cNvSpPr>
              <p:nvPr userDrawn="1"/>
            </p:nvSpPr>
            <p:spPr bwMode="auto">
              <a:xfrm>
                <a:off x="186" y="262"/>
                <a:ext cx="75" cy="109"/>
              </a:xfrm>
              <a:custGeom>
                <a:avLst/>
                <a:gdLst>
                  <a:gd name="T0" fmla="*/ 42 w 51"/>
                  <a:gd name="T1" fmla="*/ 4 h 74"/>
                  <a:gd name="T2" fmla="*/ 47 w 51"/>
                  <a:gd name="T3" fmla="*/ 0 h 74"/>
                  <a:gd name="T4" fmla="*/ 51 w 51"/>
                  <a:gd name="T5" fmla="*/ 4 h 74"/>
                  <a:gd name="T6" fmla="*/ 51 w 51"/>
                  <a:gd name="T7" fmla="*/ 70 h 74"/>
                  <a:gd name="T8" fmla="*/ 47 w 51"/>
                  <a:gd name="T9" fmla="*/ 74 h 74"/>
                  <a:gd name="T10" fmla="*/ 42 w 51"/>
                  <a:gd name="T11" fmla="*/ 70 h 74"/>
                  <a:gd name="T12" fmla="*/ 42 w 51"/>
                  <a:gd name="T13" fmla="*/ 42 h 74"/>
                  <a:gd name="T14" fmla="*/ 9 w 51"/>
                  <a:gd name="T15" fmla="*/ 42 h 74"/>
                  <a:gd name="T16" fmla="*/ 9 w 51"/>
                  <a:gd name="T17" fmla="*/ 70 h 74"/>
                  <a:gd name="T18" fmla="*/ 4 w 51"/>
                  <a:gd name="T19" fmla="*/ 74 h 74"/>
                  <a:gd name="T20" fmla="*/ 0 w 51"/>
                  <a:gd name="T21" fmla="*/ 70 h 74"/>
                  <a:gd name="T22" fmla="*/ 0 w 51"/>
                  <a:gd name="T23" fmla="*/ 4 h 74"/>
                  <a:gd name="T24" fmla="*/ 4 w 51"/>
                  <a:gd name="T25" fmla="*/ 0 h 74"/>
                  <a:gd name="T26" fmla="*/ 9 w 51"/>
                  <a:gd name="T27" fmla="*/ 4 h 74"/>
                  <a:gd name="T28" fmla="*/ 9 w 51"/>
                  <a:gd name="T29" fmla="*/ 34 h 74"/>
                  <a:gd name="T30" fmla="*/ 42 w 51"/>
                  <a:gd name="T31" fmla="*/ 34 h 74"/>
                  <a:gd name="T32" fmla="*/ 42 w 51"/>
                  <a:gd name="T33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74">
                    <a:moveTo>
                      <a:pt x="42" y="4"/>
                    </a:moveTo>
                    <a:cubicBezTo>
                      <a:pt x="42" y="2"/>
                      <a:pt x="44" y="0"/>
                      <a:pt x="47" y="0"/>
                    </a:cubicBezTo>
                    <a:cubicBezTo>
                      <a:pt x="49" y="0"/>
                      <a:pt x="51" y="2"/>
                      <a:pt x="51" y="4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2"/>
                      <a:pt x="49" y="74"/>
                      <a:pt x="47" y="74"/>
                    </a:cubicBezTo>
                    <a:cubicBezTo>
                      <a:pt x="44" y="74"/>
                      <a:pt x="42" y="72"/>
                      <a:pt x="42" y="70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9" y="72"/>
                      <a:pt x="7" y="74"/>
                      <a:pt x="4" y="74"/>
                    </a:cubicBezTo>
                    <a:cubicBezTo>
                      <a:pt x="2" y="74"/>
                      <a:pt x="0" y="72"/>
                      <a:pt x="0" y="7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42" y="34"/>
                      <a:pt x="42" y="34"/>
                      <a:pt x="42" y="34"/>
                    </a:cubicBezTo>
                    <a:lnTo>
                      <a:pt x="4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8" name="Freeform 6"/>
              <p:cNvSpPr>
                <a:spLocks noEditPoints="1"/>
              </p:cNvSpPr>
              <p:nvPr userDrawn="1"/>
            </p:nvSpPr>
            <p:spPr bwMode="auto">
              <a:xfrm>
                <a:off x="280" y="294"/>
                <a:ext cx="63" cy="77"/>
              </a:xfrm>
              <a:custGeom>
                <a:avLst/>
                <a:gdLst>
                  <a:gd name="T0" fmla="*/ 38 w 43"/>
                  <a:gd name="T1" fmla="*/ 52 h 52"/>
                  <a:gd name="T2" fmla="*/ 33 w 43"/>
                  <a:gd name="T3" fmla="*/ 50 h 52"/>
                  <a:gd name="T4" fmla="*/ 31 w 43"/>
                  <a:gd name="T5" fmla="*/ 47 h 52"/>
                  <a:gd name="T6" fmla="*/ 17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8 w 43"/>
                  <a:gd name="T13" fmla="*/ 22 h 52"/>
                  <a:gd name="T14" fmla="*/ 29 w 43"/>
                  <a:gd name="T15" fmla="*/ 22 h 52"/>
                  <a:gd name="T16" fmla="*/ 29 w 43"/>
                  <a:gd name="T17" fmla="*/ 20 h 52"/>
                  <a:gd name="T18" fmla="*/ 19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3 w 43"/>
                  <a:gd name="T25" fmla="*/ 7 h 52"/>
                  <a:gd name="T26" fmla="*/ 5 w 43"/>
                  <a:gd name="T27" fmla="*/ 4 h 52"/>
                  <a:gd name="T28" fmla="*/ 20 w 43"/>
                  <a:gd name="T29" fmla="*/ 0 h 52"/>
                  <a:gd name="T30" fmla="*/ 38 w 43"/>
                  <a:gd name="T31" fmla="*/ 21 h 52"/>
                  <a:gd name="T32" fmla="*/ 38 w 43"/>
                  <a:gd name="T33" fmla="*/ 39 h 52"/>
                  <a:gd name="T34" fmla="*/ 41 w 43"/>
                  <a:gd name="T35" fmla="*/ 45 h 52"/>
                  <a:gd name="T36" fmla="*/ 43 w 43"/>
                  <a:gd name="T37" fmla="*/ 48 h 52"/>
                  <a:gd name="T38" fmla="*/ 38 w 43"/>
                  <a:gd name="T39" fmla="*/ 52 h 52"/>
                  <a:gd name="T40" fmla="*/ 29 w 43"/>
                  <a:gd name="T41" fmla="*/ 29 h 52"/>
                  <a:gd name="T42" fmla="*/ 19 w 43"/>
                  <a:gd name="T43" fmla="*/ 29 h 52"/>
                  <a:gd name="T44" fmla="*/ 8 w 43"/>
                  <a:gd name="T45" fmla="*/ 37 h 52"/>
                  <a:gd name="T46" fmla="*/ 8 w 43"/>
                  <a:gd name="T47" fmla="*/ 38 h 52"/>
                  <a:gd name="T48" fmla="*/ 19 w 43"/>
                  <a:gd name="T49" fmla="*/ 45 h 52"/>
                  <a:gd name="T50" fmla="*/ 29 w 43"/>
                  <a:gd name="T51" fmla="*/ 35 h 52"/>
                  <a:gd name="T52" fmla="*/ 29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8" y="52"/>
                    </a:moveTo>
                    <a:cubicBezTo>
                      <a:pt x="36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7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2"/>
                      <a:pt x="28" y="8"/>
                      <a:pt x="19" y="8"/>
                    </a:cubicBezTo>
                    <a:cubicBezTo>
                      <a:pt x="14" y="8"/>
                      <a:pt x="11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1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29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29" y="42"/>
                      <a:pt x="29" y="35"/>
                    </a:cubicBezTo>
                    <a:lnTo>
                      <a:pt x="29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9" name="Freeform 7"/>
              <p:cNvSpPr>
                <a:spLocks/>
              </p:cNvSpPr>
              <p:nvPr userDrawn="1"/>
            </p:nvSpPr>
            <p:spPr bwMode="auto">
              <a:xfrm>
                <a:off x="359" y="296"/>
                <a:ext cx="70" cy="99"/>
              </a:xfrm>
              <a:custGeom>
                <a:avLst/>
                <a:gdLst>
                  <a:gd name="T0" fmla="*/ 40 w 48"/>
                  <a:gd name="T1" fmla="*/ 51 h 67"/>
                  <a:gd name="T2" fmla="*/ 4 w 48"/>
                  <a:gd name="T3" fmla="*/ 51 h 67"/>
                  <a:gd name="T4" fmla="*/ 0 w 48"/>
                  <a:gd name="T5" fmla="*/ 47 h 67"/>
                  <a:gd name="T6" fmla="*/ 0 w 48"/>
                  <a:gd name="T7" fmla="*/ 4 h 67"/>
                  <a:gd name="T8" fmla="*/ 5 w 48"/>
                  <a:gd name="T9" fmla="*/ 0 h 67"/>
                  <a:gd name="T10" fmla="*/ 9 w 48"/>
                  <a:gd name="T11" fmla="*/ 4 h 67"/>
                  <a:gd name="T12" fmla="*/ 9 w 48"/>
                  <a:gd name="T13" fmla="*/ 43 h 67"/>
                  <a:gd name="T14" fmla="*/ 30 w 48"/>
                  <a:gd name="T15" fmla="*/ 43 h 67"/>
                  <a:gd name="T16" fmla="*/ 30 w 48"/>
                  <a:gd name="T17" fmla="*/ 4 h 67"/>
                  <a:gd name="T18" fmla="*/ 35 w 48"/>
                  <a:gd name="T19" fmla="*/ 0 h 67"/>
                  <a:gd name="T20" fmla="*/ 39 w 48"/>
                  <a:gd name="T21" fmla="*/ 4 h 67"/>
                  <a:gd name="T22" fmla="*/ 39 w 48"/>
                  <a:gd name="T23" fmla="*/ 43 h 67"/>
                  <a:gd name="T24" fmla="*/ 44 w 48"/>
                  <a:gd name="T25" fmla="*/ 43 h 67"/>
                  <a:gd name="T26" fmla="*/ 48 w 48"/>
                  <a:gd name="T27" fmla="*/ 46 h 67"/>
                  <a:gd name="T28" fmla="*/ 48 w 48"/>
                  <a:gd name="T29" fmla="*/ 63 h 67"/>
                  <a:gd name="T30" fmla="*/ 44 w 48"/>
                  <a:gd name="T31" fmla="*/ 67 h 67"/>
                  <a:gd name="T32" fmla="*/ 40 w 48"/>
                  <a:gd name="T33" fmla="*/ 63 h 67"/>
                  <a:gd name="T34" fmla="*/ 40 w 48"/>
                  <a:gd name="T35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67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2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0" name="Freeform 8"/>
              <p:cNvSpPr>
                <a:spLocks/>
              </p:cNvSpPr>
              <p:nvPr userDrawn="1"/>
            </p:nvSpPr>
            <p:spPr bwMode="auto">
              <a:xfrm>
                <a:off x="442" y="296"/>
                <a:ext cx="59" cy="75"/>
              </a:xfrm>
              <a:custGeom>
                <a:avLst/>
                <a:gdLst>
                  <a:gd name="T0" fmla="*/ 9 w 40"/>
                  <a:gd name="T1" fmla="*/ 47 h 51"/>
                  <a:gd name="T2" fmla="*/ 4 w 40"/>
                  <a:gd name="T3" fmla="*/ 51 h 51"/>
                  <a:gd name="T4" fmla="*/ 0 w 40"/>
                  <a:gd name="T5" fmla="*/ 47 h 51"/>
                  <a:gd name="T6" fmla="*/ 0 w 40"/>
                  <a:gd name="T7" fmla="*/ 4 h 51"/>
                  <a:gd name="T8" fmla="*/ 4 w 40"/>
                  <a:gd name="T9" fmla="*/ 0 h 51"/>
                  <a:gd name="T10" fmla="*/ 9 w 40"/>
                  <a:gd name="T11" fmla="*/ 4 h 51"/>
                  <a:gd name="T12" fmla="*/ 9 w 40"/>
                  <a:gd name="T13" fmla="*/ 32 h 51"/>
                  <a:gd name="T14" fmla="*/ 31 w 40"/>
                  <a:gd name="T15" fmla="*/ 7 h 51"/>
                  <a:gd name="T16" fmla="*/ 31 w 40"/>
                  <a:gd name="T17" fmla="*/ 4 h 51"/>
                  <a:gd name="T18" fmla="*/ 36 w 40"/>
                  <a:gd name="T19" fmla="*/ 0 h 51"/>
                  <a:gd name="T20" fmla="*/ 40 w 40"/>
                  <a:gd name="T21" fmla="*/ 4 h 51"/>
                  <a:gd name="T22" fmla="*/ 40 w 40"/>
                  <a:gd name="T23" fmla="*/ 47 h 51"/>
                  <a:gd name="T24" fmla="*/ 36 w 40"/>
                  <a:gd name="T25" fmla="*/ 51 h 51"/>
                  <a:gd name="T26" fmla="*/ 31 w 40"/>
                  <a:gd name="T27" fmla="*/ 47 h 51"/>
                  <a:gd name="T28" fmla="*/ 31 w 40"/>
                  <a:gd name="T29" fmla="*/ 19 h 51"/>
                  <a:gd name="T30" fmla="*/ 9 w 40"/>
                  <a:gd name="T31" fmla="*/ 44 h 51"/>
                  <a:gd name="T32" fmla="*/ 9 w 40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51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1" name="Freeform 9"/>
              <p:cNvSpPr>
                <a:spLocks noEditPoints="1"/>
              </p:cNvSpPr>
              <p:nvPr userDrawn="1"/>
            </p:nvSpPr>
            <p:spPr bwMode="auto">
              <a:xfrm>
                <a:off x="520" y="294"/>
                <a:ext cx="60" cy="77"/>
              </a:xfrm>
              <a:custGeom>
                <a:avLst/>
                <a:gdLst>
                  <a:gd name="T0" fmla="*/ 21 w 41"/>
                  <a:gd name="T1" fmla="*/ 52 h 52"/>
                  <a:gd name="T2" fmla="*/ 0 w 41"/>
                  <a:gd name="T3" fmla="*/ 31 h 52"/>
                  <a:gd name="T4" fmla="*/ 0 w 41"/>
                  <a:gd name="T5" fmla="*/ 21 h 52"/>
                  <a:gd name="T6" fmla="*/ 21 w 41"/>
                  <a:gd name="T7" fmla="*/ 0 h 52"/>
                  <a:gd name="T8" fmla="*/ 41 w 41"/>
                  <a:gd name="T9" fmla="*/ 21 h 52"/>
                  <a:gd name="T10" fmla="*/ 41 w 41"/>
                  <a:gd name="T11" fmla="*/ 31 h 52"/>
                  <a:gd name="T12" fmla="*/ 21 w 41"/>
                  <a:gd name="T13" fmla="*/ 52 h 52"/>
                  <a:gd name="T14" fmla="*/ 32 w 41"/>
                  <a:gd name="T15" fmla="*/ 21 h 52"/>
                  <a:gd name="T16" fmla="*/ 21 w 41"/>
                  <a:gd name="T17" fmla="*/ 8 h 52"/>
                  <a:gd name="T18" fmla="*/ 9 w 41"/>
                  <a:gd name="T19" fmla="*/ 21 h 52"/>
                  <a:gd name="T20" fmla="*/ 9 w 41"/>
                  <a:gd name="T21" fmla="*/ 31 h 52"/>
                  <a:gd name="T22" fmla="*/ 21 w 41"/>
                  <a:gd name="T23" fmla="*/ 44 h 52"/>
                  <a:gd name="T24" fmla="*/ 32 w 41"/>
                  <a:gd name="T25" fmla="*/ 31 h 52"/>
                  <a:gd name="T26" fmla="*/ 32 w 41"/>
                  <a:gd name="T27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52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2" name="Freeform 10"/>
              <p:cNvSpPr>
                <a:spLocks/>
              </p:cNvSpPr>
              <p:nvPr userDrawn="1"/>
            </p:nvSpPr>
            <p:spPr bwMode="auto">
              <a:xfrm>
                <a:off x="599" y="294"/>
                <a:ext cx="56" cy="77"/>
              </a:xfrm>
              <a:custGeom>
                <a:avLst/>
                <a:gdLst>
                  <a:gd name="T0" fmla="*/ 38 w 38"/>
                  <a:gd name="T1" fmla="*/ 48 h 52"/>
                  <a:gd name="T2" fmla="*/ 33 w 38"/>
                  <a:gd name="T3" fmla="*/ 52 h 52"/>
                  <a:gd name="T4" fmla="*/ 29 w 38"/>
                  <a:gd name="T5" fmla="*/ 48 h 52"/>
                  <a:gd name="T6" fmla="*/ 29 w 38"/>
                  <a:gd name="T7" fmla="*/ 29 h 52"/>
                  <a:gd name="T8" fmla="*/ 9 w 38"/>
                  <a:gd name="T9" fmla="*/ 29 h 52"/>
                  <a:gd name="T10" fmla="*/ 9 w 38"/>
                  <a:gd name="T11" fmla="*/ 48 h 52"/>
                  <a:gd name="T12" fmla="*/ 4 w 38"/>
                  <a:gd name="T13" fmla="*/ 52 h 52"/>
                  <a:gd name="T14" fmla="*/ 0 w 38"/>
                  <a:gd name="T15" fmla="*/ 48 h 52"/>
                  <a:gd name="T16" fmla="*/ 0 w 38"/>
                  <a:gd name="T17" fmla="*/ 5 h 52"/>
                  <a:gd name="T18" fmla="*/ 4 w 38"/>
                  <a:gd name="T19" fmla="*/ 0 h 52"/>
                  <a:gd name="T20" fmla="*/ 9 w 38"/>
                  <a:gd name="T21" fmla="*/ 5 h 52"/>
                  <a:gd name="T22" fmla="*/ 9 w 38"/>
                  <a:gd name="T23" fmla="*/ 21 h 52"/>
                  <a:gd name="T24" fmla="*/ 29 w 38"/>
                  <a:gd name="T25" fmla="*/ 21 h 52"/>
                  <a:gd name="T26" fmla="*/ 29 w 38"/>
                  <a:gd name="T27" fmla="*/ 5 h 52"/>
                  <a:gd name="T28" fmla="*/ 33 w 38"/>
                  <a:gd name="T29" fmla="*/ 0 h 52"/>
                  <a:gd name="T30" fmla="*/ 38 w 38"/>
                  <a:gd name="T31" fmla="*/ 5 h 52"/>
                  <a:gd name="T32" fmla="*/ 38 w 38"/>
                  <a:gd name="T33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52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3" name="Freeform 11"/>
              <p:cNvSpPr>
                <a:spLocks noEditPoints="1"/>
              </p:cNvSpPr>
              <p:nvPr userDrawn="1"/>
            </p:nvSpPr>
            <p:spPr bwMode="auto">
              <a:xfrm>
                <a:off x="671" y="294"/>
                <a:ext cx="63" cy="77"/>
              </a:xfrm>
              <a:custGeom>
                <a:avLst/>
                <a:gdLst>
                  <a:gd name="T0" fmla="*/ 39 w 43"/>
                  <a:gd name="T1" fmla="*/ 52 h 52"/>
                  <a:gd name="T2" fmla="*/ 34 w 43"/>
                  <a:gd name="T3" fmla="*/ 50 h 52"/>
                  <a:gd name="T4" fmla="*/ 32 w 43"/>
                  <a:gd name="T5" fmla="*/ 47 h 52"/>
                  <a:gd name="T6" fmla="*/ 17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8 w 43"/>
                  <a:gd name="T13" fmla="*/ 22 h 52"/>
                  <a:gd name="T14" fmla="*/ 30 w 43"/>
                  <a:gd name="T15" fmla="*/ 22 h 52"/>
                  <a:gd name="T16" fmla="*/ 30 w 43"/>
                  <a:gd name="T17" fmla="*/ 20 h 52"/>
                  <a:gd name="T18" fmla="*/ 19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3 w 43"/>
                  <a:gd name="T25" fmla="*/ 7 h 52"/>
                  <a:gd name="T26" fmla="*/ 5 w 43"/>
                  <a:gd name="T27" fmla="*/ 4 h 52"/>
                  <a:gd name="T28" fmla="*/ 20 w 43"/>
                  <a:gd name="T29" fmla="*/ 0 h 52"/>
                  <a:gd name="T30" fmla="*/ 39 w 43"/>
                  <a:gd name="T31" fmla="*/ 21 h 52"/>
                  <a:gd name="T32" fmla="*/ 39 w 43"/>
                  <a:gd name="T33" fmla="*/ 39 h 52"/>
                  <a:gd name="T34" fmla="*/ 41 w 43"/>
                  <a:gd name="T35" fmla="*/ 45 h 52"/>
                  <a:gd name="T36" fmla="*/ 43 w 43"/>
                  <a:gd name="T37" fmla="*/ 48 h 52"/>
                  <a:gd name="T38" fmla="*/ 39 w 43"/>
                  <a:gd name="T39" fmla="*/ 52 h 52"/>
                  <a:gd name="T40" fmla="*/ 30 w 43"/>
                  <a:gd name="T41" fmla="*/ 29 h 52"/>
                  <a:gd name="T42" fmla="*/ 19 w 43"/>
                  <a:gd name="T43" fmla="*/ 29 h 52"/>
                  <a:gd name="T44" fmla="*/ 9 w 43"/>
                  <a:gd name="T45" fmla="*/ 37 h 52"/>
                  <a:gd name="T46" fmla="*/ 9 w 43"/>
                  <a:gd name="T47" fmla="*/ 38 h 52"/>
                  <a:gd name="T48" fmla="*/ 19 w 43"/>
                  <a:gd name="T49" fmla="*/ 45 h 52"/>
                  <a:gd name="T50" fmla="*/ 30 w 43"/>
                  <a:gd name="T51" fmla="*/ 35 h 52"/>
                  <a:gd name="T52" fmla="*/ 30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4" name="Freeform 12"/>
              <p:cNvSpPr>
                <a:spLocks/>
              </p:cNvSpPr>
              <p:nvPr userDrawn="1"/>
            </p:nvSpPr>
            <p:spPr bwMode="auto">
              <a:xfrm>
                <a:off x="743" y="296"/>
                <a:ext cx="65" cy="77"/>
              </a:xfrm>
              <a:custGeom>
                <a:avLst/>
                <a:gdLst>
                  <a:gd name="T0" fmla="*/ 40 w 44"/>
                  <a:gd name="T1" fmla="*/ 0 h 52"/>
                  <a:gd name="T2" fmla="*/ 44 w 44"/>
                  <a:gd name="T3" fmla="*/ 4 h 52"/>
                  <a:gd name="T4" fmla="*/ 44 w 44"/>
                  <a:gd name="T5" fmla="*/ 47 h 52"/>
                  <a:gd name="T6" fmla="*/ 40 w 44"/>
                  <a:gd name="T7" fmla="*/ 52 h 52"/>
                  <a:gd name="T8" fmla="*/ 35 w 44"/>
                  <a:gd name="T9" fmla="*/ 47 h 52"/>
                  <a:gd name="T10" fmla="*/ 35 w 44"/>
                  <a:gd name="T11" fmla="*/ 8 h 52"/>
                  <a:gd name="T12" fmla="*/ 16 w 44"/>
                  <a:gd name="T13" fmla="*/ 8 h 52"/>
                  <a:gd name="T14" fmla="*/ 16 w 44"/>
                  <a:gd name="T15" fmla="*/ 17 h 52"/>
                  <a:gd name="T16" fmla="*/ 12 w 44"/>
                  <a:gd name="T17" fmla="*/ 45 h 52"/>
                  <a:gd name="T18" fmla="*/ 5 w 44"/>
                  <a:gd name="T19" fmla="*/ 51 h 52"/>
                  <a:gd name="T20" fmla="*/ 0 w 44"/>
                  <a:gd name="T21" fmla="*/ 47 h 52"/>
                  <a:gd name="T22" fmla="*/ 5 w 44"/>
                  <a:gd name="T23" fmla="*/ 38 h 52"/>
                  <a:gd name="T24" fmla="*/ 7 w 44"/>
                  <a:gd name="T25" fmla="*/ 16 h 52"/>
                  <a:gd name="T26" fmla="*/ 7 w 44"/>
                  <a:gd name="T27" fmla="*/ 4 h 52"/>
                  <a:gd name="T28" fmla="*/ 12 w 44"/>
                  <a:gd name="T29" fmla="*/ 0 h 52"/>
                  <a:gd name="T30" fmla="*/ 40 w 44"/>
                  <a:gd name="T3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52">
                    <a:moveTo>
                      <a:pt x="40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40" y="52"/>
                    </a:cubicBezTo>
                    <a:cubicBezTo>
                      <a:pt x="37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8"/>
                      <a:pt x="15" y="38"/>
                      <a:pt x="12" y="45"/>
                    </a:cubicBezTo>
                    <a:cubicBezTo>
                      <a:pt x="9" y="50"/>
                      <a:pt x="7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5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2" y="0"/>
                    </a:cubicBezTo>
                    <a:lnTo>
                      <a:pt x="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5" name="Freeform 13"/>
              <p:cNvSpPr>
                <a:spLocks noEditPoints="1"/>
              </p:cNvSpPr>
              <p:nvPr userDrawn="1"/>
            </p:nvSpPr>
            <p:spPr bwMode="auto">
              <a:xfrm>
                <a:off x="830" y="296"/>
                <a:ext cx="52" cy="75"/>
              </a:xfrm>
              <a:custGeom>
                <a:avLst/>
                <a:gdLst>
                  <a:gd name="T0" fmla="*/ 0 w 36"/>
                  <a:gd name="T1" fmla="*/ 4 h 51"/>
                  <a:gd name="T2" fmla="*/ 4 w 36"/>
                  <a:gd name="T3" fmla="*/ 0 h 51"/>
                  <a:gd name="T4" fmla="*/ 9 w 36"/>
                  <a:gd name="T5" fmla="*/ 4 h 51"/>
                  <a:gd name="T6" fmla="*/ 9 w 36"/>
                  <a:gd name="T7" fmla="*/ 20 h 51"/>
                  <a:gd name="T8" fmla="*/ 18 w 36"/>
                  <a:gd name="T9" fmla="*/ 20 h 51"/>
                  <a:gd name="T10" fmla="*/ 36 w 36"/>
                  <a:gd name="T11" fmla="*/ 34 h 51"/>
                  <a:gd name="T12" fmla="*/ 36 w 36"/>
                  <a:gd name="T13" fmla="*/ 37 h 51"/>
                  <a:gd name="T14" fmla="*/ 20 w 36"/>
                  <a:gd name="T15" fmla="*/ 51 h 51"/>
                  <a:gd name="T16" fmla="*/ 4 w 36"/>
                  <a:gd name="T17" fmla="*/ 51 h 51"/>
                  <a:gd name="T18" fmla="*/ 0 w 36"/>
                  <a:gd name="T19" fmla="*/ 46 h 51"/>
                  <a:gd name="T20" fmla="*/ 0 w 36"/>
                  <a:gd name="T21" fmla="*/ 4 h 51"/>
                  <a:gd name="T22" fmla="*/ 9 w 36"/>
                  <a:gd name="T23" fmla="*/ 43 h 51"/>
                  <a:gd name="T24" fmla="*/ 19 w 36"/>
                  <a:gd name="T25" fmla="*/ 43 h 51"/>
                  <a:gd name="T26" fmla="*/ 27 w 36"/>
                  <a:gd name="T27" fmla="*/ 36 h 51"/>
                  <a:gd name="T28" fmla="*/ 27 w 36"/>
                  <a:gd name="T29" fmla="*/ 34 h 51"/>
                  <a:gd name="T30" fmla="*/ 18 w 36"/>
                  <a:gd name="T31" fmla="*/ 28 h 51"/>
                  <a:gd name="T32" fmla="*/ 9 w 36"/>
                  <a:gd name="T33" fmla="*/ 28 h 51"/>
                  <a:gd name="T34" fmla="*/ 9 w 36"/>
                  <a:gd name="T35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51">
                    <a:moveTo>
                      <a:pt x="0" y="4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30" y="20"/>
                      <a:pt x="36" y="26"/>
                      <a:pt x="36" y="34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1" y="51"/>
                      <a:pt x="20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6"/>
                    </a:cubicBezTo>
                    <a:lnTo>
                      <a:pt x="0" y="4"/>
                    </a:lnTo>
                    <a:close/>
                    <a:moveTo>
                      <a:pt x="9" y="43"/>
                    </a:moveTo>
                    <a:cubicBezTo>
                      <a:pt x="19" y="43"/>
                      <a:pt x="19" y="43"/>
                      <a:pt x="19" y="43"/>
                    </a:cubicBezTo>
                    <a:cubicBezTo>
                      <a:pt x="26" y="43"/>
                      <a:pt x="27" y="40"/>
                      <a:pt x="27" y="36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0"/>
                      <a:pt x="24" y="28"/>
                      <a:pt x="18" y="28"/>
                    </a:cubicBezTo>
                    <a:cubicBezTo>
                      <a:pt x="9" y="28"/>
                      <a:pt x="9" y="28"/>
                      <a:pt x="9" y="28"/>
                    </a:cubicBezTo>
                    <a:lnTo>
                      <a:pt x="9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6" name="Freeform 14"/>
              <p:cNvSpPr>
                <a:spLocks/>
              </p:cNvSpPr>
              <p:nvPr userDrawn="1"/>
            </p:nvSpPr>
            <p:spPr bwMode="auto">
              <a:xfrm>
                <a:off x="901" y="294"/>
                <a:ext cx="56" cy="77"/>
              </a:xfrm>
              <a:custGeom>
                <a:avLst/>
                <a:gdLst>
                  <a:gd name="T0" fmla="*/ 38 w 38"/>
                  <a:gd name="T1" fmla="*/ 48 h 52"/>
                  <a:gd name="T2" fmla="*/ 33 w 38"/>
                  <a:gd name="T3" fmla="*/ 52 h 52"/>
                  <a:gd name="T4" fmla="*/ 29 w 38"/>
                  <a:gd name="T5" fmla="*/ 48 h 52"/>
                  <a:gd name="T6" fmla="*/ 29 w 38"/>
                  <a:gd name="T7" fmla="*/ 29 h 52"/>
                  <a:gd name="T8" fmla="*/ 9 w 38"/>
                  <a:gd name="T9" fmla="*/ 29 h 52"/>
                  <a:gd name="T10" fmla="*/ 9 w 38"/>
                  <a:gd name="T11" fmla="*/ 48 h 52"/>
                  <a:gd name="T12" fmla="*/ 5 w 38"/>
                  <a:gd name="T13" fmla="*/ 52 h 52"/>
                  <a:gd name="T14" fmla="*/ 0 w 38"/>
                  <a:gd name="T15" fmla="*/ 48 h 52"/>
                  <a:gd name="T16" fmla="*/ 0 w 38"/>
                  <a:gd name="T17" fmla="*/ 5 h 52"/>
                  <a:gd name="T18" fmla="*/ 5 w 38"/>
                  <a:gd name="T19" fmla="*/ 0 h 52"/>
                  <a:gd name="T20" fmla="*/ 9 w 38"/>
                  <a:gd name="T21" fmla="*/ 5 h 52"/>
                  <a:gd name="T22" fmla="*/ 9 w 38"/>
                  <a:gd name="T23" fmla="*/ 21 h 52"/>
                  <a:gd name="T24" fmla="*/ 29 w 38"/>
                  <a:gd name="T25" fmla="*/ 21 h 52"/>
                  <a:gd name="T26" fmla="*/ 29 w 38"/>
                  <a:gd name="T27" fmla="*/ 5 h 52"/>
                  <a:gd name="T28" fmla="*/ 33 w 38"/>
                  <a:gd name="T29" fmla="*/ 0 h 52"/>
                  <a:gd name="T30" fmla="*/ 38 w 38"/>
                  <a:gd name="T31" fmla="*/ 5 h 52"/>
                  <a:gd name="T32" fmla="*/ 38 w 38"/>
                  <a:gd name="T33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52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7" name="Freeform 15"/>
              <p:cNvSpPr>
                <a:spLocks noEditPoints="1"/>
              </p:cNvSpPr>
              <p:nvPr userDrawn="1"/>
            </p:nvSpPr>
            <p:spPr bwMode="auto">
              <a:xfrm>
                <a:off x="973" y="294"/>
                <a:ext cx="63" cy="77"/>
              </a:xfrm>
              <a:custGeom>
                <a:avLst/>
                <a:gdLst>
                  <a:gd name="T0" fmla="*/ 39 w 43"/>
                  <a:gd name="T1" fmla="*/ 52 h 52"/>
                  <a:gd name="T2" fmla="*/ 34 w 43"/>
                  <a:gd name="T3" fmla="*/ 50 h 52"/>
                  <a:gd name="T4" fmla="*/ 32 w 43"/>
                  <a:gd name="T5" fmla="*/ 47 h 52"/>
                  <a:gd name="T6" fmla="*/ 18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9 w 43"/>
                  <a:gd name="T13" fmla="*/ 22 h 52"/>
                  <a:gd name="T14" fmla="*/ 30 w 43"/>
                  <a:gd name="T15" fmla="*/ 22 h 52"/>
                  <a:gd name="T16" fmla="*/ 30 w 43"/>
                  <a:gd name="T17" fmla="*/ 20 h 52"/>
                  <a:gd name="T18" fmla="*/ 20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4 w 43"/>
                  <a:gd name="T25" fmla="*/ 7 h 52"/>
                  <a:gd name="T26" fmla="*/ 6 w 43"/>
                  <a:gd name="T27" fmla="*/ 4 h 52"/>
                  <a:gd name="T28" fmla="*/ 20 w 43"/>
                  <a:gd name="T29" fmla="*/ 0 h 52"/>
                  <a:gd name="T30" fmla="*/ 39 w 43"/>
                  <a:gd name="T31" fmla="*/ 21 h 52"/>
                  <a:gd name="T32" fmla="*/ 39 w 43"/>
                  <a:gd name="T33" fmla="*/ 39 h 52"/>
                  <a:gd name="T34" fmla="*/ 42 w 43"/>
                  <a:gd name="T35" fmla="*/ 45 h 52"/>
                  <a:gd name="T36" fmla="*/ 43 w 43"/>
                  <a:gd name="T37" fmla="*/ 48 h 52"/>
                  <a:gd name="T38" fmla="*/ 39 w 43"/>
                  <a:gd name="T39" fmla="*/ 52 h 52"/>
                  <a:gd name="T40" fmla="*/ 30 w 43"/>
                  <a:gd name="T41" fmla="*/ 29 h 52"/>
                  <a:gd name="T42" fmla="*/ 19 w 43"/>
                  <a:gd name="T43" fmla="*/ 29 h 52"/>
                  <a:gd name="T44" fmla="*/ 9 w 43"/>
                  <a:gd name="T45" fmla="*/ 37 h 52"/>
                  <a:gd name="T46" fmla="*/ 9 w 43"/>
                  <a:gd name="T47" fmla="*/ 38 h 52"/>
                  <a:gd name="T48" fmla="*/ 19 w 43"/>
                  <a:gd name="T49" fmla="*/ 45 h 52"/>
                  <a:gd name="T50" fmla="*/ 30 w 43"/>
                  <a:gd name="T51" fmla="*/ 35 h 52"/>
                  <a:gd name="T52" fmla="*/ 30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8" name="Freeform 16"/>
              <p:cNvSpPr>
                <a:spLocks noEditPoints="1"/>
              </p:cNvSpPr>
              <p:nvPr userDrawn="1"/>
            </p:nvSpPr>
            <p:spPr bwMode="auto">
              <a:xfrm>
                <a:off x="1050" y="296"/>
                <a:ext cx="52" cy="75"/>
              </a:xfrm>
              <a:custGeom>
                <a:avLst/>
                <a:gdLst>
                  <a:gd name="T0" fmla="*/ 36 w 36"/>
                  <a:gd name="T1" fmla="*/ 47 h 51"/>
                  <a:gd name="T2" fmla="*/ 31 w 36"/>
                  <a:gd name="T3" fmla="*/ 51 h 51"/>
                  <a:gd name="T4" fmla="*/ 27 w 36"/>
                  <a:gd name="T5" fmla="*/ 47 h 51"/>
                  <a:gd name="T6" fmla="*/ 27 w 36"/>
                  <a:gd name="T7" fmla="*/ 30 h 51"/>
                  <a:gd name="T8" fmla="*/ 19 w 36"/>
                  <a:gd name="T9" fmla="*/ 30 h 51"/>
                  <a:gd name="T10" fmla="*/ 9 w 36"/>
                  <a:gd name="T11" fmla="*/ 49 h 51"/>
                  <a:gd name="T12" fmla="*/ 5 w 36"/>
                  <a:gd name="T13" fmla="*/ 51 h 51"/>
                  <a:gd name="T14" fmla="*/ 0 w 36"/>
                  <a:gd name="T15" fmla="*/ 47 h 51"/>
                  <a:gd name="T16" fmla="*/ 1 w 36"/>
                  <a:gd name="T17" fmla="*/ 44 h 51"/>
                  <a:gd name="T18" fmla="*/ 10 w 36"/>
                  <a:gd name="T19" fmla="*/ 29 h 51"/>
                  <a:gd name="T20" fmla="*/ 1 w 36"/>
                  <a:gd name="T21" fmla="*/ 16 h 51"/>
                  <a:gd name="T22" fmla="*/ 1 w 36"/>
                  <a:gd name="T23" fmla="*/ 13 h 51"/>
                  <a:gd name="T24" fmla="*/ 18 w 36"/>
                  <a:gd name="T25" fmla="*/ 0 h 51"/>
                  <a:gd name="T26" fmla="*/ 31 w 36"/>
                  <a:gd name="T27" fmla="*/ 0 h 51"/>
                  <a:gd name="T28" fmla="*/ 36 w 36"/>
                  <a:gd name="T29" fmla="*/ 4 h 51"/>
                  <a:gd name="T30" fmla="*/ 36 w 36"/>
                  <a:gd name="T31" fmla="*/ 47 h 51"/>
                  <a:gd name="T32" fmla="*/ 27 w 36"/>
                  <a:gd name="T33" fmla="*/ 23 h 51"/>
                  <a:gd name="T34" fmla="*/ 27 w 36"/>
                  <a:gd name="T35" fmla="*/ 7 h 51"/>
                  <a:gd name="T36" fmla="*/ 18 w 36"/>
                  <a:gd name="T37" fmla="*/ 7 h 51"/>
                  <a:gd name="T38" fmla="*/ 10 w 36"/>
                  <a:gd name="T39" fmla="*/ 14 h 51"/>
                  <a:gd name="T40" fmla="*/ 10 w 36"/>
                  <a:gd name="T41" fmla="*/ 17 h 51"/>
                  <a:gd name="T42" fmla="*/ 18 w 36"/>
                  <a:gd name="T43" fmla="*/ 23 h 51"/>
                  <a:gd name="T44" fmla="*/ 27 w 36"/>
                  <a:gd name="T4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51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0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9" name="Freeform 17"/>
              <p:cNvSpPr>
                <a:spLocks/>
              </p:cNvSpPr>
              <p:nvPr userDrawn="1"/>
            </p:nvSpPr>
            <p:spPr bwMode="auto">
              <a:xfrm>
                <a:off x="174" y="477"/>
                <a:ext cx="59" cy="77"/>
              </a:xfrm>
              <a:custGeom>
                <a:avLst/>
                <a:gdLst>
                  <a:gd name="T0" fmla="*/ 37 w 40"/>
                  <a:gd name="T1" fmla="*/ 0 h 52"/>
                  <a:gd name="T2" fmla="*/ 40 w 40"/>
                  <a:gd name="T3" fmla="*/ 4 h 52"/>
                  <a:gd name="T4" fmla="*/ 37 w 40"/>
                  <a:gd name="T5" fmla="*/ 7 h 52"/>
                  <a:gd name="T6" fmla="*/ 25 w 40"/>
                  <a:gd name="T7" fmla="*/ 7 h 52"/>
                  <a:gd name="T8" fmla="*/ 25 w 40"/>
                  <a:gd name="T9" fmla="*/ 47 h 52"/>
                  <a:gd name="T10" fmla="*/ 20 w 40"/>
                  <a:gd name="T11" fmla="*/ 52 h 52"/>
                  <a:gd name="T12" fmla="*/ 16 w 40"/>
                  <a:gd name="T13" fmla="*/ 47 h 52"/>
                  <a:gd name="T14" fmla="*/ 16 w 40"/>
                  <a:gd name="T15" fmla="*/ 7 h 52"/>
                  <a:gd name="T16" fmla="*/ 4 w 40"/>
                  <a:gd name="T17" fmla="*/ 7 h 52"/>
                  <a:gd name="T18" fmla="*/ 0 w 40"/>
                  <a:gd name="T19" fmla="*/ 4 h 52"/>
                  <a:gd name="T20" fmla="*/ 4 w 40"/>
                  <a:gd name="T21" fmla="*/ 0 h 52"/>
                  <a:gd name="T22" fmla="*/ 37 w 40"/>
                  <a:gd name="T2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52">
                    <a:moveTo>
                      <a:pt x="37" y="0"/>
                    </a:moveTo>
                    <a:cubicBezTo>
                      <a:pt x="39" y="0"/>
                      <a:pt x="40" y="2"/>
                      <a:pt x="40" y="4"/>
                    </a:cubicBezTo>
                    <a:cubicBezTo>
                      <a:pt x="40" y="6"/>
                      <a:pt x="39" y="7"/>
                      <a:pt x="37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50"/>
                      <a:pt x="22" y="52"/>
                      <a:pt x="20" y="52"/>
                    </a:cubicBezTo>
                    <a:cubicBezTo>
                      <a:pt x="18" y="52"/>
                      <a:pt x="16" y="50"/>
                      <a:pt x="16" y="4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0" name="Freeform 18"/>
              <p:cNvSpPr>
                <a:spLocks noEditPoints="1"/>
              </p:cNvSpPr>
              <p:nvPr userDrawn="1"/>
            </p:nvSpPr>
            <p:spPr bwMode="auto">
              <a:xfrm>
                <a:off x="243" y="476"/>
                <a:ext cx="57" cy="76"/>
              </a:xfrm>
              <a:custGeom>
                <a:avLst/>
                <a:gdLst>
                  <a:gd name="T0" fmla="*/ 36 w 39"/>
                  <a:gd name="T1" fmla="*/ 29 h 52"/>
                  <a:gd name="T2" fmla="*/ 8 w 39"/>
                  <a:gd name="T3" fmla="*/ 29 h 52"/>
                  <a:gd name="T4" fmla="*/ 8 w 39"/>
                  <a:gd name="T5" fmla="*/ 32 h 52"/>
                  <a:gd name="T6" fmla="*/ 20 w 39"/>
                  <a:gd name="T7" fmla="*/ 45 h 52"/>
                  <a:gd name="T8" fmla="*/ 32 w 39"/>
                  <a:gd name="T9" fmla="*/ 42 h 52"/>
                  <a:gd name="T10" fmla="*/ 37 w 39"/>
                  <a:gd name="T11" fmla="*/ 44 h 52"/>
                  <a:gd name="T12" fmla="*/ 35 w 39"/>
                  <a:gd name="T13" fmla="*/ 49 h 52"/>
                  <a:gd name="T14" fmla="*/ 19 w 39"/>
                  <a:gd name="T15" fmla="*/ 52 h 52"/>
                  <a:gd name="T16" fmla="*/ 0 w 39"/>
                  <a:gd name="T17" fmla="*/ 31 h 52"/>
                  <a:gd name="T18" fmla="*/ 0 w 39"/>
                  <a:gd name="T19" fmla="*/ 22 h 52"/>
                  <a:gd name="T20" fmla="*/ 19 w 39"/>
                  <a:gd name="T21" fmla="*/ 0 h 52"/>
                  <a:gd name="T22" fmla="*/ 39 w 39"/>
                  <a:gd name="T23" fmla="*/ 21 h 52"/>
                  <a:gd name="T24" fmla="*/ 39 w 39"/>
                  <a:gd name="T25" fmla="*/ 25 h 52"/>
                  <a:gd name="T26" fmla="*/ 36 w 39"/>
                  <a:gd name="T27" fmla="*/ 29 h 52"/>
                  <a:gd name="T28" fmla="*/ 31 w 39"/>
                  <a:gd name="T29" fmla="*/ 20 h 52"/>
                  <a:gd name="T30" fmla="*/ 20 w 39"/>
                  <a:gd name="T31" fmla="*/ 7 h 52"/>
                  <a:gd name="T32" fmla="*/ 8 w 39"/>
                  <a:gd name="T33" fmla="*/ 20 h 52"/>
                  <a:gd name="T34" fmla="*/ 8 w 39"/>
                  <a:gd name="T35" fmla="*/ 22 h 52"/>
                  <a:gd name="T36" fmla="*/ 31 w 39"/>
                  <a:gd name="T37" fmla="*/ 22 h 52"/>
                  <a:gd name="T38" fmla="*/ 31 w 39"/>
                  <a:gd name="T39" fmla="*/ 2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52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1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1" y="20"/>
                    </a:moveTo>
                    <a:cubicBezTo>
                      <a:pt x="31" y="12"/>
                      <a:pt x="28" y="7"/>
                      <a:pt x="20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1" y="22"/>
                      <a:pt x="31" y="22"/>
                      <a:pt x="31" y="22"/>
                    </a:cubicBezTo>
                    <a:lnTo>
                      <a:pt x="31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1" name="Freeform 19"/>
              <p:cNvSpPr>
                <a:spLocks/>
              </p:cNvSpPr>
              <p:nvPr userDrawn="1"/>
            </p:nvSpPr>
            <p:spPr bwMode="auto">
              <a:xfrm>
                <a:off x="310" y="476"/>
                <a:ext cx="59" cy="76"/>
              </a:xfrm>
              <a:custGeom>
                <a:avLst/>
                <a:gdLst>
                  <a:gd name="T0" fmla="*/ 35 w 40"/>
                  <a:gd name="T1" fmla="*/ 52 h 52"/>
                  <a:gd name="T2" fmla="*/ 32 w 40"/>
                  <a:gd name="T3" fmla="*/ 50 h 52"/>
                  <a:gd name="T4" fmla="*/ 20 w 40"/>
                  <a:gd name="T5" fmla="*/ 32 h 52"/>
                  <a:gd name="T6" fmla="*/ 8 w 40"/>
                  <a:gd name="T7" fmla="*/ 50 h 52"/>
                  <a:gd name="T8" fmla="*/ 5 w 40"/>
                  <a:gd name="T9" fmla="*/ 52 h 52"/>
                  <a:gd name="T10" fmla="*/ 0 w 40"/>
                  <a:gd name="T11" fmla="*/ 48 h 52"/>
                  <a:gd name="T12" fmla="*/ 1 w 40"/>
                  <a:gd name="T13" fmla="*/ 46 h 52"/>
                  <a:gd name="T14" fmla="*/ 15 w 40"/>
                  <a:gd name="T15" fmla="*/ 26 h 52"/>
                  <a:gd name="T16" fmla="*/ 2 w 40"/>
                  <a:gd name="T17" fmla="*/ 7 h 52"/>
                  <a:gd name="T18" fmla="*/ 2 w 40"/>
                  <a:gd name="T19" fmla="*/ 5 h 52"/>
                  <a:gd name="T20" fmla="*/ 6 w 40"/>
                  <a:gd name="T21" fmla="*/ 0 h 52"/>
                  <a:gd name="T22" fmla="*/ 10 w 40"/>
                  <a:gd name="T23" fmla="*/ 3 h 52"/>
                  <a:gd name="T24" fmla="*/ 20 w 40"/>
                  <a:gd name="T25" fmla="*/ 19 h 52"/>
                  <a:gd name="T26" fmla="*/ 31 w 40"/>
                  <a:gd name="T27" fmla="*/ 3 h 52"/>
                  <a:gd name="T28" fmla="*/ 34 w 40"/>
                  <a:gd name="T29" fmla="*/ 0 h 52"/>
                  <a:gd name="T30" fmla="*/ 39 w 40"/>
                  <a:gd name="T31" fmla="*/ 4 h 52"/>
                  <a:gd name="T32" fmla="*/ 38 w 40"/>
                  <a:gd name="T33" fmla="*/ 6 h 52"/>
                  <a:gd name="T34" fmla="*/ 26 w 40"/>
                  <a:gd name="T35" fmla="*/ 25 h 52"/>
                  <a:gd name="T36" fmla="*/ 40 w 40"/>
                  <a:gd name="T37" fmla="*/ 46 h 52"/>
                  <a:gd name="T38" fmla="*/ 40 w 40"/>
                  <a:gd name="T39" fmla="*/ 48 h 52"/>
                  <a:gd name="T40" fmla="*/ 35 w 40"/>
                  <a:gd name="T4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52">
                    <a:moveTo>
                      <a:pt x="35" y="52"/>
                    </a:moveTo>
                    <a:cubicBezTo>
                      <a:pt x="34" y="52"/>
                      <a:pt x="32" y="52"/>
                      <a:pt x="32" y="50"/>
                    </a:cubicBezTo>
                    <a:cubicBezTo>
                      <a:pt x="28" y="44"/>
                      <a:pt x="25" y="39"/>
                      <a:pt x="20" y="32"/>
                    </a:cubicBezTo>
                    <a:cubicBezTo>
                      <a:pt x="16" y="38"/>
                      <a:pt x="11" y="44"/>
                      <a:pt x="8" y="50"/>
                    </a:cubicBezTo>
                    <a:cubicBezTo>
                      <a:pt x="7" y="52"/>
                      <a:pt x="6" y="52"/>
                      <a:pt x="5" y="52"/>
                    </a:cubicBezTo>
                    <a:cubicBezTo>
                      <a:pt x="2" y="52"/>
                      <a:pt x="0" y="51"/>
                      <a:pt x="0" y="48"/>
                    </a:cubicBezTo>
                    <a:cubicBezTo>
                      <a:pt x="0" y="48"/>
                      <a:pt x="0" y="47"/>
                      <a:pt x="1" y="46"/>
                    </a:cubicBezTo>
                    <a:cubicBezTo>
                      <a:pt x="5" y="39"/>
                      <a:pt x="10" y="32"/>
                      <a:pt x="15" y="26"/>
                    </a:cubicBezTo>
                    <a:cubicBezTo>
                      <a:pt x="10" y="20"/>
                      <a:pt x="6" y="13"/>
                      <a:pt x="2" y="7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2"/>
                      <a:pt x="4" y="0"/>
                      <a:pt x="6" y="0"/>
                    </a:cubicBezTo>
                    <a:cubicBezTo>
                      <a:pt x="8" y="0"/>
                      <a:pt x="9" y="1"/>
                      <a:pt x="10" y="3"/>
                    </a:cubicBezTo>
                    <a:cubicBezTo>
                      <a:pt x="13" y="8"/>
                      <a:pt x="16" y="14"/>
                      <a:pt x="20" y="19"/>
                    </a:cubicBezTo>
                    <a:cubicBezTo>
                      <a:pt x="24" y="13"/>
                      <a:pt x="28" y="8"/>
                      <a:pt x="31" y="3"/>
                    </a:cubicBezTo>
                    <a:cubicBezTo>
                      <a:pt x="31" y="1"/>
                      <a:pt x="33" y="0"/>
                      <a:pt x="34" y="0"/>
                    </a:cubicBezTo>
                    <a:cubicBezTo>
                      <a:pt x="36" y="0"/>
                      <a:pt x="39" y="2"/>
                      <a:pt x="39" y="4"/>
                    </a:cubicBezTo>
                    <a:cubicBezTo>
                      <a:pt x="39" y="5"/>
                      <a:pt x="38" y="6"/>
                      <a:pt x="38" y="6"/>
                    </a:cubicBezTo>
                    <a:cubicBezTo>
                      <a:pt x="35" y="13"/>
                      <a:pt x="30" y="19"/>
                      <a:pt x="26" y="25"/>
                    </a:cubicBezTo>
                    <a:cubicBezTo>
                      <a:pt x="31" y="33"/>
                      <a:pt x="36" y="39"/>
                      <a:pt x="40" y="46"/>
                    </a:cubicBezTo>
                    <a:cubicBezTo>
                      <a:pt x="40" y="47"/>
                      <a:pt x="40" y="47"/>
                      <a:pt x="40" y="48"/>
                    </a:cubicBezTo>
                    <a:cubicBezTo>
                      <a:pt x="40" y="50"/>
                      <a:pt x="38" y="52"/>
                      <a:pt x="35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2" name="Freeform 20"/>
              <p:cNvSpPr>
                <a:spLocks/>
              </p:cNvSpPr>
              <p:nvPr userDrawn="1"/>
            </p:nvSpPr>
            <p:spPr bwMode="auto">
              <a:xfrm>
                <a:off x="384" y="476"/>
                <a:ext cx="54" cy="76"/>
              </a:xfrm>
              <a:custGeom>
                <a:avLst/>
                <a:gdLst>
                  <a:gd name="T0" fmla="*/ 37 w 37"/>
                  <a:gd name="T1" fmla="*/ 48 h 52"/>
                  <a:gd name="T2" fmla="*/ 33 w 37"/>
                  <a:gd name="T3" fmla="*/ 52 h 52"/>
                  <a:gd name="T4" fmla="*/ 28 w 37"/>
                  <a:gd name="T5" fmla="*/ 48 h 52"/>
                  <a:gd name="T6" fmla="*/ 28 w 37"/>
                  <a:gd name="T7" fmla="*/ 29 h 52"/>
                  <a:gd name="T8" fmla="*/ 8 w 37"/>
                  <a:gd name="T9" fmla="*/ 29 h 52"/>
                  <a:gd name="T10" fmla="*/ 8 w 37"/>
                  <a:gd name="T11" fmla="*/ 48 h 52"/>
                  <a:gd name="T12" fmla="*/ 4 w 37"/>
                  <a:gd name="T13" fmla="*/ 52 h 52"/>
                  <a:gd name="T14" fmla="*/ 0 w 37"/>
                  <a:gd name="T15" fmla="*/ 48 h 52"/>
                  <a:gd name="T16" fmla="*/ 0 w 37"/>
                  <a:gd name="T17" fmla="*/ 5 h 52"/>
                  <a:gd name="T18" fmla="*/ 4 w 37"/>
                  <a:gd name="T19" fmla="*/ 0 h 52"/>
                  <a:gd name="T20" fmla="*/ 8 w 37"/>
                  <a:gd name="T21" fmla="*/ 5 h 52"/>
                  <a:gd name="T22" fmla="*/ 8 w 37"/>
                  <a:gd name="T23" fmla="*/ 21 h 52"/>
                  <a:gd name="T24" fmla="*/ 28 w 37"/>
                  <a:gd name="T25" fmla="*/ 21 h 52"/>
                  <a:gd name="T26" fmla="*/ 28 w 37"/>
                  <a:gd name="T27" fmla="*/ 5 h 52"/>
                  <a:gd name="T28" fmla="*/ 33 w 37"/>
                  <a:gd name="T29" fmla="*/ 0 h 52"/>
                  <a:gd name="T30" fmla="*/ 37 w 37"/>
                  <a:gd name="T31" fmla="*/ 5 h 52"/>
                  <a:gd name="T32" fmla="*/ 37 w 37"/>
                  <a:gd name="T33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52">
                    <a:moveTo>
                      <a:pt x="37" y="48"/>
                    </a:moveTo>
                    <a:cubicBezTo>
                      <a:pt x="37" y="50"/>
                      <a:pt x="35" y="52"/>
                      <a:pt x="33" y="52"/>
                    </a:cubicBezTo>
                    <a:cubicBezTo>
                      <a:pt x="30" y="52"/>
                      <a:pt x="28" y="50"/>
                      <a:pt x="28" y="48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5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2"/>
                      <a:pt x="30" y="0"/>
                      <a:pt x="33" y="0"/>
                    </a:cubicBezTo>
                    <a:cubicBezTo>
                      <a:pt x="35" y="0"/>
                      <a:pt x="37" y="2"/>
                      <a:pt x="37" y="5"/>
                    </a:cubicBezTo>
                    <a:lnTo>
                      <a:pt x="37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3" name="Freeform 21"/>
              <p:cNvSpPr>
                <a:spLocks noEditPoints="1"/>
              </p:cNvSpPr>
              <p:nvPr userDrawn="1"/>
            </p:nvSpPr>
            <p:spPr bwMode="auto">
              <a:xfrm>
                <a:off x="457" y="476"/>
                <a:ext cx="60" cy="76"/>
              </a:xfrm>
              <a:custGeom>
                <a:avLst/>
                <a:gdLst>
                  <a:gd name="T0" fmla="*/ 21 w 41"/>
                  <a:gd name="T1" fmla="*/ 52 h 52"/>
                  <a:gd name="T2" fmla="*/ 0 w 41"/>
                  <a:gd name="T3" fmla="*/ 31 h 52"/>
                  <a:gd name="T4" fmla="*/ 0 w 41"/>
                  <a:gd name="T5" fmla="*/ 21 h 52"/>
                  <a:gd name="T6" fmla="*/ 21 w 41"/>
                  <a:gd name="T7" fmla="*/ 0 h 52"/>
                  <a:gd name="T8" fmla="*/ 41 w 41"/>
                  <a:gd name="T9" fmla="*/ 21 h 52"/>
                  <a:gd name="T10" fmla="*/ 41 w 41"/>
                  <a:gd name="T11" fmla="*/ 31 h 52"/>
                  <a:gd name="T12" fmla="*/ 21 w 41"/>
                  <a:gd name="T13" fmla="*/ 52 h 52"/>
                  <a:gd name="T14" fmla="*/ 32 w 41"/>
                  <a:gd name="T15" fmla="*/ 21 h 52"/>
                  <a:gd name="T16" fmla="*/ 21 w 41"/>
                  <a:gd name="T17" fmla="*/ 8 h 52"/>
                  <a:gd name="T18" fmla="*/ 9 w 41"/>
                  <a:gd name="T19" fmla="*/ 21 h 52"/>
                  <a:gd name="T20" fmla="*/ 9 w 41"/>
                  <a:gd name="T21" fmla="*/ 31 h 52"/>
                  <a:gd name="T22" fmla="*/ 21 w 41"/>
                  <a:gd name="T23" fmla="*/ 44 h 52"/>
                  <a:gd name="T24" fmla="*/ 32 w 41"/>
                  <a:gd name="T25" fmla="*/ 31 h 52"/>
                  <a:gd name="T26" fmla="*/ 32 w 41"/>
                  <a:gd name="T27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52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4" name="Freeform 22"/>
              <p:cNvSpPr>
                <a:spLocks/>
              </p:cNvSpPr>
              <p:nvPr userDrawn="1"/>
            </p:nvSpPr>
            <p:spPr bwMode="auto">
              <a:xfrm>
                <a:off x="464" y="468"/>
                <a:ext cx="46" cy="90"/>
              </a:xfrm>
              <a:custGeom>
                <a:avLst/>
                <a:gdLst>
                  <a:gd name="T0" fmla="*/ 3 w 31"/>
                  <a:gd name="T1" fmla="*/ 61 h 61"/>
                  <a:gd name="T2" fmla="*/ 2 w 31"/>
                  <a:gd name="T3" fmla="*/ 60 h 61"/>
                  <a:gd name="T4" fmla="*/ 1 w 31"/>
                  <a:gd name="T5" fmla="*/ 57 h 61"/>
                  <a:gd name="T6" fmla="*/ 25 w 31"/>
                  <a:gd name="T7" fmla="*/ 2 h 61"/>
                  <a:gd name="T8" fmla="*/ 29 w 31"/>
                  <a:gd name="T9" fmla="*/ 1 h 61"/>
                  <a:gd name="T10" fmla="*/ 30 w 31"/>
                  <a:gd name="T11" fmla="*/ 4 h 61"/>
                  <a:gd name="T12" fmla="*/ 6 w 31"/>
                  <a:gd name="T13" fmla="*/ 59 h 61"/>
                  <a:gd name="T14" fmla="*/ 3 w 31"/>
                  <a:gd name="T1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61">
                    <a:moveTo>
                      <a:pt x="3" y="61"/>
                    </a:moveTo>
                    <a:cubicBezTo>
                      <a:pt x="3" y="61"/>
                      <a:pt x="2" y="61"/>
                      <a:pt x="2" y="60"/>
                    </a:cubicBezTo>
                    <a:cubicBezTo>
                      <a:pt x="1" y="60"/>
                      <a:pt x="0" y="58"/>
                      <a:pt x="1" y="57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1"/>
                      <a:pt x="27" y="0"/>
                      <a:pt x="29" y="1"/>
                    </a:cubicBezTo>
                    <a:cubicBezTo>
                      <a:pt x="30" y="1"/>
                      <a:pt x="31" y="3"/>
                      <a:pt x="30" y="4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5" y="60"/>
                      <a:pt x="4" y="61"/>
                      <a:pt x="3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5" name="Freeform 23"/>
              <p:cNvSpPr>
                <a:spLocks/>
              </p:cNvSpPr>
              <p:nvPr userDrawn="1"/>
            </p:nvSpPr>
            <p:spPr bwMode="auto">
              <a:xfrm>
                <a:off x="529" y="477"/>
                <a:ext cx="64" cy="77"/>
              </a:xfrm>
              <a:custGeom>
                <a:avLst/>
                <a:gdLst>
                  <a:gd name="T0" fmla="*/ 39 w 44"/>
                  <a:gd name="T1" fmla="*/ 0 h 52"/>
                  <a:gd name="T2" fmla="*/ 44 w 44"/>
                  <a:gd name="T3" fmla="*/ 4 h 52"/>
                  <a:gd name="T4" fmla="*/ 44 w 44"/>
                  <a:gd name="T5" fmla="*/ 47 h 52"/>
                  <a:gd name="T6" fmla="*/ 39 w 44"/>
                  <a:gd name="T7" fmla="*/ 52 h 52"/>
                  <a:gd name="T8" fmla="*/ 35 w 44"/>
                  <a:gd name="T9" fmla="*/ 47 h 52"/>
                  <a:gd name="T10" fmla="*/ 35 w 44"/>
                  <a:gd name="T11" fmla="*/ 8 h 52"/>
                  <a:gd name="T12" fmla="*/ 16 w 44"/>
                  <a:gd name="T13" fmla="*/ 8 h 52"/>
                  <a:gd name="T14" fmla="*/ 16 w 44"/>
                  <a:gd name="T15" fmla="*/ 17 h 52"/>
                  <a:gd name="T16" fmla="*/ 11 w 44"/>
                  <a:gd name="T17" fmla="*/ 45 h 52"/>
                  <a:gd name="T18" fmla="*/ 4 w 44"/>
                  <a:gd name="T19" fmla="*/ 51 h 52"/>
                  <a:gd name="T20" fmla="*/ 0 w 44"/>
                  <a:gd name="T21" fmla="*/ 47 h 52"/>
                  <a:gd name="T22" fmla="*/ 4 w 44"/>
                  <a:gd name="T23" fmla="*/ 38 h 52"/>
                  <a:gd name="T24" fmla="*/ 7 w 44"/>
                  <a:gd name="T25" fmla="*/ 16 h 52"/>
                  <a:gd name="T26" fmla="*/ 7 w 44"/>
                  <a:gd name="T27" fmla="*/ 4 h 52"/>
                  <a:gd name="T28" fmla="*/ 11 w 44"/>
                  <a:gd name="T29" fmla="*/ 0 h 52"/>
                  <a:gd name="T30" fmla="*/ 39 w 44"/>
                  <a:gd name="T3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52">
                    <a:moveTo>
                      <a:pt x="39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39" y="52"/>
                    </a:cubicBezTo>
                    <a:cubicBezTo>
                      <a:pt x="36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7"/>
                      <a:pt x="15" y="38"/>
                      <a:pt x="11" y="45"/>
                    </a:cubicBezTo>
                    <a:cubicBezTo>
                      <a:pt x="9" y="50"/>
                      <a:pt x="7" y="51"/>
                      <a:pt x="4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4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1" y="0"/>
                    </a:cubicBezTo>
                    <a:lnTo>
                      <a:pt x="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6" name="Freeform 24"/>
              <p:cNvSpPr>
                <a:spLocks noEditPoints="1"/>
              </p:cNvSpPr>
              <p:nvPr userDrawn="1"/>
            </p:nvSpPr>
            <p:spPr bwMode="auto">
              <a:xfrm>
                <a:off x="613" y="476"/>
                <a:ext cx="58" cy="76"/>
              </a:xfrm>
              <a:custGeom>
                <a:avLst/>
                <a:gdLst>
                  <a:gd name="T0" fmla="*/ 20 w 40"/>
                  <a:gd name="T1" fmla="*/ 52 h 52"/>
                  <a:gd name="T2" fmla="*/ 0 w 40"/>
                  <a:gd name="T3" fmla="*/ 31 h 52"/>
                  <a:gd name="T4" fmla="*/ 0 w 40"/>
                  <a:gd name="T5" fmla="*/ 21 h 52"/>
                  <a:gd name="T6" fmla="*/ 20 w 40"/>
                  <a:gd name="T7" fmla="*/ 0 h 52"/>
                  <a:gd name="T8" fmla="*/ 40 w 40"/>
                  <a:gd name="T9" fmla="*/ 21 h 52"/>
                  <a:gd name="T10" fmla="*/ 40 w 40"/>
                  <a:gd name="T11" fmla="*/ 31 h 52"/>
                  <a:gd name="T12" fmla="*/ 20 w 40"/>
                  <a:gd name="T13" fmla="*/ 52 h 52"/>
                  <a:gd name="T14" fmla="*/ 31 w 40"/>
                  <a:gd name="T15" fmla="*/ 21 h 52"/>
                  <a:gd name="T16" fmla="*/ 20 w 40"/>
                  <a:gd name="T17" fmla="*/ 8 h 52"/>
                  <a:gd name="T18" fmla="*/ 8 w 40"/>
                  <a:gd name="T19" fmla="*/ 21 h 52"/>
                  <a:gd name="T20" fmla="*/ 8 w 40"/>
                  <a:gd name="T21" fmla="*/ 31 h 52"/>
                  <a:gd name="T22" fmla="*/ 20 w 40"/>
                  <a:gd name="T23" fmla="*/ 44 h 52"/>
                  <a:gd name="T24" fmla="*/ 31 w 40"/>
                  <a:gd name="T25" fmla="*/ 31 h 52"/>
                  <a:gd name="T26" fmla="*/ 31 w 40"/>
                  <a:gd name="T27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52">
                    <a:moveTo>
                      <a:pt x="20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0" y="0"/>
                    </a:cubicBezTo>
                    <a:cubicBezTo>
                      <a:pt x="34" y="0"/>
                      <a:pt x="40" y="10"/>
                      <a:pt x="40" y="2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43"/>
                      <a:pt x="34" y="52"/>
                      <a:pt x="20" y="52"/>
                    </a:cubicBezTo>
                    <a:close/>
                    <a:moveTo>
                      <a:pt x="31" y="21"/>
                    </a:moveTo>
                    <a:cubicBezTo>
                      <a:pt x="31" y="13"/>
                      <a:pt x="28" y="8"/>
                      <a:pt x="20" y="8"/>
                    </a:cubicBezTo>
                    <a:cubicBezTo>
                      <a:pt x="12" y="8"/>
                      <a:pt x="8" y="13"/>
                      <a:pt x="8" y="2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9"/>
                      <a:pt x="12" y="44"/>
                      <a:pt x="20" y="44"/>
                    </a:cubicBezTo>
                    <a:cubicBezTo>
                      <a:pt x="28" y="44"/>
                      <a:pt x="31" y="39"/>
                      <a:pt x="31" y="31"/>
                    </a:cubicBezTo>
                    <a:lnTo>
                      <a:pt x="31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7" name="Freeform 25"/>
              <p:cNvSpPr>
                <a:spLocks/>
              </p:cNvSpPr>
              <p:nvPr userDrawn="1"/>
            </p:nvSpPr>
            <p:spPr bwMode="auto">
              <a:xfrm>
                <a:off x="690" y="477"/>
                <a:ext cx="50" cy="75"/>
              </a:xfrm>
              <a:custGeom>
                <a:avLst/>
                <a:gdLst>
                  <a:gd name="T0" fmla="*/ 30 w 34"/>
                  <a:gd name="T1" fmla="*/ 8 h 51"/>
                  <a:gd name="T2" fmla="*/ 9 w 34"/>
                  <a:gd name="T3" fmla="*/ 8 h 51"/>
                  <a:gd name="T4" fmla="*/ 9 w 34"/>
                  <a:gd name="T5" fmla="*/ 47 h 51"/>
                  <a:gd name="T6" fmla="*/ 4 w 34"/>
                  <a:gd name="T7" fmla="*/ 51 h 51"/>
                  <a:gd name="T8" fmla="*/ 0 w 34"/>
                  <a:gd name="T9" fmla="*/ 47 h 51"/>
                  <a:gd name="T10" fmla="*/ 0 w 34"/>
                  <a:gd name="T11" fmla="*/ 4 h 51"/>
                  <a:gd name="T12" fmla="*/ 4 w 34"/>
                  <a:gd name="T13" fmla="*/ 0 h 51"/>
                  <a:gd name="T14" fmla="*/ 30 w 34"/>
                  <a:gd name="T15" fmla="*/ 0 h 51"/>
                  <a:gd name="T16" fmla="*/ 34 w 34"/>
                  <a:gd name="T17" fmla="*/ 4 h 51"/>
                  <a:gd name="T18" fmla="*/ 30 w 34"/>
                  <a:gd name="T19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51">
                    <a:moveTo>
                      <a:pt x="30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0"/>
                      <a:pt x="34" y="2"/>
                      <a:pt x="34" y="4"/>
                    </a:cubicBezTo>
                    <a:cubicBezTo>
                      <a:pt x="34" y="6"/>
                      <a:pt x="32" y="8"/>
                      <a:pt x="3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8" name="Freeform 26"/>
              <p:cNvSpPr>
                <a:spLocks/>
              </p:cNvSpPr>
              <p:nvPr userDrawn="1"/>
            </p:nvSpPr>
            <p:spPr bwMode="auto">
              <a:xfrm>
                <a:off x="752" y="477"/>
                <a:ext cx="60" cy="75"/>
              </a:xfrm>
              <a:custGeom>
                <a:avLst/>
                <a:gdLst>
                  <a:gd name="T0" fmla="*/ 9 w 41"/>
                  <a:gd name="T1" fmla="*/ 47 h 51"/>
                  <a:gd name="T2" fmla="*/ 5 w 41"/>
                  <a:gd name="T3" fmla="*/ 51 h 51"/>
                  <a:gd name="T4" fmla="*/ 0 w 41"/>
                  <a:gd name="T5" fmla="*/ 47 h 51"/>
                  <a:gd name="T6" fmla="*/ 0 w 41"/>
                  <a:gd name="T7" fmla="*/ 4 h 51"/>
                  <a:gd name="T8" fmla="*/ 5 w 41"/>
                  <a:gd name="T9" fmla="*/ 0 h 51"/>
                  <a:gd name="T10" fmla="*/ 9 w 41"/>
                  <a:gd name="T11" fmla="*/ 4 h 51"/>
                  <a:gd name="T12" fmla="*/ 9 w 41"/>
                  <a:gd name="T13" fmla="*/ 32 h 51"/>
                  <a:gd name="T14" fmla="*/ 32 w 41"/>
                  <a:gd name="T15" fmla="*/ 7 h 51"/>
                  <a:gd name="T16" fmla="*/ 32 w 41"/>
                  <a:gd name="T17" fmla="*/ 4 h 51"/>
                  <a:gd name="T18" fmla="*/ 37 w 41"/>
                  <a:gd name="T19" fmla="*/ 0 h 51"/>
                  <a:gd name="T20" fmla="*/ 41 w 41"/>
                  <a:gd name="T21" fmla="*/ 4 h 51"/>
                  <a:gd name="T22" fmla="*/ 41 w 41"/>
                  <a:gd name="T23" fmla="*/ 47 h 51"/>
                  <a:gd name="T24" fmla="*/ 36 w 41"/>
                  <a:gd name="T25" fmla="*/ 51 h 51"/>
                  <a:gd name="T26" fmla="*/ 32 w 41"/>
                  <a:gd name="T27" fmla="*/ 47 h 51"/>
                  <a:gd name="T28" fmla="*/ 32 w 41"/>
                  <a:gd name="T29" fmla="*/ 18 h 51"/>
                  <a:gd name="T30" fmla="*/ 9 w 41"/>
                  <a:gd name="T31" fmla="*/ 44 h 51"/>
                  <a:gd name="T32" fmla="*/ 9 w 41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51">
                    <a:moveTo>
                      <a:pt x="9" y="47"/>
                    </a:moveTo>
                    <a:cubicBezTo>
                      <a:pt x="9" y="49"/>
                      <a:pt x="7" y="51"/>
                      <a:pt x="5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7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9" name="Freeform 27"/>
              <p:cNvSpPr>
                <a:spLocks/>
              </p:cNvSpPr>
              <p:nvPr userDrawn="1"/>
            </p:nvSpPr>
            <p:spPr bwMode="auto">
              <a:xfrm>
                <a:off x="832" y="477"/>
                <a:ext cx="55" cy="75"/>
              </a:xfrm>
              <a:custGeom>
                <a:avLst/>
                <a:gdLst>
                  <a:gd name="T0" fmla="*/ 37 w 37"/>
                  <a:gd name="T1" fmla="*/ 47 h 51"/>
                  <a:gd name="T2" fmla="*/ 33 w 37"/>
                  <a:gd name="T3" fmla="*/ 51 h 51"/>
                  <a:gd name="T4" fmla="*/ 29 w 37"/>
                  <a:gd name="T5" fmla="*/ 47 h 51"/>
                  <a:gd name="T6" fmla="*/ 29 w 37"/>
                  <a:gd name="T7" fmla="*/ 31 h 51"/>
                  <a:gd name="T8" fmla="*/ 17 w 37"/>
                  <a:gd name="T9" fmla="*/ 33 h 51"/>
                  <a:gd name="T10" fmla="*/ 0 w 37"/>
                  <a:gd name="T11" fmla="*/ 17 h 51"/>
                  <a:gd name="T12" fmla="*/ 0 w 37"/>
                  <a:gd name="T13" fmla="*/ 4 h 51"/>
                  <a:gd name="T14" fmla="*/ 5 w 37"/>
                  <a:gd name="T15" fmla="*/ 0 h 51"/>
                  <a:gd name="T16" fmla="*/ 9 w 37"/>
                  <a:gd name="T17" fmla="*/ 4 h 51"/>
                  <a:gd name="T18" fmla="*/ 9 w 37"/>
                  <a:gd name="T19" fmla="*/ 16 h 51"/>
                  <a:gd name="T20" fmla="*/ 19 w 37"/>
                  <a:gd name="T21" fmla="*/ 25 h 51"/>
                  <a:gd name="T22" fmla="*/ 29 w 37"/>
                  <a:gd name="T23" fmla="*/ 23 h 51"/>
                  <a:gd name="T24" fmla="*/ 29 w 37"/>
                  <a:gd name="T25" fmla="*/ 4 h 51"/>
                  <a:gd name="T26" fmla="*/ 33 w 37"/>
                  <a:gd name="T27" fmla="*/ 0 h 51"/>
                  <a:gd name="T28" fmla="*/ 37 w 37"/>
                  <a:gd name="T29" fmla="*/ 4 h 51"/>
                  <a:gd name="T30" fmla="*/ 37 w 37"/>
                  <a:gd name="T31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51">
                    <a:moveTo>
                      <a:pt x="37" y="47"/>
                    </a:moveTo>
                    <a:cubicBezTo>
                      <a:pt x="37" y="49"/>
                      <a:pt x="35" y="51"/>
                      <a:pt x="33" y="51"/>
                    </a:cubicBezTo>
                    <a:cubicBezTo>
                      <a:pt x="31" y="51"/>
                      <a:pt x="29" y="49"/>
                      <a:pt x="29" y="47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5" y="32"/>
                      <a:pt x="21" y="33"/>
                      <a:pt x="17" y="33"/>
                    </a:cubicBezTo>
                    <a:cubicBezTo>
                      <a:pt x="6" y="33"/>
                      <a:pt x="0" y="28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3"/>
                      <a:pt x="13" y="25"/>
                      <a:pt x="19" y="25"/>
                    </a:cubicBezTo>
                    <a:cubicBezTo>
                      <a:pt x="22" y="25"/>
                      <a:pt x="25" y="24"/>
                      <a:pt x="29" y="23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1"/>
                      <a:pt x="31" y="0"/>
                      <a:pt x="33" y="0"/>
                    </a:cubicBezTo>
                    <a:cubicBezTo>
                      <a:pt x="35" y="0"/>
                      <a:pt x="37" y="1"/>
                      <a:pt x="37" y="4"/>
                    </a:cubicBezTo>
                    <a:lnTo>
                      <a:pt x="37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0" name="Freeform 28"/>
              <p:cNvSpPr>
                <a:spLocks noEditPoints="1"/>
              </p:cNvSpPr>
              <p:nvPr userDrawn="1"/>
            </p:nvSpPr>
            <p:spPr bwMode="auto">
              <a:xfrm>
                <a:off x="907" y="476"/>
                <a:ext cx="57" cy="76"/>
              </a:xfrm>
              <a:custGeom>
                <a:avLst/>
                <a:gdLst>
                  <a:gd name="T0" fmla="*/ 36 w 39"/>
                  <a:gd name="T1" fmla="*/ 29 h 52"/>
                  <a:gd name="T2" fmla="*/ 8 w 39"/>
                  <a:gd name="T3" fmla="*/ 29 h 52"/>
                  <a:gd name="T4" fmla="*/ 8 w 39"/>
                  <a:gd name="T5" fmla="*/ 32 h 52"/>
                  <a:gd name="T6" fmla="*/ 20 w 39"/>
                  <a:gd name="T7" fmla="*/ 45 h 52"/>
                  <a:gd name="T8" fmla="*/ 32 w 39"/>
                  <a:gd name="T9" fmla="*/ 42 h 52"/>
                  <a:gd name="T10" fmla="*/ 37 w 39"/>
                  <a:gd name="T11" fmla="*/ 44 h 52"/>
                  <a:gd name="T12" fmla="*/ 35 w 39"/>
                  <a:gd name="T13" fmla="*/ 49 h 52"/>
                  <a:gd name="T14" fmla="*/ 19 w 39"/>
                  <a:gd name="T15" fmla="*/ 52 h 52"/>
                  <a:gd name="T16" fmla="*/ 0 w 39"/>
                  <a:gd name="T17" fmla="*/ 31 h 52"/>
                  <a:gd name="T18" fmla="*/ 0 w 39"/>
                  <a:gd name="T19" fmla="*/ 22 h 52"/>
                  <a:gd name="T20" fmla="*/ 19 w 39"/>
                  <a:gd name="T21" fmla="*/ 0 h 52"/>
                  <a:gd name="T22" fmla="*/ 39 w 39"/>
                  <a:gd name="T23" fmla="*/ 21 h 52"/>
                  <a:gd name="T24" fmla="*/ 39 w 39"/>
                  <a:gd name="T25" fmla="*/ 25 h 52"/>
                  <a:gd name="T26" fmla="*/ 36 w 39"/>
                  <a:gd name="T27" fmla="*/ 29 h 52"/>
                  <a:gd name="T28" fmla="*/ 30 w 39"/>
                  <a:gd name="T29" fmla="*/ 20 h 52"/>
                  <a:gd name="T30" fmla="*/ 19 w 39"/>
                  <a:gd name="T31" fmla="*/ 7 h 52"/>
                  <a:gd name="T32" fmla="*/ 8 w 39"/>
                  <a:gd name="T33" fmla="*/ 20 h 52"/>
                  <a:gd name="T34" fmla="*/ 8 w 39"/>
                  <a:gd name="T35" fmla="*/ 22 h 52"/>
                  <a:gd name="T36" fmla="*/ 30 w 39"/>
                  <a:gd name="T37" fmla="*/ 22 h 52"/>
                  <a:gd name="T38" fmla="*/ 30 w 39"/>
                  <a:gd name="T39" fmla="*/ 2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52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0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0" y="20"/>
                    </a:moveTo>
                    <a:cubicBezTo>
                      <a:pt x="30" y="12"/>
                      <a:pt x="28" y="7"/>
                      <a:pt x="19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0" y="22"/>
                      <a:pt x="30" y="22"/>
                      <a:pt x="30" y="22"/>
                    </a:cubicBezTo>
                    <a:lnTo>
                      <a:pt x="3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1" name="Freeform 29"/>
              <p:cNvSpPr>
                <a:spLocks/>
              </p:cNvSpPr>
              <p:nvPr userDrawn="1"/>
            </p:nvSpPr>
            <p:spPr bwMode="auto">
              <a:xfrm>
                <a:off x="981" y="476"/>
                <a:ext cx="51" cy="76"/>
              </a:xfrm>
              <a:custGeom>
                <a:avLst/>
                <a:gdLst>
                  <a:gd name="T0" fmla="*/ 29 w 35"/>
                  <a:gd name="T1" fmla="*/ 10 h 52"/>
                  <a:gd name="T2" fmla="*/ 20 w 35"/>
                  <a:gd name="T3" fmla="*/ 8 h 52"/>
                  <a:gd name="T4" fmla="*/ 9 w 35"/>
                  <a:gd name="T5" fmla="*/ 22 h 52"/>
                  <a:gd name="T6" fmla="*/ 9 w 35"/>
                  <a:gd name="T7" fmla="*/ 30 h 52"/>
                  <a:gd name="T8" fmla="*/ 20 w 35"/>
                  <a:gd name="T9" fmla="*/ 45 h 52"/>
                  <a:gd name="T10" fmla="*/ 29 w 35"/>
                  <a:gd name="T11" fmla="*/ 43 h 52"/>
                  <a:gd name="T12" fmla="*/ 34 w 35"/>
                  <a:gd name="T13" fmla="*/ 44 h 52"/>
                  <a:gd name="T14" fmla="*/ 32 w 35"/>
                  <a:gd name="T15" fmla="*/ 49 h 52"/>
                  <a:gd name="T16" fmla="*/ 20 w 35"/>
                  <a:gd name="T17" fmla="*/ 52 h 52"/>
                  <a:gd name="T18" fmla="*/ 0 w 35"/>
                  <a:gd name="T19" fmla="*/ 30 h 52"/>
                  <a:gd name="T20" fmla="*/ 0 w 35"/>
                  <a:gd name="T21" fmla="*/ 23 h 52"/>
                  <a:gd name="T22" fmla="*/ 20 w 35"/>
                  <a:gd name="T23" fmla="*/ 0 h 52"/>
                  <a:gd name="T24" fmla="*/ 32 w 35"/>
                  <a:gd name="T25" fmla="*/ 3 h 52"/>
                  <a:gd name="T26" fmla="*/ 34 w 35"/>
                  <a:gd name="T27" fmla="*/ 8 h 52"/>
                  <a:gd name="T28" fmla="*/ 29 w 35"/>
                  <a:gd name="T29" fmla="*/ 1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52">
                    <a:moveTo>
                      <a:pt x="29" y="10"/>
                    </a:moveTo>
                    <a:cubicBezTo>
                      <a:pt x="26" y="8"/>
                      <a:pt x="24" y="8"/>
                      <a:pt x="20" y="8"/>
                    </a:cubicBezTo>
                    <a:cubicBezTo>
                      <a:pt x="13" y="8"/>
                      <a:pt x="9" y="14"/>
                      <a:pt x="9" y="22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9"/>
                      <a:pt x="12" y="45"/>
                      <a:pt x="20" y="45"/>
                    </a:cubicBezTo>
                    <a:cubicBezTo>
                      <a:pt x="23" y="45"/>
                      <a:pt x="26" y="44"/>
                      <a:pt x="29" y="43"/>
                    </a:cubicBezTo>
                    <a:cubicBezTo>
                      <a:pt x="31" y="42"/>
                      <a:pt x="33" y="43"/>
                      <a:pt x="34" y="44"/>
                    </a:cubicBezTo>
                    <a:cubicBezTo>
                      <a:pt x="35" y="46"/>
                      <a:pt x="34" y="48"/>
                      <a:pt x="32" y="49"/>
                    </a:cubicBezTo>
                    <a:cubicBezTo>
                      <a:pt x="28" y="51"/>
                      <a:pt x="24" y="52"/>
                      <a:pt x="20" y="52"/>
                    </a:cubicBezTo>
                    <a:cubicBezTo>
                      <a:pt x="6" y="52"/>
                      <a:pt x="0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1"/>
                      <a:pt x="6" y="0"/>
                      <a:pt x="20" y="0"/>
                    </a:cubicBezTo>
                    <a:cubicBezTo>
                      <a:pt x="24" y="0"/>
                      <a:pt x="29" y="1"/>
                      <a:pt x="32" y="3"/>
                    </a:cubicBezTo>
                    <a:cubicBezTo>
                      <a:pt x="34" y="4"/>
                      <a:pt x="35" y="6"/>
                      <a:pt x="34" y="8"/>
                    </a:cubicBezTo>
                    <a:cubicBezTo>
                      <a:pt x="33" y="10"/>
                      <a:pt x="31" y="11"/>
                      <a:pt x="2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2" name="Freeform 30"/>
              <p:cNvSpPr>
                <a:spLocks/>
              </p:cNvSpPr>
              <p:nvPr userDrawn="1"/>
            </p:nvSpPr>
            <p:spPr bwMode="auto">
              <a:xfrm>
                <a:off x="1047" y="476"/>
                <a:ext cx="52" cy="76"/>
              </a:xfrm>
              <a:custGeom>
                <a:avLst/>
                <a:gdLst>
                  <a:gd name="T0" fmla="*/ 8 w 36"/>
                  <a:gd name="T1" fmla="*/ 22 h 52"/>
                  <a:gd name="T2" fmla="*/ 14 w 36"/>
                  <a:gd name="T3" fmla="*/ 22 h 52"/>
                  <a:gd name="T4" fmla="*/ 28 w 36"/>
                  <a:gd name="T5" fmla="*/ 3 h 52"/>
                  <a:gd name="T6" fmla="*/ 32 w 36"/>
                  <a:gd name="T7" fmla="*/ 0 h 52"/>
                  <a:gd name="T8" fmla="*/ 36 w 36"/>
                  <a:gd name="T9" fmla="*/ 5 h 52"/>
                  <a:gd name="T10" fmla="*/ 35 w 36"/>
                  <a:gd name="T11" fmla="*/ 7 h 52"/>
                  <a:gd name="T12" fmla="*/ 21 w 36"/>
                  <a:gd name="T13" fmla="*/ 26 h 52"/>
                  <a:gd name="T14" fmla="*/ 36 w 36"/>
                  <a:gd name="T15" fmla="*/ 46 h 52"/>
                  <a:gd name="T16" fmla="*/ 36 w 36"/>
                  <a:gd name="T17" fmla="*/ 48 h 52"/>
                  <a:gd name="T18" fmla="*/ 32 w 36"/>
                  <a:gd name="T19" fmla="*/ 52 h 52"/>
                  <a:gd name="T20" fmla="*/ 28 w 36"/>
                  <a:gd name="T21" fmla="*/ 50 h 52"/>
                  <a:gd name="T22" fmla="*/ 14 w 36"/>
                  <a:gd name="T23" fmla="*/ 30 h 52"/>
                  <a:gd name="T24" fmla="*/ 8 w 36"/>
                  <a:gd name="T25" fmla="*/ 30 h 52"/>
                  <a:gd name="T26" fmla="*/ 8 w 36"/>
                  <a:gd name="T27" fmla="*/ 48 h 52"/>
                  <a:gd name="T28" fmla="*/ 4 w 36"/>
                  <a:gd name="T29" fmla="*/ 52 h 52"/>
                  <a:gd name="T30" fmla="*/ 0 w 36"/>
                  <a:gd name="T31" fmla="*/ 48 h 52"/>
                  <a:gd name="T32" fmla="*/ 0 w 36"/>
                  <a:gd name="T33" fmla="*/ 5 h 52"/>
                  <a:gd name="T34" fmla="*/ 4 w 36"/>
                  <a:gd name="T35" fmla="*/ 1 h 52"/>
                  <a:gd name="T36" fmla="*/ 8 w 36"/>
                  <a:gd name="T37" fmla="*/ 5 h 52"/>
                  <a:gd name="T38" fmla="*/ 8 w 36"/>
                  <a:gd name="T39" fmla="*/ 2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52">
                    <a:moveTo>
                      <a:pt x="8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1"/>
                      <a:pt x="30" y="0"/>
                      <a:pt x="32" y="0"/>
                    </a:cubicBezTo>
                    <a:cubicBezTo>
                      <a:pt x="35" y="0"/>
                      <a:pt x="36" y="3"/>
                      <a:pt x="36" y="5"/>
                    </a:cubicBezTo>
                    <a:cubicBezTo>
                      <a:pt x="36" y="6"/>
                      <a:pt x="36" y="7"/>
                      <a:pt x="35" y="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6" y="33"/>
                      <a:pt x="31" y="39"/>
                      <a:pt x="36" y="46"/>
                    </a:cubicBezTo>
                    <a:cubicBezTo>
                      <a:pt x="36" y="46"/>
                      <a:pt x="36" y="47"/>
                      <a:pt x="36" y="48"/>
                    </a:cubicBezTo>
                    <a:cubicBezTo>
                      <a:pt x="36" y="50"/>
                      <a:pt x="35" y="52"/>
                      <a:pt x="32" y="52"/>
                    </a:cubicBezTo>
                    <a:cubicBezTo>
                      <a:pt x="30" y="52"/>
                      <a:pt x="29" y="51"/>
                      <a:pt x="28" y="50"/>
                    </a:cubicBezTo>
                    <a:cubicBezTo>
                      <a:pt x="23" y="43"/>
                      <a:pt x="19" y="37"/>
                      <a:pt x="1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6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1"/>
                      <a:pt x="4" y="1"/>
                    </a:cubicBezTo>
                    <a:cubicBezTo>
                      <a:pt x="6" y="1"/>
                      <a:pt x="8" y="2"/>
                      <a:pt x="8" y="5"/>
                    </a:cubicBezTo>
                    <a:lnTo>
                      <a:pt x="8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3" name="Freeform 31"/>
              <p:cNvSpPr>
                <a:spLocks noEditPoints="1"/>
              </p:cNvSpPr>
              <p:nvPr userDrawn="1"/>
            </p:nvSpPr>
            <p:spPr bwMode="auto">
              <a:xfrm>
                <a:off x="1108" y="476"/>
                <a:ext cx="63" cy="76"/>
              </a:xfrm>
              <a:custGeom>
                <a:avLst/>
                <a:gdLst>
                  <a:gd name="T0" fmla="*/ 39 w 43"/>
                  <a:gd name="T1" fmla="*/ 52 h 52"/>
                  <a:gd name="T2" fmla="*/ 34 w 43"/>
                  <a:gd name="T3" fmla="*/ 50 h 52"/>
                  <a:gd name="T4" fmla="*/ 32 w 43"/>
                  <a:gd name="T5" fmla="*/ 47 h 52"/>
                  <a:gd name="T6" fmla="*/ 18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9 w 43"/>
                  <a:gd name="T13" fmla="*/ 22 h 52"/>
                  <a:gd name="T14" fmla="*/ 30 w 43"/>
                  <a:gd name="T15" fmla="*/ 22 h 52"/>
                  <a:gd name="T16" fmla="*/ 30 w 43"/>
                  <a:gd name="T17" fmla="*/ 20 h 52"/>
                  <a:gd name="T18" fmla="*/ 20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4 w 43"/>
                  <a:gd name="T25" fmla="*/ 7 h 52"/>
                  <a:gd name="T26" fmla="*/ 6 w 43"/>
                  <a:gd name="T27" fmla="*/ 4 h 52"/>
                  <a:gd name="T28" fmla="*/ 20 w 43"/>
                  <a:gd name="T29" fmla="*/ 0 h 52"/>
                  <a:gd name="T30" fmla="*/ 39 w 43"/>
                  <a:gd name="T31" fmla="*/ 20 h 52"/>
                  <a:gd name="T32" fmla="*/ 39 w 43"/>
                  <a:gd name="T33" fmla="*/ 39 h 52"/>
                  <a:gd name="T34" fmla="*/ 42 w 43"/>
                  <a:gd name="T35" fmla="*/ 45 h 52"/>
                  <a:gd name="T36" fmla="*/ 43 w 43"/>
                  <a:gd name="T37" fmla="*/ 48 h 52"/>
                  <a:gd name="T38" fmla="*/ 39 w 43"/>
                  <a:gd name="T39" fmla="*/ 52 h 52"/>
                  <a:gd name="T40" fmla="*/ 30 w 43"/>
                  <a:gd name="T41" fmla="*/ 29 h 52"/>
                  <a:gd name="T42" fmla="*/ 19 w 43"/>
                  <a:gd name="T43" fmla="*/ 29 h 52"/>
                  <a:gd name="T44" fmla="*/ 9 w 43"/>
                  <a:gd name="T45" fmla="*/ 37 h 52"/>
                  <a:gd name="T46" fmla="*/ 9 w 43"/>
                  <a:gd name="T47" fmla="*/ 38 h 52"/>
                  <a:gd name="T48" fmla="*/ 19 w 43"/>
                  <a:gd name="T49" fmla="*/ 45 h 52"/>
                  <a:gd name="T50" fmla="*/ 30 w 43"/>
                  <a:gd name="T51" fmla="*/ 35 h 52"/>
                  <a:gd name="T52" fmla="*/ 30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4" name="Freeform 32"/>
              <p:cNvSpPr>
                <a:spLocks noEditPoints="1"/>
              </p:cNvSpPr>
              <p:nvPr userDrawn="1"/>
            </p:nvSpPr>
            <p:spPr bwMode="auto">
              <a:xfrm>
                <a:off x="1184" y="477"/>
                <a:ext cx="53" cy="75"/>
              </a:xfrm>
              <a:custGeom>
                <a:avLst/>
                <a:gdLst>
                  <a:gd name="T0" fmla="*/ 36 w 36"/>
                  <a:gd name="T1" fmla="*/ 47 h 51"/>
                  <a:gd name="T2" fmla="*/ 31 w 36"/>
                  <a:gd name="T3" fmla="*/ 51 h 51"/>
                  <a:gd name="T4" fmla="*/ 27 w 36"/>
                  <a:gd name="T5" fmla="*/ 47 h 51"/>
                  <a:gd name="T6" fmla="*/ 27 w 36"/>
                  <a:gd name="T7" fmla="*/ 30 h 51"/>
                  <a:gd name="T8" fmla="*/ 19 w 36"/>
                  <a:gd name="T9" fmla="*/ 30 h 51"/>
                  <a:gd name="T10" fmla="*/ 9 w 36"/>
                  <a:gd name="T11" fmla="*/ 49 h 51"/>
                  <a:gd name="T12" fmla="*/ 5 w 36"/>
                  <a:gd name="T13" fmla="*/ 51 h 51"/>
                  <a:gd name="T14" fmla="*/ 0 w 36"/>
                  <a:gd name="T15" fmla="*/ 47 h 51"/>
                  <a:gd name="T16" fmla="*/ 1 w 36"/>
                  <a:gd name="T17" fmla="*/ 44 h 51"/>
                  <a:gd name="T18" fmla="*/ 10 w 36"/>
                  <a:gd name="T19" fmla="*/ 29 h 51"/>
                  <a:gd name="T20" fmla="*/ 1 w 36"/>
                  <a:gd name="T21" fmla="*/ 16 h 51"/>
                  <a:gd name="T22" fmla="*/ 1 w 36"/>
                  <a:gd name="T23" fmla="*/ 13 h 51"/>
                  <a:gd name="T24" fmla="*/ 18 w 36"/>
                  <a:gd name="T25" fmla="*/ 0 h 51"/>
                  <a:gd name="T26" fmla="*/ 31 w 36"/>
                  <a:gd name="T27" fmla="*/ 0 h 51"/>
                  <a:gd name="T28" fmla="*/ 36 w 36"/>
                  <a:gd name="T29" fmla="*/ 4 h 51"/>
                  <a:gd name="T30" fmla="*/ 36 w 36"/>
                  <a:gd name="T31" fmla="*/ 47 h 51"/>
                  <a:gd name="T32" fmla="*/ 27 w 36"/>
                  <a:gd name="T33" fmla="*/ 23 h 51"/>
                  <a:gd name="T34" fmla="*/ 27 w 36"/>
                  <a:gd name="T35" fmla="*/ 7 h 51"/>
                  <a:gd name="T36" fmla="*/ 18 w 36"/>
                  <a:gd name="T37" fmla="*/ 7 h 51"/>
                  <a:gd name="T38" fmla="*/ 10 w 36"/>
                  <a:gd name="T39" fmla="*/ 14 h 51"/>
                  <a:gd name="T40" fmla="*/ 10 w 36"/>
                  <a:gd name="T41" fmla="*/ 16 h 51"/>
                  <a:gd name="T42" fmla="*/ 18 w 36"/>
                  <a:gd name="T43" fmla="*/ 23 h 51"/>
                  <a:gd name="T44" fmla="*/ 27 w 36"/>
                  <a:gd name="T4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51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9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5" name="Freeform 33"/>
              <p:cNvSpPr>
                <a:spLocks/>
              </p:cNvSpPr>
              <p:nvPr userDrawn="1"/>
            </p:nvSpPr>
            <p:spPr bwMode="auto">
              <a:xfrm>
                <a:off x="1303" y="477"/>
                <a:ext cx="59" cy="75"/>
              </a:xfrm>
              <a:custGeom>
                <a:avLst/>
                <a:gdLst>
                  <a:gd name="T0" fmla="*/ 8 w 40"/>
                  <a:gd name="T1" fmla="*/ 47 h 51"/>
                  <a:gd name="T2" fmla="*/ 4 w 40"/>
                  <a:gd name="T3" fmla="*/ 51 h 51"/>
                  <a:gd name="T4" fmla="*/ 0 w 40"/>
                  <a:gd name="T5" fmla="*/ 47 h 51"/>
                  <a:gd name="T6" fmla="*/ 0 w 40"/>
                  <a:gd name="T7" fmla="*/ 4 h 51"/>
                  <a:gd name="T8" fmla="*/ 4 w 40"/>
                  <a:gd name="T9" fmla="*/ 0 h 51"/>
                  <a:gd name="T10" fmla="*/ 8 w 40"/>
                  <a:gd name="T11" fmla="*/ 4 h 51"/>
                  <a:gd name="T12" fmla="*/ 8 w 40"/>
                  <a:gd name="T13" fmla="*/ 32 h 51"/>
                  <a:gd name="T14" fmla="*/ 31 w 40"/>
                  <a:gd name="T15" fmla="*/ 7 h 51"/>
                  <a:gd name="T16" fmla="*/ 31 w 40"/>
                  <a:gd name="T17" fmla="*/ 4 h 51"/>
                  <a:gd name="T18" fmla="*/ 36 w 40"/>
                  <a:gd name="T19" fmla="*/ 0 h 51"/>
                  <a:gd name="T20" fmla="*/ 40 w 40"/>
                  <a:gd name="T21" fmla="*/ 4 h 51"/>
                  <a:gd name="T22" fmla="*/ 40 w 40"/>
                  <a:gd name="T23" fmla="*/ 47 h 51"/>
                  <a:gd name="T24" fmla="*/ 36 w 40"/>
                  <a:gd name="T25" fmla="*/ 51 h 51"/>
                  <a:gd name="T26" fmla="*/ 31 w 40"/>
                  <a:gd name="T27" fmla="*/ 47 h 51"/>
                  <a:gd name="T28" fmla="*/ 31 w 40"/>
                  <a:gd name="T29" fmla="*/ 18 h 51"/>
                  <a:gd name="T30" fmla="*/ 8 w 40"/>
                  <a:gd name="T31" fmla="*/ 44 h 51"/>
                  <a:gd name="T32" fmla="*/ 8 w 40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51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6" name="Freeform 34"/>
              <p:cNvSpPr>
                <a:spLocks/>
              </p:cNvSpPr>
              <p:nvPr userDrawn="1"/>
            </p:nvSpPr>
            <p:spPr bwMode="auto">
              <a:xfrm>
                <a:off x="1384" y="476"/>
                <a:ext cx="56" cy="76"/>
              </a:xfrm>
              <a:custGeom>
                <a:avLst/>
                <a:gdLst>
                  <a:gd name="T0" fmla="*/ 38 w 38"/>
                  <a:gd name="T1" fmla="*/ 48 h 52"/>
                  <a:gd name="T2" fmla="*/ 33 w 38"/>
                  <a:gd name="T3" fmla="*/ 52 h 52"/>
                  <a:gd name="T4" fmla="*/ 29 w 38"/>
                  <a:gd name="T5" fmla="*/ 48 h 52"/>
                  <a:gd name="T6" fmla="*/ 29 w 38"/>
                  <a:gd name="T7" fmla="*/ 29 h 52"/>
                  <a:gd name="T8" fmla="*/ 9 w 38"/>
                  <a:gd name="T9" fmla="*/ 29 h 52"/>
                  <a:gd name="T10" fmla="*/ 9 w 38"/>
                  <a:gd name="T11" fmla="*/ 48 h 52"/>
                  <a:gd name="T12" fmla="*/ 5 w 38"/>
                  <a:gd name="T13" fmla="*/ 52 h 52"/>
                  <a:gd name="T14" fmla="*/ 0 w 38"/>
                  <a:gd name="T15" fmla="*/ 48 h 52"/>
                  <a:gd name="T16" fmla="*/ 0 w 38"/>
                  <a:gd name="T17" fmla="*/ 5 h 52"/>
                  <a:gd name="T18" fmla="*/ 5 w 38"/>
                  <a:gd name="T19" fmla="*/ 0 h 52"/>
                  <a:gd name="T20" fmla="*/ 9 w 38"/>
                  <a:gd name="T21" fmla="*/ 5 h 52"/>
                  <a:gd name="T22" fmla="*/ 9 w 38"/>
                  <a:gd name="T23" fmla="*/ 21 h 52"/>
                  <a:gd name="T24" fmla="*/ 29 w 38"/>
                  <a:gd name="T25" fmla="*/ 21 h 52"/>
                  <a:gd name="T26" fmla="*/ 29 w 38"/>
                  <a:gd name="T27" fmla="*/ 5 h 52"/>
                  <a:gd name="T28" fmla="*/ 33 w 38"/>
                  <a:gd name="T29" fmla="*/ 0 h 52"/>
                  <a:gd name="T30" fmla="*/ 38 w 38"/>
                  <a:gd name="T31" fmla="*/ 5 h 52"/>
                  <a:gd name="T32" fmla="*/ 38 w 38"/>
                  <a:gd name="T33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52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7" name="Freeform 35"/>
              <p:cNvSpPr>
                <a:spLocks/>
              </p:cNvSpPr>
              <p:nvPr userDrawn="1"/>
            </p:nvSpPr>
            <p:spPr bwMode="auto">
              <a:xfrm>
                <a:off x="1462" y="477"/>
                <a:ext cx="58" cy="75"/>
              </a:xfrm>
              <a:custGeom>
                <a:avLst/>
                <a:gdLst>
                  <a:gd name="T0" fmla="*/ 8 w 40"/>
                  <a:gd name="T1" fmla="*/ 47 h 51"/>
                  <a:gd name="T2" fmla="*/ 4 w 40"/>
                  <a:gd name="T3" fmla="*/ 51 h 51"/>
                  <a:gd name="T4" fmla="*/ 0 w 40"/>
                  <a:gd name="T5" fmla="*/ 47 h 51"/>
                  <a:gd name="T6" fmla="*/ 0 w 40"/>
                  <a:gd name="T7" fmla="*/ 4 h 51"/>
                  <a:gd name="T8" fmla="*/ 4 w 40"/>
                  <a:gd name="T9" fmla="*/ 0 h 51"/>
                  <a:gd name="T10" fmla="*/ 8 w 40"/>
                  <a:gd name="T11" fmla="*/ 4 h 51"/>
                  <a:gd name="T12" fmla="*/ 8 w 40"/>
                  <a:gd name="T13" fmla="*/ 32 h 51"/>
                  <a:gd name="T14" fmla="*/ 31 w 40"/>
                  <a:gd name="T15" fmla="*/ 7 h 51"/>
                  <a:gd name="T16" fmla="*/ 31 w 40"/>
                  <a:gd name="T17" fmla="*/ 4 h 51"/>
                  <a:gd name="T18" fmla="*/ 36 w 40"/>
                  <a:gd name="T19" fmla="*/ 0 h 51"/>
                  <a:gd name="T20" fmla="*/ 40 w 40"/>
                  <a:gd name="T21" fmla="*/ 4 h 51"/>
                  <a:gd name="T22" fmla="*/ 40 w 40"/>
                  <a:gd name="T23" fmla="*/ 47 h 51"/>
                  <a:gd name="T24" fmla="*/ 36 w 40"/>
                  <a:gd name="T25" fmla="*/ 51 h 51"/>
                  <a:gd name="T26" fmla="*/ 31 w 40"/>
                  <a:gd name="T27" fmla="*/ 47 h 51"/>
                  <a:gd name="T28" fmla="*/ 31 w 40"/>
                  <a:gd name="T29" fmla="*/ 18 h 51"/>
                  <a:gd name="T30" fmla="*/ 8 w 40"/>
                  <a:gd name="T31" fmla="*/ 44 h 51"/>
                  <a:gd name="T32" fmla="*/ 8 w 40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51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8" name="Freeform 36"/>
              <p:cNvSpPr>
                <a:spLocks/>
              </p:cNvSpPr>
              <p:nvPr userDrawn="1"/>
            </p:nvSpPr>
            <p:spPr bwMode="auto">
              <a:xfrm>
                <a:off x="1542" y="477"/>
                <a:ext cx="71" cy="99"/>
              </a:xfrm>
              <a:custGeom>
                <a:avLst/>
                <a:gdLst>
                  <a:gd name="T0" fmla="*/ 40 w 48"/>
                  <a:gd name="T1" fmla="*/ 51 h 67"/>
                  <a:gd name="T2" fmla="*/ 4 w 48"/>
                  <a:gd name="T3" fmla="*/ 51 h 67"/>
                  <a:gd name="T4" fmla="*/ 0 w 48"/>
                  <a:gd name="T5" fmla="*/ 47 h 67"/>
                  <a:gd name="T6" fmla="*/ 0 w 48"/>
                  <a:gd name="T7" fmla="*/ 4 h 67"/>
                  <a:gd name="T8" fmla="*/ 5 w 48"/>
                  <a:gd name="T9" fmla="*/ 0 h 67"/>
                  <a:gd name="T10" fmla="*/ 9 w 48"/>
                  <a:gd name="T11" fmla="*/ 4 h 67"/>
                  <a:gd name="T12" fmla="*/ 9 w 48"/>
                  <a:gd name="T13" fmla="*/ 43 h 67"/>
                  <a:gd name="T14" fmla="*/ 30 w 48"/>
                  <a:gd name="T15" fmla="*/ 43 h 67"/>
                  <a:gd name="T16" fmla="*/ 30 w 48"/>
                  <a:gd name="T17" fmla="*/ 4 h 67"/>
                  <a:gd name="T18" fmla="*/ 35 w 48"/>
                  <a:gd name="T19" fmla="*/ 0 h 67"/>
                  <a:gd name="T20" fmla="*/ 39 w 48"/>
                  <a:gd name="T21" fmla="*/ 4 h 67"/>
                  <a:gd name="T22" fmla="*/ 39 w 48"/>
                  <a:gd name="T23" fmla="*/ 43 h 67"/>
                  <a:gd name="T24" fmla="*/ 44 w 48"/>
                  <a:gd name="T25" fmla="*/ 43 h 67"/>
                  <a:gd name="T26" fmla="*/ 48 w 48"/>
                  <a:gd name="T27" fmla="*/ 46 h 67"/>
                  <a:gd name="T28" fmla="*/ 48 w 48"/>
                  <a:gd name="T29" fmla="*/ 63 h 67"/>
                  <a:gd name="T30" fmla="*/ 44 w 48"/>
                  <a:gd name="T31" fmla="*/ 67 h 67"/>
                  <a:gd name="T32" fmla="*/ 40 w 48"/>
                  <a:gd name="T33" fmla="*/ 63 h 67"/>
                  <a:gd name="T34" fmla="*/ 40 w 48"/>
                  <a:gd name="T35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67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1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9" name="Freeform 37"/>
              <p:cNvSpPr>
                <a:spLocks/>
              </p:cNvSpPr>
              <p:nvPr userDrawn="1"/>
            </p:nvSpPr>
            <p:spPr bwMode="auto">
              <a:xfrm>
                <a:off x="1626" y="477"/>
                <a:ext cx="58" cy="75"/>
              </a:xfrm>
              <a:custGeom>
                <a:avLst/>
                <a:gdLst>
                  <a:gd name="T0" fmla="*/ 9 w 40"/>
                  <a:gd name="T1" fmla="*/ 47 h 51"/>
                  <a:gd name="T2" fmla="*/ 4 w 40"/>
                  <a:gd name="T3" fmla="*/ 51 h 51"/>
                  <a:gd name="T4" fmla="*/ 0 w 40"/>
                  <a:gd name="T5" fmla="*/ 47 h 51"/>
                  <a:gd name="T6" fmla="*/ 0 w 40"/>
                  <a:gd name="T7" fmla="*/ 4 h 51"/>
                  <a:gd name="T8" fmla="*/ 4 w 40"/>
                  <a:gd name="T9" fmla="*/ 0 h 51"/>
                  <a:gd name="T10" fmla="*/ 9 w 40"/>
                  <a:gd name="T11" fmla="*/ 4 h 51"/>
                  <a:gd name="T12" fmla="*/ 9 w 40"/>
                  <a:gd name="T13" fmla="*/ 32 h 51"/>
                  <a:gd name="T14" fmla="*/ 31 w 40"/>
                  <a:gd name="T15" fmla="*/ 7 h 51"/>
                  <a:gd name="T16" fmla="*/ 31 w 40"/>
                  <a:gd name="T17" fmla="*/ 4 h 51"/>
                  <a:gd name="T18" fmla="*/ 36 w 40"/>
                  <a:gd name="T19" fmla="*/ 0 h 51"/>
                  <a:gd name="T20" fmla="*/ 40 w 40"/>
                  <a:gd name="T21" fmla="*/ 4 h 51"/>
                  <a:gd name="T22" fmla="*/ 40 w 40"/>
                  <a:gd name="T23" fmla="*/ 47 h 51"/>
                  <a:gd name="T24" fmla="*/ 36 w 40"/>
                  <a:gd name="T25" fmla="*/ 51 h 51"/>
                  <a:gd name="T26" fmla="*/ 31 w 40"/>
                  <a:gd name="T27" fmla="*/ 47 h 51"/>
                  <a:gd name="T28" fmla="*/ 31 w 40"/>
                  <a:gd name="T29" fmla="*/ 18 h 51"/>
                  <a:gd name="T30" fmla="*/ 9 w 40"/>
                  <a:gd name="T31" fmla="*/ 44 h 51"/>
                  <a:gd name="T32" fmla="*/ 9 w 40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51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80" name="Freeform 38"/>
              <p:cNvSpPr>
                <a:spLocks noEditPoints="1"/>
              </p:cNvSpPr>
              <p:nvPr userDrawn="1"/>
            </p:nvSpPr>
            <p:spPr bwMode="auto">
              <a:xfrm>
                <a:off x="1702" y="476"/>
                <a:ext cx="63" cy="76"/>
              </a:xfrm>
              <a:custGeom>
                <a:avLst/>
                <a:gdLst>
                  <a:gd name="T0" fmla="*/ 38 w 43"/>
                  <a:gd name="T1" fmla="*/ 52 h 52"/>
                  <a:gd name="T2" fmla="*/ 33 w 43"/>
                  <a:gd name="T3" fmla="*/ 50 h 52"/>
                  <a:gd name="T4" fmla="*/ 31 w 43"/>
                  <a:gd name="T5" fmla="*/ 47 h 52"/>
                  <a:gd name="T6" fmla="*/ 17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8 w 43"/>
                  <a:gd name="T13" fmla="*/ 22 h 52"/>
                  <a:gd name="T14" fmla="*/ 30 w 43"/>
                  <a:gd name="T15" fmla="*/ 22 h 52"/>
                  <a:gd name="T16" fmla="*/ 30 w 43"/>
                  <a:gd name="T17" fmla="*/ 20 h 52"/>
                  <a:gd name="T18" fmla="*/ 19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3 w 43"/>
                  <a:gd name="T25" fmla="*/ 7 h 52"/>
                  <a:gd name="T26" fmla="*/ 5 w 43"/>
                  <a:gd name="T27" fmla="*/ 4 h 52"/>
                  <a:gd name="T28" fmla="*/ 20 w 43"/>
                  <a:gd name="T29" fmla="*/ 0 h 52"/>
                  <a:gd name="T30" fmla="*/ 38 w 43"/>
                  <a:gd name="T31" fmla="*/ 20 h 52"/>
                  <a:gd name="T32" fmla="*/ 38 w 43"/>
                  <a:gd name="T33" fmla="*/ 39 h 52"/>
                  <a:gd name="T34" fmla="*/ 41 w 43"/>
                  <a:gd name="T35" fmla="*/ 45 h 52"/>
                  <a:gd name="T36" fmla="*/ 43 w 43"/>
                  <a:gd name="T37" fmla="*/ 48 h 52"/>
                  <a:gd name="T38" fmla="*/ 38 w 43"/>
                  <a:gd name="T39" fmla="*/ 52 h 52"/>
                  <a:gd name="T40" fmla="*/ 30 w 43"/>
                  <a:gd name="T41" fmla="*/ 29 h 52"/>
                  <a:gd name="T42" fmla="*/ 19 w 43"/>
                  <a:gd name="T43" fmla="*/ 29 h 52"/>
                  <a:gd name="T44" fmla="*/ 8 w 43"/>
                  <a:gd name="T45" fmla="*/ 37 h 52"/>
                  <a:gd name="T46" fmla="*/ 8 w 43"/>
                  <a:gd name="T47" fmla="*/ 38 h 52"/>
                  <a:gd name="T48" fmla="*/ 19 w 43"/>
                  <a:gd name="T49" fmla="*/ 45 h 52"/>
                  <a:gd name="T50" fmla="*/ 30 w 43"/>
                  <a:gd name="T51" fmla="*/ 35 h 52"/>
                  <a:gd name="T52" fmla="*/ 30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8" y="52"/>
                    </a:moveTo>
                    <a:cubicBezTo>
                      <a:pt x="37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0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81" name="Freeform 39"/>
              <p:cNvSpPr>
                <a:spLocks/>
              </p:cNvSpPr>
              <p:nvPr userDrawn="1"/>
            </p:nvSpPr>
            <p:spPr bwMode="auto">
              <a:xfrm>
                <a:off x="1772" y="477"/>
                <a:ext cx="59" cy="77"/>
              </a:xfrm>
              <a:custGeom>
                <a:avLst/>
                <a:gdLst>
                  <a:gd name="T0" fmla="*/ 36 w 40"/>
                  <a:gd name="T1" fmla="*/ 0 h 52"/>
                  <a:gd name="T2" fmla="*/ 40 w 40"/>
                  <a:gd name="T3" fmla="*/ 4 h 52"/>
                  <a:gd name="T4" fmla="*/ 36 w 40"/>
                  <a:gd name="T5" fmla="*/ 7 h 52"/>
                  <a:gd name="T6" fmla="*/ 24 w 40"/>
                  <a:gd name="T7" fmla="*/ 7 h 52"/>
                  <a:gd name="T8" fmla="*/ 24 w 40"/>
                  <a:gd name="T9" fmla="*/ 47 h 52"/>
                  <a:gd name="T10" fmla="*/ 20 w 40"/>
                  <a:gd name="T11" fmla="*/ 52 h 52"/>
                  <a:gd name="T12" fmla="*/ 15 w 40"/>
                  <a:gd name="T13" fmla="*/ 47 h 52"/>
                  <a:gd name="T14" fmla="*/ 15 w 40"/>
                  <a:gd name="T15" fmla="*/ 7 h 52"/>
                  <a:gd name="T16" fmla="*/ 3 w 40"/>
                  <a:gd name="T17" fmla="*/ 7 h 52"/>
                  <a:gd name="T18" fmla="*/ 0 w 40"/>
                  <a:gd name="T19" fmla="*/ 4 h 52"/>
                  <a:gd name="T20" fmla="*/ 3 w 40"/>
                  <a:gd name="T21" fmla="*/ 0 h 52"/>
                  <a:gd name="T22" fmla="*/ 36 w 40"/>
                  <a:gd name="T2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52">
                    <a:moveTo>
                      <a:pt x="36" y="0"/>
                    </a:moveTo>
                    <a:cubicBezTo>
                      <a:pt x="38" y="0"/>
                      <a:pt x="40" y="2"/>
                      <a:pt x="40" y="4"/>
                    </a:cubicBezTo>
                    <a:cubicBezTo>
                      <a:pt x="40" y="6"/>
                      <a:pt x="38" y="7"/>
                      <a:pt x="36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50"/>
                      <a:pt x="22" y="52"/>
                      <a:pt x="20" y="52"/>
                    </a:cubicBezTo>
                    <a:cubicBezTo>
                      <a:pt x="17" y="52"/>
                      <a:pt x="15" y="50"/>
                      <a:pt x="15" y="4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82" name="Freeform 40"/>
              <p:cNvSpPr>
                <a:spLocks/>
              </p:cNvSpPr>
              <p:nvPr userDrawn="1"/>
            </p:nvSpPr>
            <p:spPr bwMode="auto">
              <a:xfrm>
                <a:off x="1843" y="477"/>
                <a:ext cx="60" cy="75"/>
              </a:xfrm>
              <a:custGeom>
                <a:avLst/>
                <a:gdLst>
                  <a:gd name="T0" fmla="*/ 9 w 41"/>
                  <a:gd name="T1" fmla="*/ 47 h 51"/>
                  <a:gd name="T2" fmla="*/ 4 w 41"/>
                  <a:gd name="T3" fmla="*/ 51 h 51"/>
                  <a:gd name="T4" fmla="*/ 0 w 41"/>
                  <a:gd name="T5" fmla="*/ 47 h 51"/>
                  <a:gd name="T6" fmla="*/ 0 w 41"/>
                  <a:gd name="T7" fmla="*/ 4 h 51"/>
                  <a:gd name="T8" fmla="*/ 4 w 41"/>
                  <a:gd name="T9" fmla="*/ 0 h 51"/>
                  <a:gd name="T10" fmla="*/ 9 w 41"/>
                  <a:gd name="T11" fmla="*/ 4 h 51"/>
                  <a:gd name="T12" fmla="*/ 9 w 41"/>
                  <a:gd name="T13" fmla="*/ 32 h 51"/>
                  <a:gd name="T14" fmla="*/ 32 w 41"/>
                  <a:gd name="T15" fmla="*/ 7 h 51"/>
                  <a:gd name="T16" fmla="*/ 32 w 41"/>
                  <a:gd name="T17" fmla="*/ 4 h 51"/>
                  <a:gd name="T18" fmla="*/ 36 w 41"/>
                  <a:gd name="T19" fmla="*/ 0 h 51"/>
                  <a:gd name="T20" fmla="*/ 41 w 41"/>
                  <a:gd name="T21" fmla="*/ 4 h 51"/>
                  <a:gd name="T22" fmla="*/ 41 w 41"/>
                  <a:gd name="T23" fmla="*/ 47 h 51"/>
                  <a:gd name="T24" fmla="*/ 36 w 41"/>
                  <a:gd name="T25" fmla="*/ 51 h 51"/>
                  <a:gd name="T26" fmla="*/ 32 w 41"/>
                  <a:gd name="T27" fmla="*/ 47 h 51"/>
                  <a:gd name="T28" fmla="*/ 32 w 41"/>
                  <a:gd name="T29" fmla="*/ 18 h 51"/>
                  <a:gd name="T30" fmla="*/ 9 w 41"/>
                  <a:gd name="T31" fmla="*/ 44 h 51"/>
                  <a:gd name="T32" fmla="*/ 9 w 41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51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6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83" name="Freeform 41"/>
              <p:cNvSpPr>
                <a:spLocks noEditPoints="1"/>
              </p:cNvSpPr>
              <p:nvPr userDrawn="1"/>
            </p:nvSpPr>
            <p:spPr bwMode="auto">
              <a:xfrm>
                <a:off x="1924" y="477"/>
                <a:ext cx="52" cy="75"/>
              </a:xfrm>
              <a:custGeom>
                <a:avLst/>
                <a:gdLst>
                  <a:gd name="T0" fmla="*/ 5 w 36"/>
                  <a:gd name="T1" fmla="*/ 51 h 51"/>
                  <a:gd name="T2" fmla="*/ 0 w 36"/>
                  <a:gd name="T3" fmla="*/ 46 h 51"/>
                  <a:gd name="T4" fmla="*/ 0 w 36"/>
                  <a:gd name="T5" fmla="*/ 4 h 51"/>
                  <a:gd name="T6" fmla="*/ 5 w 36"/>
                  <a:gd name="T7" fmla="*/ 0 h 51"/>
                  <a:gd name="T8" fmla="*/ 19 w 36"/>
                  <a:gd name="T9" fmla="*/ 0 h 51"/>
                  <a:gd name="T10" fmla="*/ 34 w 36"/>
                  <a:gd name="T11" fmla="*/ 13 h 51"/>
                  <a:gd name="T12" fmla="*/ 34 w 36"/>
                  <a:gd name="T13" fmla="*/ 15 h 51"/>
                  <a:gd name="T14" fmla="*/ 29 w 36"/>
                  <a:gd name="T15" fmla="*/ 24 h 51"/>
                  <a:gd name="T16" fmla="*/ 36 w 36"/>
                  <a:gd name="T17" fmla="*/ 35 h 51"/>
                  <a:gd name="T18" fmla="*/ 36 w 36"/>
                  <a:gd name="T19" fmla="*/ 37 h 51"/>
                  <a:gd name="T20" fmla="*/ 20 w 36"/>
                  <a:gd name="T21" fmla="*/ 51 h 51"/>
                  <a:gd name="T22" fmla="*/ 5 w 36"/>
                  <a:gd name="T23" fmla="*/ 51 h 51"/>
                  <a:gd name="T24" fmla="*/ 9 w 36"/>
                  <a:gd name="T25" fmla="*/ 7 h 51"/>
                  <a:gd name="T26" fmla="*/ 9 w 36"/>
                  <a:gd name="T27" fmla="*/ 21 h 51"/>
                  <a:gd name="T28" fmla="*/ 17 w 36"/>
                  <a:gd name="T29" fmla="*/ 21 h 51"/>
                  <a:gd name="T30" fmla="*/ 26 w 36"/>
                  <a:gd name="T31" fmla="*/ 15 h 51"/>
                  <a:gd name="T32" fmla="*/ 26 w 36"/>
                  <a:gd name="T33" fmla="*/ 14 h 51"/>
                  <a:gd name="T34" fmla="*/ 18 w 36"/>
                  <a:gd name="T35" fmla="*/ 7 h 51"/>
                  <a:gd name="T36" fmla="*/ 9 w 36"/>
                  <a:gd name="T37" fmla="*/ 7 h 51"/>
                  <a:gd name="T38" fmla="*/ 9 w 36"/>
                  <a:gd name="T39" fmla="*/ 29 h 51"/>
                  <a:gd name="T40" fmla="*/ 9 w 36"/>
                  <a:gd name="T41" fmla="*/ 43 h 51"/>
                  <a:gd name="T42" fmla="*/ 20 w 36"/>
                  <a:gd name="T43" fmla="*/ 43 h 51"/>
                  <a:gd name="T44" fmla="*/ 28 w 36"/>
                  <a:gd name="T45" fmla="*/ 37 h 51"/>
                  <a:gd name="T46" fmla="*/ 28 w 36"/>
                  <a:gd name="T47" fmla="*/ 35 h 51"/>
                  <a:gd name="T48" fmla="*/ 19 w 36"/>
                  <a:gd name="T49" fmla="*/ 29 h 51"/>
                  <a:gd name="T50" fmla="*/ 9 w 36"/>
                  <a:gd name="T51" fmla="*/ 2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" h="51">
                    <a:moveTo>
                      <a:pt x="5" y="51"/>
                    </a:moveTo>
                    <a:cubicBezTo>
                      <a:pt x="2" y="51"/>
                      <a:pt x="0" y="49"/>
                      <a:pt x="0" y="4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0" y="0"/>
                      <a:pt x="34" y="6"/>
                      <a:pt x="34" y="13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8"/>
                      <a:pt x="33" y="22"/>
                      <a:pt x="29" y="24"/>
                    </a:cubicBezTo>
                    <a:cubicBezTo>
                      <a:pt x="35" y="27"/>
                      <a:pt x="36" y="31"/>
                      <a:pt x="36" y="35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2" y="51"/>
                      <a:pt x="20" y="51"/>
                    </a:cubicBezTo>
                    <a:lnTo>
                      <a:pt x="5" y="51"/>
                    </a:lnTo>
                    <a:close/>
                    <a:moveTo>
                      <a:pt x="9" y="7"/>
                    </a:moveTo>
                    <a:cubicBezTo>
                      <a:pt x="9" y="21"/>
                      <a:pt x="9" y="21"/>
                      <a:pt x="9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3" y="21"/>
                      <a:pt x="26" y="19"/>
                      <a:pt x="26" y="1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0"/>
                      <a:pt x="24" y="7"/>
                      <a:pt x="18" y="7"/>
                    </a:cubicBezTo>
                    <a:lnTo>
                      <a:pt x="9" y="7"/>
                    </a:lnTo>
                    <a:close/>
                    <a:moveTo>
                      <a:pt x="9" y="29"/>
                    </a:moveTo>
                    <a:cubicBezTo>
                      <a:pt x="9" y="43"/>
                      <a:pt x="9" y="43"/>
                      <a:pt x="9" y="43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6" y="43"/>
                      <a:pt x="28" y="41"/>
                      <a:pt x="28" y="37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1"/>
                      <a:pt x="25" y="29"/>
                      <a:pt x="19" y="29"/>
                    </a:cubicBezTo>
                    <a:lnTo>
                      <a:pt x="9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84" name="Freeform 42"/>
              <p:cNvSpPr>
                <a:spLocks noEditPoints="1"/>
              </p:cNvSpPr>
              <p:nvPr userDrawn="1"/>
            </p:nvSpPr>
            <p:spPr bwMode="auto">
              <a:xfrm>
                <a:off x="1991" y="476"/>
                <a:ext cx="63" cy="76"/>
              </a:xfrm>
              <a:custGeom>
                <a:avLst/>
                <a:gdLst>
                  <a:gd name="T0" fmla="*/ 39 w 43"/>
                  <a:gd name="T1" fmla="*/ 52 h 52"/>
                  <a:gd name="T2" fmla="*/ 34 w 43"/>
                  <a:gd name="T3" fmla="*/ 50 h 52"/>
                  <a:gd name="T4" fmla="*/ 32 w 43"/>
                  <a:gd name="T5" fmla="*/ 47 h 52"/>
                  <a:gd name="T6" fmla="*/ 18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9 w 43"/>
                  <a:gd name="T13" fmla="*/ 22 h 52"/>
                  <a:gd name="T14" fmla="*/ 30 w 43"/>
                  <a:gd name="T15" fmla="*/ 22 h 52"/>
                  <a:gd name="T16" fmla="*/ 30 w 43"/>
                  <a:gd name="T17" fmla="*/ 20 h 52"/>
                  <a:gd name="T18" fmla="*/ 20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4 w 43"/>
                  <a:gd name="T25" fmla="*/ 7 h 52"/>
                  <a:gd name="T26" fmla="*/ 5 w 43"/>
                  <a:gd name="T27" fmla="*/ 4 h 52"/>
                  <a:gd name="T28" fmla="*/ 20 w 43"/>
                  <a:gd name="T29" fmla="*/ 0 h 52"/>
                  <a:gd name="T30" fmla="*/ 39 w 43"/>
                  <a:gd name="T31" fmla="*/ 20 h 52"/>
                  <a:gd name="T32" fmla="*/ 39 w 43"/>
                  <a:gd name="T33" fmla="*/ 39 h 52"/>
                  <a:gd name="T34" fmla="*/ 41 w 43"/>
                  <a:gd name="T35" fmla="*/ 45 h 52"/>
                  <a:gd name="T36" fmla="*/ 43 w 43"/>
                  <a:gd name="T37" fmla="*/ 48 h 52"/>
                  <a:gd name="T38" fmla="*/ 39 w 43"/>
                  <a:gd name="T39" fmla="*/ 52 h 52"/>
                  <a:gd name="T40" fmla="*/ 30 w 43"/>
                  <a:gd name="T41" fmla="*/ 29 h 52"/>
                  <a:gd name="T42" fmla="*/ 19 w 43"/>
                  <a:gd name="T43" fmla="*/ 29 h 52"/>
                  <a:gd name="T44" fmla="*/ 9 w 43"/>
                  <a:gd name="T45" fmla="*/ 37 h 52"/>
                  <a:gd name="T46" fmla="*/ 9 w 43"/>
                  <a:gd name="T47" fmla="*/ 38 h 52"/>
                  <a:gd name="T48" fmla="*/ 19 w 43"/>
                  <a:gd name="T49" fmla="*/ 45 h 52"/>
                  <a:gd name="T50" fmla="*/ 30 w 43"/>
                  <a:gd name="T51" fmla="*/ 35 h 52"/>
                  <a:gd name="T52" fmla="*/ 30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4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1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</p:grpSp>
        <p:grpSp>
          <p:nvGrpSpPr>
            <p:cNvPr id="23" name="Group 45"/>
            <p:cNvGrpSpPr>
              <a:grpSpLocks noChangeAspect="1"/>
            </p:cNvGrpSpPr>
            <p:nvPr userDrawn="1"/>
          </p:nvGrpSpPr>
          <p:grpSpPr bwMode="auto">
            <a:xfrm>
              <a:off x="288925" y="1169988"/>
              <a:ext cx="1320800" cy="107950"/>
              <a:chOff x="182" y="737"/>
              <a:chExt cx="832" cy="68"/>
            </a:xfrm>
            <a:solidFill>
              <a:srgbClr val="F75931"/>
            </a:solidFill>
          </p:grpSpPr>
          <p:sp>
            <p:nvSpPr>
              <p:cNvPr id="25" name="Freeform 46"/>
              <p:cNvSpPr>
                <a:spLocks/>
              </p:cNvSpPr>
              <p:nvPr userDrawn="1"/>
            </p:nvSpPr>
            <p:spPr bwMode="auto">
              <a:xfrm>
                <a:off x="182" y="737"/>
                <a:ext cx="38" cy="55"/>
              </a:xfrm>
              <a:custGeom>
                <a:avLst/>
                <a:gdLst>
                  <a:gd name="T0" fmla="*/ 24 w 27"/>
                  <a:gd name="T1" fmla="*/ 39 h 39"/>
                  <a:gd name="T2" fmla="*/ 22 w 27"/>
                  <a:gd name="T3" fmla="*/ 36 h 39"/>
                  <a:gd name="T4" fmla="*/ 22 w 27"/>
                  <a:gd name="T5" fmla="*/ 4 h 39"/>
                  <a:gd name="T6" fmla="*/ 5 w 27"/>
                  <a:gd name="T7" fmla="*/ 4 h 39"/>
                  <a:gd name="T8" fmla="*/ 5 w 27"/>
                  <a:gd name="T9" fmla="*/ 36 h 39"/>
                  <a:gd name="T10" fmla="*/ 2 w 27"/>
                  <a:gd name="T11" fmla="*/ 39 h 39"/>
                  <a:gd name="T12" fmla="*/ 0 w 27"/>
                  <a:gd name="T13" fmla="*/ 36 h 39"/>
                  <a:gd name="T14" fmla="*/ 0 w 27"/>
                  <a:gd name="T15" fmla="*/ 2 h 39"/>
                  <a:gd name="T16" fmla="*/ 2 w 27"/>
                  <a:gd name="T17" fmla="*/ 0 h 39"/>
                  <a:gd name="T18" fmla="*/ 24 w 27"/>
                  <a:gd name="T19" fmla="*/ 0 h 39"/>
                  <a:gd name="T20" fmla="*/ 27 w 27"/>
                  <a:gd name="T21" fmla="*/ 2 h 39"/>
                  <a:gd name="T22" fmla="*/ 27 w 27"/>
                  <a:gd name="T23" fmla="*/ 36 h 39"/>
                  <a:gd name="T24" fmla="*/ 24 w 27"/>
                  <a:gd name="T2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9">
                    <a:moveTo>
                      <a:pt x="24" y="39"/>
                    </a:moveTo>
                    <a:cubicBezTo>
                      <a:pt x="23" y="39"/>
                      <a:pt x="22" y="38"/>
                      <a:pt x="22" y="3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8"/>
                      <a:pt x="4" y="39"/>
                      <a:pt x="2" y="39"/>
                    </a:cubicBezTo>
                    <a:cubicBezTo>
                      <a:pt x="1" y="39"/>
                      <a:pt x="0" y="38"/>
                      <a:pt x="0" y="3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7" y="1"/>
                      <a:pt x="27" y="2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8"/>
                      <a:pt x="26" y="39"/>
                      <a:pt x="24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26" name="Freeform 47"/>
              <p:cNvSpPr>
                <a:spLocks noEditPoints="1"/>
              </p:cNvSpPr>
              <p:nvPr userDrawn="1"/>
            </p:nvSpPr>
            <p:spPr bwMode="auto">
              <a:xfrm>
                <a:off x="229" y="753"/>
                <a:ext cx="32" cy="52"/>
              </a:xfrm>
              <a:custGeom>
                <a:avLst/>
                <a:gdLst>
                  <a:gd name="T0" fmla="*/ 13 w 23"/>
                  <a:gd name="T1" fmla="*/ 28 h 37"/>
                  <a:gd name="T2" fmla="*/ 7 w 23"/>
                  <a:gd name="T3" fmla="*/ 25 h 37"/>
                  <a:gd name="T4" fmla="*/ 7 w 23"/>
                  <a:gd name="T5" fmla="*/ 35 h 37"/>
                  <a:gd name="T6" fmla="*/ 5 w 23"/>
                  <a:gd name="T7" fmla="*/ 37 h 37"/>
                  <a:gd name="T8" fmla="*/ 2 w 23"/>
                  <a:gd name="T9" fmla="*/ 35 h 37"/>
                  <a:gd name="T10" fmla="*/ 2 w 23"/>
                  <a:gd name="T11" fmla="*/ 7 h 37"/>
                  <a:gd name="T12" fmla="*/ 1 w 23"/>
                  <a:gd name="T13" fmla="*/ 4 h 37"/>
                  <a:gd name="T14" fmla="*/ 0 w 23"/>
                  <a:gd name="T15" fmla="*/ 2 h 37"/>
                  <a:gd name="T16" fmla="*/ 2 w 23"/>
                  <a:gd name="T17" fmla="*/ 0 h 37"/>
                  <a:gd name="T18" fmla="*/ 5 w 23"/>
                  <a:gd name="T19" fmla="*/ 1 h 37"/>
                  <a:gd name="T20" fmla="*/ 6 w 23"/>
                  <a:gd name="T21" fmla="*/ 3 h 37"/>
                  <a:gd name="T22" fmla="*/ 13 w 23"/>
                  <a:gd name="T23" fmla="*/ 0 h 37"/>
                  <a:gd name="T24" fmla="*/ 23 w 23"/>
                  <a:gd name="T25" fmla="*/ 11 h 37"/>
                  <a:gd name="T26" fmla="*/ 23 w 23"/>
                  <a:gd name="T27" fmla="*/ 16 h 37"/>
                  <a:gd name="T28" fmla="*/ 13 w 23"/>
                  <a:gd name="T29" fmla="*/ 28 h 37"/>
                  <a:gd name="T30" fmla="*/ 18 w 23"/>
                  <a:gd name="T31" fmla="*/ 11 h 37"/>
                  <a:gd name="T32" fmla="*/ 12 w 23"/>
                  <a:gd name="T33" fmla="*/ 4 h 37"/>
                  <a:gd name="T34" fmla="*/ 7 w 23"/>
                  <a:gd name="T35" fmla="*/ 6 h 37"/>
                  <a:gd name="T36" fmla="*/ 7 w 23"/>
                  <a:gd name="T37" fmla="*/ 21 h 37"/>
                  <a:gd name="T38" fmla="*/ 12 w 23"/>
                  <a:gd name="T39" fmla="*/ 24 h 37"/>
                  <a:gd name="T40" fmla="*/ 18 w 23"/>
                  <a:gd name="T41" fmla="*/ 16 h 37"/>
                  <a:gd name="T42" fmla="*/ 18 w 23"/>
                  <a:gd name="T43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37">
                    <a:moveTo>
                      <a:pt x="13" y="28"/>
                    </a:moveTo>
                    <a:cubicBezTo>
                      <a:pt x="11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3" y="37"/>
                      <a:pt x="2" y="36"/>
                      <a:pt x="2" y="3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3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2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2" y="24"/>
                    </a:cubicBezTo>
                    <a:cubicBezTo>
                      <a:pt x="16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27" name="Freeform 48"/>
              <p:cNvSpPr>
                <a:spLocks noEditPoints="1"/>
              </p:cNvSpPr>
              <p:nvPr userDrawn="1"/>
            </p:nvSpPr>
            <p:spPr bwMode="auto">
              <a:xfrm>
                <a:off x="268" y="753"/>
                <a:ext cx="31" cy="39"/>
              </a:xfrm>
              <a:custGeom>
                <a:avLst/>
                <a:gdLst>
                  <a:gd name="T0" fmla="*/ 11 w 22"/>
                  <a:gd name="T1" fmla="*/ 28 h 28"/>
                  <a:gd name="T2" fmla="*/ 0 w 22"/>
                  <a:gd name="T3" fmla="*/ 17 h 28"/>
                  <a:gd name="T4" fmla="*/ 0 w 22"/>
                  <a:gd name="T5" fmla="*/ 11 h 28"/>
                  <a:gd name="T6" fmla="*/ 11 w 22"/>
                  <a:gd name="T7" fmla="*/ 0 h 28"/>
                  <a:gd name="T8" fmla="*/ 22 w 22"/>
                  <a:gd name="T9" fmla="*/ 11 h 28"/>
                  <a:gd name="T10" fmla="*/ 22 w 22"/>
                  <a:gd name="T11" fmla="*/ 17 h 28"/>
                  <a:gd name="T12" fmla="*/ 11 w 22"/>
                  <a:gd name="T13" fmla="*/ 28 h 28"/>
                  <a:gd name="T14" fmla="*/ 17 w 22"/>
                  <a:gd name="T15" fmla="*/ 11 h 28"/>
                  <a:gd name="T16" fmla="*/ 11 w 22"/>
                  <a:gd name="T17" fmla="*/ 5 h 28"/>
                  <a:gd name="T18" fmla="*/ 5 w 22"/>
                  <a:gd name="T19" fmla="*/ 11 h 28"/>
                  <a:gd name="T20" fmla="*/ 5 w 22"/>
                  <a:gd name="T21" fmla="*/ 17 h 28"/>
                  <a:gd name="T22" fmla="*/ 11 w 22"/>
                  <a:gd name="T23" fmla="*/ 23 h 28"/>
                  <a:gd name="T24" fmla="*/ 17 w 22"/>
                  <a:gd name="T25" fmla="*/ 17 h 28"/>
                  <a:gd name="T26" fmla="*/ 17 w 22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8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2" y="5"/>
                      <a:pt x="22" y="11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28" name="Freeform 49"/>
              <p:cNvSpPr>
                <a:spLocks/>
              </p:cNvSpPr>
              <p:nvPr userDrawn="1"/>
            </p:nvSpPr>
            <p:spPr bwMode="auto">
              <a:xfrm>
                <a:off x="307" y="753"/>
                <a:ext cx="26" cy="39"/>
              </a:xfrm>
              <a:custGeom>
                <a:avLst/>
                <a:gdLst>
                  <a:gd name="T0" fmla="*/ 16 w 19"/>
                  <a:gd name="T1" fmla="*/ 5 h 28"/>
                  <a:gd name="T2" fmla="*/ 11 w 19"/>
                  <a:gd name="T3" fmla="*/ 4 h 28"/>
                  <a:gd name="T4" fmla="*/ 5 w 19"/>
                  <a:gd name="T5" fmla="*/ 12 h 28"/>
                  <a:gd name="T6" fmla="*/ 5 w 19"/>
                  <a:gd name="T7" fmla="*/ 16 h 28"/>
                  <a:gd name="T8" fmla="*/ 11 w 19"/>
                  <a:gd name="T9" fmla="*/ 24 h 28"/>
                  <a:gd name="T10" fmla="*/ 16 w 19"/>
                  <a:gd name="T11" fmla="*/ 22 h 28"/>
                  <a:gd name="T12" fmla="*/ 18 w 19"/>
                  <a:gd name="T13" fmla="*/ 23 h 28"/>
                  <a:gd name="T14" fmla="*/ 17 w 19"/>
                  <a:gd name="T15" fmla="*/ 26 h 28"/>
                  <a:gd name="T16" fmla="*/ 11 w 19"/>
                  <a:gd name="T17" fmla="*/ 28 h 28"/>
                  <a:gd name="T18" fmla="*/ 0 w 19"/>
                  <a:gd name="T19" fmla="*/ 16 h 28"/>
                  <a:gd name="T20" fmla="*/ 0 w 19"/>
                  <a:gd name="T21" fmla="*/ 12 h 28"/>
                  <a:gd name="T22" fmla="*/ 11 w 19"/>
                  <a:gd name="T23" fmla="*/ 0 h 28"/>
                  <a:gd name="T24" fmla="*/ 17 w 19"/>
                  <a:gd name="T25" fmla="*/ 2 h 28"/>
                  <a:gd name="T26" fmla="*/ 18 w 19"/>
                  <a:gd name="T27" fmla="*/ 4 h 28"/>
                  <a:gd name="T28" fmla="*/ 16 w 19"/>
                  <a:gd name="T2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8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2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29" name="Freeform 50"/>
              <p:cNvSpPr>
                <a:spLocks/>
              </p:cNvSpPr>
              <p:nvPr userDrawn="1"/>
            </p:nvSpPr>
            <p:spPr bwMode="auto">
              <a:xfrm>
                <a:off x="335" y="754"/>
                <a:ext cx="30" cy="38"/>
              </a:xfrm>
              <a:custGeom>
                <a:avLst/>
                <a:gdLst>
                  <a:gd name="T0" fmla="*/ 19 w 21"/>
                  <a:gd name="T1" fmla="*/ 0 h 27"/>
                  <a:gd name="T2" fmla="*/ 21 w 21"/>
                  <a:gd name="T3" fmla="*/ 2 h 27"/>
                  <a:gd name="T4" fmla="*/ 19 w 21"/>
                  <a:gd name="T5" fmla="*/ 4 h 27"/>
                  <a:gd name="T6" fmla="*/ 13 w 21"/>
                  <a:gd name="T7" fmla="*/ 4 h 27"/>
                  <a:gd name="T8" fmla="*/ 13 w 21"/>
                  <a:gd name="T9" fmla="*/ 24 h 27"/>
                  <a:gd name="T10" fmla="*/ 11 w 21"/>
                  <a:gd name="T11" fmla="*/ 27 h 27"/>
                  <a:gd name="T12" fmla="*/ 8 w 21"/>
                  <a:gd name="T13" fmla="*/ 24 h 27"/>
                  <a:gd name="T14" fmla="*/ 8 w 21"/>
                  <a:gd name="T15" fmla="*/ 4 h 27"/>
                  <a:gd name="T16" fmla="*/ 2 w 21"/>
                  <a:gd name="T17" fmla="*/ 4 h 27"/>
                  <a:gd name="T18" fmla="*/ 0 w 21"/>
                  <a:gd name="T19" fmla="*/ 2 h 27"/>
                  <a:gd name="T20" fmla="*/ 2 w 21"/>
                  <a:gd name="T21" fmla="*/ 0 h 27"/>
                  <a:gd name="T22" fmla="*/ 19 w 21"/>
                  <a:gd name="T2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27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0" name="Freeform 51"/>
              <p:cNvSpPr>
                <a:spLocks noEditPoints="1"/>
              </p:cNvSpPr>
              <p:nvPr userDrawn="1"/>
            </p:nvSpPr>
            <p:spPr bwMode="auto">
              <a:xfrm>
                <a:off x="367" y="753"/>
                <a:ext cx="33" cy="52"/>
              </a:xfrm>
              <a:custGeom>
                <a:avLst/>
                <a:gdLst>
                  <a:gd name="T0" fmla="*/ 14 w 23"/>
                  <a:gd name="T1" fmla="*/ 28 h 37"/>
                  <a:gd name="T2" fmla="*/ 7 w 23"/>
                  <a:gd name="T3" fmla="*/ 25 h 37"/>
                  <a:gd name="T4" fmla="*/ 7 w 23"/>
                  <a:gd name="T5" fmla="*/ 35 h 37"/>
                  <a:gd name="T6" fmla="*/ 5 w 23"/>
                  <a:gd name="T7" fmla="*/ 37 h 37"/>
                  <a:gd name="T8" fmla="*/ 3 w 23"/>
                  <a:gd name="T9" fmla="*/ 35 h 37"/>
                  <a:gd name="T10" fmla="*/ 3 w 23"/>
                  <a:gd name="T11" fmla="*/ 7 h 37"/>
                  <a:gd name="T12" fmla="*/ 1 w 23"/>
                  <a:gd name="T13" fmla="*/ 4 h 37"/>
                  <a:gd name="T14" fmla="*/ 0 w 23"/>
                  <a:gd name="T15" fmla="*/ 2 h 37"/>
                  <a:gd name="T16" fmla="*/ 3 w 23"/>
                  <a:gd name="T17" fmla="*/ 0 h 37"/>
                  <a:gd name="T18" fmla="*/ 5 w 23"/>
                  <a:gd name="T19" fmla="*/ 1 h 37"/>
                  <a:gd name="T20" fmla="*/ 6 w 23"/>
                  <a:gd name="T21" fmla="*/ 3 h 37"/>
                  <a:gd name="T22" fmla="*/ 13 w 23"/>
                  <a:gd name="T23" fmla="*/ 0 h 37"/>
                  <a:gd name="T24" fmla="*/ 23 w 23"/>
                  <a:gd name="T25" fmla="*/ 11 h 37"/>
                  <a:gd name="T26" fmla="*/ 23 w 23"/>
                  <a:gd name="T27" fmla="*/ 16 h 37"/>
                  <a:gd name="T28" fmla="*/ 14 w 23"/>
                  <a:gd name="T29" fmla="*/ 28 h 37"/>
                  <a:gd name="T30" fmla="*/ 18 w 23"/>
                  <a:gd name="T31" fmla="*/ 11 h 37"/>
                  <a:gd name="T32" fmla="*/ 13 w 23"/>
                  <a:gd name="T33" fmla="*/ 4 h 37"/>
                  <a:gd name="T34" fmla="*/ 7 w 23"/>
                  <a:gd name="T35" fmla="*/ 6 h 37"/>
                  <a:gd name="T36" fmla="*/ 7 w 23"/>
                  <a:gd name="T37" fmla="*/ 21 h 37"/>
                  <a:gd name="T38" fmla="*/ 13 w 23"/>
                  <a:gd name="T39" fmla="*/ 24 h 37"/>
                  <a:gd name="T40" fmla="*/ 18 w 23"/>
                  <a:gd name="T41" fmla="*/ 16 h 37"/>
                  <a:gd name="T42" fmla="*/ 18 w 23"/>
                  <a:gd name="T43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37">
                    <a:moveTo>
                      <a:pt x="14" y="28"/>
                    </a:moveTo>
                    <a:cubicBezTo>
                      <a:pt x="12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4" y="37"/>
                      <a:pt x="3" y="36"/>
                      <a:pt x="3" y="3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2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4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3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3" y="24"/>
                    </a:cubicBezTo>
                    <a:cubicBezTo>
                      <a:pt x="17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1" name="Freeform 52"/>
              <p:cNvSpPr>
                <a:spLocks noEditPoints="1"/>
              </p:cNvSpPr>
              <p:nvPr userDrawn="1"/>
            </p:nvSpPr>
            <p:spPr bwMode="auto">
              <a:xfrm>
                <a:off x="407" y="753"/>
                <a:ext cx="31" cy="39"/>
              </a:xfrm>
              <a:custGeom>
                <a:avLst/>
                <a:gdLst>
                  <a:gd name="T0" fmla="*/ 20 w 22"/>
                  <a:gd name="T1" fmla="*/ 28 h 28"/>
                  <a:gd name="T2" fmla="*/ 17 w 22"/>
                  <a:gd name="T3" fmla="*/ 26 h 28"/>
                  <a:gd name="T4" fmla="*/ 16 w 22"/>
                  <a:gd name="T5" fmla="*/ 25 h 28"/>
                  <a:gd name="T6" fmla="*/ 9 w 22"/>
                  <a:gd name="T7" fmla="*/ 28 h 28"/>
                  <a:gd name="T8" fmla="*/ 0 w 22"/>
                  <a:gd name="T9" fmla="*/ 20 h 28"/>
                  <a:gd name="T10" fmla="*/ 0 w 22"/>
                  <a:gd name="T11" fmla="*/ 19 h 28"/>
                  <a:gd name="T12" fmla="*/ 10 w 22"/>
                  <a:gd name="T13" fmla="*/ 12 h 28"/>
                  <a:gd name="T14" fmla="*/ 15 w 22"/>
                  <a:gd name="T15" fmla="*/ 12 h 28"/>
                  <a:gd name="T16" fmla="*/ 15 w 22"/>
                  <a:gd name="T17" fmla="*/ 10 h 28"/>
                  <a:gd name="T18" fmla="*/ 10 w 22"/>
                  <a:gd name="T19" fmla="*/ 4 h 28"/>
                  <a:gd name="T20" fmla="*/ 5 w 22"/>
                  <a:gd name="T21" fmla="*/ 5 h 28"/>
                  <a:gd name="T22" fmla="*/ 4 w 22"/>
                  <a:gd name="T23" fmla="*/ 6 h 28"/>
                  <a:gd name="T24" fmla="*/ 2 w 22"/>
                  <a:gd name="T25" fmla="*/ 4 h 28"/>
                  <a:gd name="T26" fmla="*/ 3 w 22"/>
                  <a:gd name="T27" fmla="*/ 2 h 28"/>
                  <a:gd name="T28" fmla="*/ 10 w 22"/>
                  <a:gd name="T29" fmla="*/ 0 h 28"/>
                  <a:gd name="T30" fmla="*/ 20 w 22"/>
                  <a:gd name="T31" fmla="*/ 11 h 28"/>
                  <a:gd name="T32" fmla="*/ 20 w 22"/>
                  <a:gd name="T33" fmla="*/ 21 h 28"/>
                  <a:gd name="T34" fmla="*/ 22 w 22"/>
                  <a:gd name="T35" fmla="*/ 24 h 28"/>
                  <a:gd name="T36" fmla="*/ 22 w 22"/>
                  <a:gd name="T37" fmla="*/ 26 h 28"/>
                  <a:gd name="T38" fmla="*/ 20 w 22"/>
                  <a:gd name="T39" fmla="*/ 28 h 28"/>
                  <a:gd name="T40" fmla="*/ 15 w 22"/>
                  <a:gd name="T41" fmla="*/ 15 h 28"/>
                  <a:gd name="T42" fmla="*/ 10 w 22"/>
                  <a:gd name="T43" fmla="*/ 15 h 28"/>
                  <a:gd name="T44" fmla="*/ 4 w 22"/>
                  <a:gd name="T45" fmla="*/ 19 h 28"/>
                  <a:gd name="T46" fmla="*/ 4 w 22"/>
                  <a:gd name="T47" fmla="*/ 20 h 28"/>
                  <a:gd name="T48" fmla="*/ 10 w 22"/>
                  <a:gd name="T49" fmla="*/ 24 h 28"/>
                  <a:gd name="T50" fmla="*/ 15 w 22"/>
                  <a:gd name="T51" fmla="*/ 18 h 28"/>
                  <a:gd name="T52" fmla="*/ 15 w 22"/>
                  <a:gd name="T53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28">
                    <a:moveTo>
                      <a:pt x="20" y="28"/>
                    </a:moveTo>
                    <a:cubicBezTo>
                      <a:pt x="19" y="28"/>
                      <a:pt x="18" y="27"/>
                      <a:pt x="17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4" y="27"/>
                      <a:pt x="11" y="28"/>
                      <a:pt x="9" y="28"/>
                    </a:cubicBezTo>
                    <a:cubicBezTo>
                      <a:pt x="3" y="28"/>
                      <a:pt x="0" y="24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5"/>
                      <a:pt x="3" y="12"/>
                      <a:pt x="10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6"/>
                      <a:pt x="14" y="4"/>
                      <a:pt x="10" y="4"/>
                    </a:cubicBezTo>
                    <a:cubicBezTo>
                      <a:pt x="8" y="4"/>
                      <a:pt x="6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18" y="0"/>
                      <a:pt x="20" y="4"/>
                      <a:pt x="20" y="1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3"/>
                      <a:pt x="21" y="23"/>
                      <a:pt x="22" y="24"/>
                    </a:cubicBezTo>
                    <a:cubicBezTo>
                      <a:pt x="22" y="24"/>
                      <a:pt x="22" y="25"/>
                      <a:pt x="22" y="26"/>
                    </a:cubicBezTo>
                    <a:cubicBezTo>
                      <a:pt x="22" y="27"/>
                      <a:pt x="21" y="28"/>
                      <a:pt x="20" y="28"/>
                    </a:cubicBezTo>
                    <a:close/>
                    <a:moveTo>
                      <a:pt x="15" y="15"/>
                    </a:moveTo>
                    <a:cubicBezTo>
                      <a:pt x="10" y="15"/>
                      <a:pt x="10" y="15"/>
                      <a:pt x="10" y="15"/>
                    </a:cubicBezTo>
                    <a:cubicBezTo>
                      <a:pt x="6" y="15"/>
                      <a:pt x="4" y="17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2"/>
                      <a:pt x="6" y="24"/>
                      <a:pt x="10" y="24"/>
                    </a:cubicBezTo>
                    <a:cubicBezTo>
                      <a:pt x="13" y="24"/>
                      <a:pt x="15" y="22"/>
                      <a:pt x="15" y="18"/>
                    </a:cubicBezTo>
                    <a:lnTo>
                      <a:pt x="15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2" name="Freeform 53"/>
              <p:cNvSpPr>
                <a:spLocks/>
              </p:cNvSpPr>
              <p:nvPr userDrawn="1"/>
            </p:nvSpPr>
            <p:spPr bwMode="auto">
              <a:xfrm>
                <a:off x="447" y="753"/>
                <a:ext cx="28" cy="39"/>
              </a:xfrm>
              <a:custGeom>
                <a:avLst/>
                <a:gdLst>
                  <a:gd name="T0" fmla="*/ 20 w 20"/>
                  <a:gd name="T1" fmla="*/ 25 h 28"/>
                  <a:gd name="T2" fmla="*/ 17 w 20"/>
                  <a:gd name="T3" fmla="*/ 28 h 28"/>
                  <a:gd name="T4" fmla="*/ 15 w 20"/>
                  <a:gd name="T5" fmla="*/ 25 h 28"/>
                  <a:gd name="T6" fmla="*/ 15 w 20"/>
                  <a:gd name="T7" fmla="*/ 15 h 28"/>
                  <a:gd name="T8" fmla="*/ 5 w 20"/>
                  <a:gd name="T9" fmla="*/ 15 h 28"/>
                  <a:gd name="T10" fmla="*/ 5 w 20"/>
                  <a:gd name="T11" fmla="*/ 25 h 28"/>
                  <a:gd name="T12" fmla="*/ 2 w 20"/>
                  <a:gd name="T13" fmla="*/ 28 h 28"/>
                  <a:gd name="T14" fmla="*/ 0 w 20"/>
                  <a:gd name="T15" fmla="*/ 25 h 28"/>
                  <a:gd name="T16" fmla="*/ 0 w 20"/>
                  <a:gd name="T17" fmla="*/ 3 h 28"/>
                  <a:gd name="T18" fmla="*/ 2 w 20"/>
                  <a:gd name="T19" fmla="*/ 0 h 28"/>
                  <a:gd name="T20" fmla="*/ 5 w 20"/>
                  <a:gd name="T21" fmla="*/ 3 h 28"/>
                  <a:gd name="T22" fmla="*/ 5 w 20"/>
                  <a:gd name="T23" fmla="*/ 11 h 28"/>
                  <a:gd name="T24" fmla="*/ 15 w 20"/>
                  <a:gd name="T25" fmla="*/ 11 h 28"/>
                  <a:gd name="T26" fmla="*/ 15 w 20"/>
                  <a:gd name="T27" fmla="*/ 3 h 28"/>
                  <a:gd name="T28" fmla="*/ 17 w 20"/>
                  <a:gd name="T29" fmla="*/ 0 h 28"/>
                  <a:gd name="T30" fmla="*/ 20 w 20"/>
                  <a:gd name="T31" fmla="*/ 3 h 28"/>
                  <a:gd name="T32" fmla="*/ 20 w 20"/>
                  <a:gd name="T33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20" y="25"/>
                    </a:moveTo>
                    <a:cubicBezTo>
                      <a:pt x="20" y="27"/>
                      <a:pt x="19" y="28"/>
                      <a:pt x="17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2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3" name="Freeform 54"/>
              <p:cNvSpPr>
                <a:spLocks/>
              </p:cNvSpPr>
              <p:nvPr userDrawn="1"/>
            </p:nvSpPr>
            <p:spPr bwMode="auto">
              <a:xfrm>
                <a:off x="483" y="753"/>
                <a:ext cx="27" cy="39"/>
              </a:xfrm>
              <a:custGeom>
                <a:avLst/>
                <a:gdLst>
                  <a:gd name="T0" fmla="*/ 16 w 19"/>
                  <a:gd name="T1" fmla="*/ 5 h 28"/>
                  <a:gd name="T2" fmla="*/ 11 w 19"/>
                  <a:gd name="T3" fmla="*/ 4 h 28"/>
                  <a:gd name="T4" fmla="*/ 5 w 19"/>
                  <a:gd name="T5" fmla="*/ 12 h 28"/>
                  <a:gd name="T6" fmla="*/ 5 w 19"/>
                  <a:gd name="T7" fmla="*/ 16 h 28"/>
                  <a:gd name="T8" fmla="*/ 11 w 19"/>
                  <a:gd name="T9" fmla="*/ 24 h 28"/>
                  <a:gd name="T10" fmla="*/ 16 w 19"/>
                  <a:gd name="T11" fmla="*/ 22 h 28"/>
                  <a:gd name="T12" fmla="*/ 18 w 19"/>
                  <a:gd name="T13" fmla="*/ 23 h 28"/>
                  <a:gd name="T14" fmla="*/ 17 w 19"/>
                  <a:gd name="T15" fmla="*/ 26 h 28"/>
                  <a:gd name="T16" fmla="*/ 11 w 19"/>
                  <a:gd name="T17" fmla="*/ 28 h 28"/>
                  <a:gd name="T18" fmla="*/ 0 w 19"/>
                  <a:gd name="T19" fmla="*/ 16 h 28"/>
                  <a:gd name="T20" fmla="*/ 0 w 19"/>
                  <a:gd name="T21" fmla="*/ 12 h 28"/>
                  <a:gd name="T22" fmla="*/ 11 w 19"/>
                  <a:gd name="T23" fmla="*/ 0 h 28"/>
                  <a:gd name="T24" fmla="*/ 17 w 19"/>
                  <a:gd name="T25" fmla="*/ 2 h 28"/>
                  <a:gd name="T26" fmla="*/ 18 w 19"/>
                  <a:gd name="T27" fmla="*/ 4 h 28"/>
                  <a:gd name="T28" fmla="*/ 16 w 19"/>
                  <a:gd name="T2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8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3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4" name="Freeform 55"/>
              <p:cNvSpPr>
                <a:spLocks/>
              </p:cNvSpPr>
              <p:nvPr userDrawn="1"/>
            </p:nvSpPr>
            <p:spPr bwMode="auto">
              <a:xfrm>
                <a:off x="512" y="754"/>
                <a:ext cx="29" cy="38"/>
              </a:xfrm>
              <a:custGeom>
                <a:avLst/>
                <a:gdLst>
                  <a:gd name="T0" fmla="*/ 19 w 21"/>
                  <a:gd name="T1" fmla="*/ 0 h 27"/>
                  <a:gd name="T2" fmla="*/ 21 w 21"/>
                  <a:gd name="T3" fmla="*/ 2 h 27"/>
                  <a:gd name="T4" fmla="*/ 19 w 21"/>
                  <a:gd name="T5" fmla="*/ 4 h 27"/>
                  <a:gd name="T6" fmla="*/ 13 w 21"/>
                  <a:gd name="T7" fmla="*/ 4 h 27"/>
                  <a:gd name="T8" fmla="*/ 13 w 21"/>
                  <a:gd name="T9" fmla="*/ 24 h 27"/>
                  <a:gd name="T10" fmla="*/ 11 w 21"/>
                  <a:gd name="T11" fmla="*/ 27 h 27"/>
                  <a:gd name="T12" fmla="*/ 8 w 21"/>
                  <a:gd name="T13" fmla="*/ 24 h 27"/>
                  <a:gd name="T14" fmla="*/ 8 w 21"/>
                  <a:gd name="T15" fmla="*/ 4 h 27"/>
                  <a:gd name="T16" fmla="*/ 2 w 21"/>
                  <a:gd name="T17" fmla="*/ 4 h 27"/>
                  <a:gd name="T18" fmla="*/ 0 w 21"/>
                  <a:gd name="T19" fmla="*/ 2 h 27"/>
                  <a:gd name="T20" fmla="*/ 2 w 21"/>
                  <a:gd name="T21" fmla="*/ 0 h 27"/>
                  <a:gd name="T22" fmla="*/ 19 w 21"/>
                  <a:gd name="T2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27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5" name="Freeform 56"/>
              <p:cNvSpPr>
                <a:spLocks noEditPoints="1"/>
              </p:cNvSpPr>
              <p:nvPr userDrawn="1"/>
            </p:nvSpPr>
            <p:spPr bwMode="auto">
              <a:xfrm>
                <a:off x="547" y="754"/>
                <a:ext cx="27" cy="37"/>
              </a:xfrm>
              <a:custGeom>
                <a:avLst/>
                <a:gdLst>
                  <a:gd name="T0" fmla="*/ 3 w 19"/>
                  <a:gd name="T1" fmla="*/ 26 h 26"/>
                  <a:gd name="T2" fmla="*/ 0 w 19"/>
                  <a:gd name="T3" fmla="*/ 24 h 26"/>
                  <a:gd name="T4" fmla="*/ 0 w 19"/>
                  <a:gd name="T5" fmla="*/ 2 h 26"/>
                  <a:gd name="T6" fmla="*/ 3 w 19"/>
                  <a:gd name="T7" fmla="*/ 0 h 26"/>
                  <a:gd name="T8" fmla="*/ 10 w 19"/>
                  <a:gd name="T9" fmla="*/ 0 h 26"/>
                  <a:gd name="T10" fmla="*/ 18 w 19"/>
                  <a:gd name="T11" fmla="*/ 7 h 26"/>
                  <a:gd name="T12" fmla="*/ 18 w 19"/>
                  <a:gd name="T13" fmla="*/ 7 h 26"/>
                  <a:gd name="T14" fmla="*/ 15 w 19"/>
                  <a:gd name="T15" fmla="*/ 12 h 26"/>
                  <a:gd name="T16" fmla="*/ 19 w 19"/>
                  <a:gd name="T17" fmla="*/ 18 h 26"/>
                  <a:gd name="T18" fmla="*/ 19 w 19"/>
                  <a:gd name="T19" fmla="*/ 19 h 26"/>
                  <a:gd name="T20" fmla="*/ 11 w 19"/>
                  <a:gd name="T21" fmla="*/ 26 h 26"/>
                  <a:gd name="T22" fmla="*/ 3 w 19"/>
                  <a:gd name="T23" fmla="*/ 26 h 26"/>
                  <a:gd name="T24" fmla="*/ 5 w 19"/>
                  <a:gd name="T25" fmla="*/ 3 h 26"/>
                  <a:gd name="T26" fmla="*/ 5 w 19"/>
                  <a:gd name="T27" fmla="*/ 11 h 26"/>
                  <a:gd name="T28" fmla="*/ 9 w 19"/>
                  <a:gd name="T29" fmla="*/ 11 h 26"/>
                  <a:gd name="T30" fmla="*/ 14 w 19"/>
                  <a:gd name="T31" fmla="*/ 8 h 26"/>
                  <a:gd name="T32" fmla="*/ 14 w 19"/>
                  <a:gd name="T33" fmla="*/ 7 h 26"/>
                  <a:gd name="T34" fmla="*/ 9 w 19"/>
                  <a:gd name="T35" fmla="*/ 3 h 26"/>
                  <a:gd name="T36" fmla="*/ 5 w 19"/>
                  <a:gd name="T37" fmla="*/ 3 h 26"/>
                  <a:gd name="T38" fmla="*/ 5 w 19"/>
                  <a:gd name="T39" fmla="*/ 15 h 26"/>
                  <a:gd name="T40" fmla="*/ 5 w 19"/>
                  <a:gd name="T41" fmla="*/ 22 h 26"/>
                  <a:gd name="T42" fmla="*/ 10 w 19"/>
                  <a:gd name="T43" fmla="*/ 22 h 26"/>
                  <a:gd name="T44" fmla="*/ 15 w 19"/>
                  <a:gd name="T45" fmla="*/ 19 h 26"/>
                  <a:gd name="T46" fmla="*/ 15 w 19"/>
                  <a:gd name="T47" fmla="*/ 18 h 26"/>
                  <a:gd name="T48" fmla="*/ 10 w 19"/>
                  <a:gd name="T49" fmla="*/ 15 h 26"/>
                  <a:gd name="T50" fmla="*/ 5 w 19"/>
                  <a:gd name="T51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26">
                    <a:moveTo>
                      <a:pt x="3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6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8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1" y="26"/>
                    </a:cubicBezTo>
                    <a:lnTo>
                      <a:pt x="3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4" y="10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5"/>
                      <a:pt x="13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4" y="22"/>
                      <a:pt x="15" y="21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6" name="Freeform 57"/>
              <p:cNvSpPr>
                <a:spLocks noEditPoints="1"/>
              </p:cNvSpPr>
              <p:nvPr userDrawn="1"/>
            </p:nvSpPr>
            <p:spPr bwMode="auto">
              <a:xfrm>
                <a:off x="582" y="753"/>
                <a:ext cx="30" cy="39"/>
              </a:xfrm>
              <a:custGeom>
                <a:avLst/>
                <a:gdLst>
                  <a:gd name="T0" fmla="*/ 10 w 21"/>
                  <a:gd name="T1" fmla="*/ 28 h 28"/>
                  <a:gd name="T2" fmla="*/ 0 w 21"/>
                  <a:gd name="T3" fmla="*/ 17 h 28"/>
                  <a:gd name="T4" fmla="*/ 0 w 21"/>
                  <a:gd name="T5" fmla="*/ 11 h 28"/>
                  <a:gd name="T6" fmla="*/ 10 w 21"/>
                  <a:gd name="T7" fmla="*/ 0 h 28"/>
                  <a:gd name="T8" fmla="*/ 21 w 21"/>
                  <a:gd name="T9" fmla="*/ 11 h 28"/>
                  <a:gd name="T10" fmla="*/ 21 w 21"/>
                  <a:gd name="T11" fmla="*/ 17 h 28"/>
                  <a:gd name="T12" fmla="*/ 10 w 21"/>
                  <a:gd name="T13" fmla="*/ 28 h 28"/>
                  <a:gd name="T14" fmla="*/ 16 w 21"/>
                  <a:gd name="T15" fmla="*/ 11 h 28"/>
                  <a:gd name="T16" fmla="*/ 10 w 21"/>
                  <a:gd name="T17" fmla="*/ 5 h 28"/>
                  <a:gd name="T18" fmla="*/ 4 w 21"/>
                  <a:gd name="T19" fmla="*/ 11 h 28"/>
                  <a:gd name="T20" fmla="*/ 4 w 21"/>
                  <a:gd name="T21" fmla="*/ 17 h 28"/>
                  <a:gd name="T22" fmla="*/ 10 w 21"/>
                  <a:gd name="T23" fmla="*/ 23 h 28"/>
                  <a:gd name="T24" fmla="*/ 16 w 21"/>
                  <a:gd name="T25" fmla="*/ 17 h 28"/>
                  <a:gd name="T26" fmla="*/ 16 w 21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8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5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5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7" name="Freeform 58"/>
              <p:cNvSpPr>
                <a:spLocks noEditPoints="1"/>
              </p:cNvSpPr>
              <p:nvPr userDrawn="1"/>
            </p:nvSpPr>
            <p:spPr bwMode="auto">
              <a:xfrm>
                <a:off x="643" y="754"/>
                <a:ext cx="27" cy="37"/>
              </a:xfrm>
              <a:custGeom>
                <a:avLst/>
                <a:gdLst>
                  <a:gd name="T0" fmla="*/ 2 w 19"/>
                  <a:gd name="T1" fmla="*/ 26 h 26"/>
                  <a:gd name="T2" fmla="*/ 0 w 19"/>
                  <a:gd name="T3" fmla="*/ 24 h 26"/>
                  <a:gd name="T4" fmla="*/ 0 w 19"/>
                  <a:gd name="T5" fmla="*/ 2 h 26"/>
                  <a:gd name="T6" fmla="*/ 2 w 19"/>
                  <a:gd name="T7" fmla="*/ 0 h 26"/>
                  <a:gd name="T8" fmla="*/ 10 w 19"/>
                  <a:gd name="T9" fmla="*/ 0 h 26"/>
                  <a:gd name="T10" fmla="*/ 18 w 19"/>
                  <a:gd name="T11" fmla="*/ 7 h 26"/>
                  <a:gd name="T12" fmla="*/ 18 w 19"/>
                  <a:gd name="T13" fmla="*/ 7 h 26"/>
                  <a:gd name="T14" fmla="*/ 15 w 19"/>
                  <a:gd name="T15" fmla="*/ 12 h 26"/>
                  <a:gd name="T16" fmla="*/ 19 w 19"/>
                  <a:gd name="T17" fmla="*/ 18 h 26"/>
                  <a:gd name="T18" fmla="*/ 19 w 19"/>
                  <a:gd name="T19" fmla="*/ 19 h 26"/>
                  <a:gd name="T20" fmla="*/ 10 w 19"/>
                  <a:gd name="T21" fmla="*/ 26 h 26"/>
                  <a:gd name="T22" fmla="*/ 2 w 19"/>
                  <a:gd name="T23" fmla="*/ 26 h 26"/>
                  <a:gd name="T24" fmla="*/ 5 w 19"/>
                  <a:gd name="T25" fmla="*/ 3 h 26"/>
                  <a:gd name="T26" fmla="*/ 5 w 19"/>
                  <a:gd name="T27" fmla="*/ 11 h 26"/>
                  <a:gd name="T28" fmla="*/ 9 w 19"/>
                  <a:gd name="T29" fmla="*/ 11 h 26"/>
                  <a:gd name="T30" fmla="*/ 13 w 19"/>
                  <a:gd name="T31" fmla="*/ 8 h 26"/>
                  <a:gd name="T32" fmla="*/ 13 w 19"/>
                  <a:gd name="T33" fmla="*/ 7 h 26"/>
                  <a:gd name="T34" fmla="*/ 9 w 19"/>
                  <a:gd name="T35" fmla="*/ 3 h 26"/>
                  <a:gd name="T36" fmla="*/ 5 w 19"/>
                  <a:gd name="T37" fmla="*/ 3 h 26"/>
                  <a:gd name="T38" fmla="*/ 5 w 19"/>
                  <a:gd name="T39" fmla="*/ 15 h 26"/>
                  <a:gd name="T40" fmla="*/ 5 w 19"/>
                  <a:gd name="T41" fmla="*/ 22 h 26"/>
                  <a:gd name="T42" fmla="*/ 10 w 19"/>
                  <a:gd name="T43" fmla="*/ 22 h 26"/>
                  <a:gd name="T44" fmla="*/ 14 w 19"/>
                  <a:gd name="T45" fmla="*/ 19 h 26"/>
                  <a:gd name="T46" fmla="*/ 14 w 19"/>
                  <a:gd name="T47" fmla="*/ 18 h 26"/>
                  <a:gd name="T48" fmla="*/ 10 w 19"/>
                  <a:gd name="T49" fmla="*/ 15 h 26"/>
                  <a:gd name="T50" fmla="*/ 5 w 19"/>
                  <a:gd name="T51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26">
                    <a:moveTo>
                      <a:pt x="2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5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7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0" y="26"/>
                    </a:cubicBezTo>
                    <a:lnTo>
                      <a:pt x="2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3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3" y="22"/>
                      <a:pt x="14" y="21"/>
                      <a:pt x="14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8" name="Freeform 59"/>
              <p:cNvSpPr>
                <a:spLocks noEditPoints="1"/>
              </p:cNvSpPr>
              <p:nvPr userDrawn="1"/>
            </p:nvSpPr>
            <p:spPr bwMode="auto">
              <a:xfrm>
                <a:off x="679" y="753"/>
                <a:ext cx="29" cy="39"/>
              </a:xfrm>
              <a:custGeom>
                <a:avLst/>
                <a:gdLst>
                  <a:gd name="T0" fmla="*/ 10 w 21"/>
                  <a:gd name="T1" fmla="*/ 28 h 28"/>
                  <a:gd name="T2" fmla="*/ 0 w 21"/>
                  <a:gd name="T3" fmla="*/ 17 h 28"/>
                  <a:gd name="T4" fmla="*/ 0 w 21"/>
                  <a:gd name="T5" fmla="*/ 11 h 28"/>
                  <a:gd name="T6" fmla="*/ 10 w 21"/>
                  <a:gd name="T7" fmla="*/ 0 h 28"/>
                  <a:gd name="T8" fmla="*/ 21 w 21"/>
                  <a:gd name="T9" fmla="*/ 11 h 28"/>
                  <a:gd name="T10" fmla="*/ 21 w 21"/>
                  <a:gd name="T11" fmla="*/ 17 h 28"/>
                  <a:gd name="T12" fmla="*/ 10 w 21"/>
                  <a:gd name="T13" fmla="*/ 28 h 28"/>
                  <a:gd name="T14" fmla="*/ 16 w 21"/>
                  <a:gd name="T15" fmla="*/ 11 h 28"/>
                  <a:gd name="T16" fmla="*/ 10 w 21"/>
                  <a:gd name="T17" fmla="*/ 5 h 28"/>
                  <a:gd name="T18" fmla="*/ 4 w 21"/>
                  <a:gd name="T19" fmla="*/ 11 h 28"/>
                  <a:gd name="T20" fmla="*/ 4 w 21"/>
                  <a:gd name="T21" fmla="*/ 17 h 28"/>
                  <a:gd name="T22" fmla="*/ 10 w 21"/>
                  <a:gd name="T23" fmla="*/ 23 h 28"/>
                  <a:gd name="T24" fmla="*/ 16 w 21"/>
                  <a:gd name="T25" fmla="*/ 17 h 28"/>
                  <a:gd name="T26" fmla="*/ 16 w 21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8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9" name="Freeform 60"/>
              <p:cNvSpPr>
                <a:spLocks/>
              </p:cNvSpPr>
              <p:nvPr userDrawn="1"/>
            </p:nvSpPr>
            <p:spPr bwMode="auto">
              <a:xfrm>
                <a:off x="714" y="753"/>
                <a:ext cx="24" cy="39"/>
              </a:xfrm>
              <a:custGeom>
                <a:avLst/>
                <a:gdLst>
                  <a:gd name="T0" fmla="*/ 12 w 17"/>
                  <a:gd name="T1" fmla="*/ 20 h 28"/>
                  <a:gd name="T2" fmla="*/ 7 w 17"/>
                  <a:gd name="T3" fmla="*/ 15 h 28"/>
                  <a:gd name="T4" fmla="*/ 5 w 17"/>
                  <a:gd name="T5" fmla="*/ 15 h 28"/>
                  <a:gd name="T6" fmla="*/ 4 w 17"/>
                  <a:gd name="T7" fmla="*/ 14 h 28"/>
                  <a:gd name="T8" fmla="*/ 5 w 17"/>
                  <a:gd name="T9" fmla="*/ 12 h 28"/>
                  <a:gd name="T10" fmla="*/ 7 w 17"/>
                  <a:gd name="T11" fmla="*/ 12 h 28"/>
                  <a:gd name="T12" fmla="*/ 12 w 17"/>
                  <a:gd name="T13" fmla="*/ 8 h 28"/>
                  <a:gd name="T14" fmla="*/ 8 w 17"/>
                  <a:gd name="T15" fmla="*/ 4 h 28"/>
                  <a:gd name="T16" fmla="*/ 5 w 17"/>
                  <a:gd name="T17" fmla="*/ 5 h 28"/>
                  <a:gd name="T18" fmla="*/ 2 w 17"/>
                  <a:gd name="T19" fmla="*/ 6 h 28"/>
                  <a:gd name="T20" fmla="*/ 0 w 17"/>
                  <a:gd name="T21" fmla="*/ 4 h 28"/>
                  <a:gd name="T22" fmla="*/ 1 w 17"/>
                  <a:gd name="T23" fmla="*/ 3 h 28"/>
                  <a:gd name="T24" fmla="*/ 8 w 17"/>
                  <a:gd name="T25" fmla="*/ 0 h 28"/>
                  <a:gd name="T26" fmla="*/ 16 w 17"/>
                  <a:gd name="T27" fmla="*/ 8 h 28"/>
                  <a:gd name="T28" fmla="*/ 12 w 17"/>
                  <a:gd name="T29" fmla="*/ 13 h 28"/>
                  <a:gd name="T30" fmla="*/ 17 w 17"/>
                  <a:gd name="T31" fmla="*/ 20 h 28"/>
                  <a:gd name="T32" fmla="*/ 8 w 17"/>
                  <a:gd name="T33" fmla="*/ 28 h 28"/>
                  <a:gd name="T34" fmla="*/ 1 w 17"/>
                  <a:gd name="T35" fmla="*/ 25 h 28"/>
                  <a:gd name="T36" fmla="*/ 0 w 17"/>
                  <a:gd name="T37" fmla="*/ 24 h 28"/>
                  <a:gd name="T38" fmla="*/ 2 w 17"/>
                  <a:gd name="T39" fmla="*/ 22 h 28"/>
                  <a:gd name="T40" fmla="*/ 4 w 17"/>
                  <a:gd name="T41" fmla="*/ 23 h 28"/>
                  <a:gd name="T42" fmla="*/ 8 w 17"/>
                  <a:gd name="T43" fmla="*/ 24 h 28"/>
                  <a:gd name="T44" fmla="*/ 12 w 17"/>
                  <a:gd name="T45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" h="28">
                    <a:moveTo>
                      <a:pt x="12" y="20"/>
                    </a:moveTo>
                    <a:cubicBezTo>
                      <a:pt x="12" y="17"/>
                      <a:pt x="10" y="15"/>
                      <a:pt x="7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4" y="13"/>
                      <a:pt x="4" y="12"/>
                      <a:pt x="5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2"/>
                      <a:pt x="12" y="11"/>
                      <a:pt x="12" y="8"/>
                    </a:cubicBezTo>
                    <a:cubicBezTo>
                      <a:pt x="12" y="6"/>
                      <a:pt x="11" y="4"/>
                      <a:pt x="8" y="4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6"/>
                      <a:pt x="0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3" y="1"/>
                      <a:pt x="5" y="0"/>
                      <a:pt x="8" y="0"/>
                    </a:cubicBezTo>
                    <a:cubicBezTo>
                      <a:pt x="14" y="0"/>
                      <a:pt x="16" y="4"/>
                      <a:pt x="16" y="8"/>
                    </a:cubicBezTo>
                    <a:cubicBezTo>
                      <a:pt x="16" y="11"/>
                      <a:pt x="15" y="12"/>
                      <a:pt x="12" y="13"/>
                    </a:cubicBezTo>
                    <a:cubicBezTo>
                      <a:pt x="15" y="14"/>
                      <a:pt x="17" y="16"/>
                      <a:pt x="17" y="20"/>
                    </a:cubicBezTo>
                    <a:cubicBezTo>
                      <a:pt x="17" y="24"/>
                      <a:pt x="14" y="28"/>
                      <a:pt x="8" y="28"/>
                    </a:cubicBezTo>
                    <a:cubicBezTo>
                      <a:pt x="5" y="28"/>
                      <a:pt x="3" y="27"/>
                      <a:pt x="1" y="25"/>
                    </a:cubicBezTo>
                    <a:cubicBezTo>
                      <a:pt x="0" y="25"/>
                      <a:pt x="0" y="24"/>
                      <a:pt x="0" y="24"/>
                    </a:cubicBezTo>
                    <a:cubicBezTo>
                      <a:pt x="0" y="23"/>
                      <a:pt x="1" y="22"/>
                      <a:pt x="2" y="22"/>
                    </a:cubicBezTo>
                    <a:cubicBezTo>
                      <a:pt x="2" y="22"/>
                      <a:pt x="3" y="22"/>
                      <a:pt x="4" y="23"/>
                    </a:cubicBezTo>
                    <a:cubicBezTo>
                      <a:pt x="5" y="24"/>
                      <a:pt x="6" y="24"/>
                      <a:pt x="8" y="24"/>
                    </a:cubicBezTo>
                    <a:cubicBezTo>
                      <a:pt x="11" y="24"/>
                      <a:pt x="12" y="22"/>
                      <a:pt x="1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0" name="Freeform 61"/>
              <p:cNvSpPr>
                <a:spLocks/>
              </p:cNvSpPr>
              <p:nvPr userDrawn="1"/>
            </p:nvSpPr>
            <p:spPr bwMode="auto">
              <a:xfrm>
                <a:off x="747" y="753"/>
                <a:ext cx="34" cy="39"/>
              </a:xfrm>
              <a:custGeom>
                <a:avLst/>
                <a:gdLst>
                  <a:gd name="T0" fmla="*/ 24 w 24"/>
                  <a:gd name="T1" fmla="*/ 26 h 28"/>
                  <a:gd name="T2" fmla="*/ 21 w 24"/>
                  <a:gd name="T3" fmla="*/ 28 h 28"/>
                  <a:gd name="T4" fmla="*/ 19 w 24"/>
                  <a:gd name="T5" fmla="*/ 26 h 28"/>
                  <a:gd name="T6" fmla="*/ 19 w 24"/>
                  <a:gd name="T7" fmla="*/ 11 h 28"/>
                  <a:gd name="T8" fmla="*/ 13 w 24"/>
                  <a:gd name="T9" fmla="*/ 23 h 28"/>
                  <a:gd name="T10" fmla="*/ 12 w 24"/>
                  <a:gd name="T11" fmla="*/ 24 h 28"/>
                  <a:gd name="T12" fmla="*/ 10 w 24"/>
                  <a:gd name="T13" fmla="*/ 23 h 28"/>
                  <a:gd name="T14" fmla="*/ 4 w 24"/>
                  <a:gd name="T15" fmla="*/ 11 h 28"/>
                  <a:gd name="T16" fmla="*/ 4 w 24"/>
                  <a:gd name="T17" fmla="*/ 26 h 28"/>
                  <a:gd name="T18" fmla="*/ 2 w 24"/>
                  <a:gd name="T19" fmla="*/ 28 h 28"/>
                  <a:gd name="T20" fmla="*/ 0 w 24"/>
                  <a:gd name="T21" fmla="*/ 26 h 28"/>
                  <a:gd name="T22" fmla="*/ 0 w 24"/>
                  <a:gd name="T23" fmla="*/ 3 h 28"/>
                  <a:gd name="T24" fmla="*/ 2 w 24"/>
                  <a:gd name="T25" fmla="*/ 0 h 28"/>
                  <a:gd name="T26" fmla="*/ 4 w 24"/>
                  <a:gd name="T27" fmla="*/ 2 h 28"/>
                  <a:gd name="T28" fmla="*/ 12 w 24"/>
                  <a:gd name="T29" fmla="*/ 18 h 28"/>
                  <a:gd name="T30" fmla="*/ 20 w 24"/>
                  <a:gd name="T31" fmla="*/ 2 h 28"/>
                  <a:gd name="T32" fmla="*/ 21 w 24"/>
                  <a:gd name="T33" fmla="*/ 0 h 28"/>
                  <a:gd name="T34" fmla="*/ 24 w 24"/>
                  <a:gd name="T35" fmla="*/ 3 h 28"/>
                  <a:gd name="T36" fmla="*/ 24 w 24"/>
                  <a:gd name="T3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28">
                    <a:moveTo>
                      <a:pt x="24" y="26"/>
                    </a:moveTo>
                    <a:cubicBezTo>
                      <a:pt x="24" y="27"/>
                      <a:pt x="23" y="28"/>
                      <a:pt x="21" y="28"/>
                    </a:cubicBezTo>
                    <a:cubicBezTo>
                      <a:pt x="20" y="28"/>
                      <a:pt x="19" y="27"/>
                      <a:pt x="19" y="26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1" y="24"/>
                      <a:pt x="10" y="24"/>
                      <a:pt x="10" y="2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2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1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lnTo>
                      <a:pt x="2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1" name="Freeform 62"/>
              <p:cNvSpPr>
                <a:spLocks noEditPoints="1"/>
              </p:cNvSpPr>
              <p:nvPr userDrawn="1"/>
            </p:nvSpPr>
            <p:spPr bwMode="auto">
              <a:xfrm>
                <a:off x="789" y="753"/>
                <a:ext cx="30" cy="39"/>
              </a:xfrm>
              <a:custGeom>
                <a:avLst/>
                <a:gdLst>
                  <a:gd name="T0" fmla="*/ 11 w 21"/>
                  <a:gd name="T1" fmla="*/ 28 h 28"/>
                  <a:gd name="T2" fmla="*/ 0 w 21"/>
                  <a:gd name="T3" fmla="*/ 17 h 28"/>
                  <a:gd name="T4" fmla="*/ 0 w 21"/>
                  <a:gd name="T5" fmla="*/ 11 h 28"/>
                  <a:gd name="T6" fmla="*/ 11 w 21"/>
                  <a:gd name="T7" fmla="*/ 0 h 28"/>
                  <a:gd name="T8" fmla="*/ 21 w 21"/>
                  <a:gd name="T9" fmla="*/ 11 h 28"/>
                  <a:gd name="T10" fmla="*/ 21 w 21"/>
                  <a:gd name="T11" fmla="*/ 17 h 28"/>
                  <a:gd name="T12" fmla="*/ 11 w 21"/>
                  <a:gd name="T13" fmla="*/ 28 h 28"/>
                  <a:gd name="T14" fmla="*/ 17 w 21"/>
                  <a:gd name="T15" fmla="*/ 11 h 28"/>
                  <a:gd name="T16" fmla="*/ 11 w 21"/>
                  <a:gd name="T17" fmla="*/ 5 h 28"/>
                  <a:gd name="T18" fmla="*/ 5 w 21"/>
                  <a:gd name="T19" fmla="*/ 11 h 28"/>
                  <a:gd name="T20" fmla="*/ 5 w 21"/>
                  <a:gd name="T21" fmla="*/ 17 h 28"/>
                  <a:gd name="T22" fmla="*/ 11 w 21"/>
                  <a:gd name="T23" fmla="*/ 23 h 28"/>
                  <a:gd name="T24" fmla="*/ 17 w 21"/>
                  <a:gd name="T25" fmla="*/ 17 h 28"/>
                  <a:gd name="T26" fmla="*/ 17 w 21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8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6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6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2" name="Freeform 63"/>
              <p:cNvSpPr>
                <a:spLocks/>
              </p:cNvSpPr>
              <p:nvPr userDrawn="1"/>
            </p:nvSpPr>
            <p:spPr bwMode="auto">
              <a:xfrm>
                <a:off x="824" y="753"/>
                <a:ext cx="49" cy="39"/>
              </a:xfrm>
              <a:custGeom>
                <a:avLst/>
                <a:gdLst>
                  <a:gd name="T0" fmla="*/ 19 w 34"/>
                  <a:gd name="T1" fmla="*/ 12 h 28"/>
                  <a:gd name="T2" fmla="*/ 22 w 34"/>
                  <a:gd name="T3" fmla="*/ 12 h 28"/>
                  <a:gd name="T4" fmla="*/ 29 w 34"/>
                  <a:gd name="T5" fmla="*/ 2 h 28"/>
                  <a:gd name="T6" fmla="*/ 31 w 34"/>
                  <a:gd name="T7" fmla="*/ 0 h 28"/>
                  <a:gd name="T8" fmla="*/ 34 w 34"/>
                  <a:gd name="T9" fmla="*/ 3 h 28"/>
                  <a:gd name="T10" fmla="*/ 33 w 34"/>
                  <a:gd name="T11" fmla="*/ 4 h 28"/>
                  <a:gd name="T12" fmla="*/ 26 w 34"/>
                  <a:gd name="T13" fmla="*/ 14 h 28"/>
                  <a:gd name="T14" fmla="*/ 33 w 34"/>
                  <a:gd name="T15" fmla="*/ 24 h 28"/>
                  <a:gd name="T16" fmla="*/ 34 w 34"/>
                  <a:gd name="T17" fmla="*/ 26 h 28"/>
                  <a:gd name="T18" fmla="*/ 31 w 34"/>
                  <a:gd name="T19" fmla="*/ 28 h 28"/>
                  <a:gd name="T20" fmla="*/ 29 w 34"/>
                  <a:gd name="T21" fmla="*/ 26 h 28"/>
                  <a:gd name="T22" fmla="*/ 22 w 34"/>
                  <a:gd name="T23" fmla="*/ 16 h 28"/>
                  <a:gd name="T24" fmla="*/ 19 w 34"/>
                  <a:gd name="T25" fmla="*/ 16 h 28"/>
                  <a:gd name="T26" fmla="*/ 19 w 34"/>
                  <a:gd name="T27" fmla="*/ 25 h 28"/>
                  <a:gd name="T28" fmla="*/ 17 w 34"/>
                  <a:gd name="T29" fmla="*/ 28 h 28"/>
                  <a:gd name="T30" fmla="*/ 14 w 34"/>
                  <a:gd name="T31" fmla="*/ 25 h 28"/>
                  <a:gd name="T32" fmla="*/ 14 w 34"/>
                  <a:gd name="T33" fmla="*/ 16 h 28"/>
                  <a:gd name="T34" fmla="*/ 12 w 34"/>
                  <a:gd name="T35" fmla="*/ 16 h 28"/>
                  <a:gd name="T36" fmla="*/ 4 w 34"/>
                  <a:gd name="T37" fmla="*/ 26 h 28"/>
                  <a:gd name="T38" fmla="*/ 2 w 34"/>
                  <a:gd name="T39" fmla="*/ 28 h 28"/>
                  <a:gd name="T40" fmla="*/ 0 w 34"/>
                  <a:gd name="T41" fmla="*/ 26 h 28"/>
                  <a:gd name="T42" fmla="*/ 0 w 34"/>
                  <a:gd name="T43" fmla="*/ 24 h 28"/>
                  <a:gd name="T44" fmla="*/ 8 w 34"/>
                  <a:gd name="T45" fmla="*/ 14 h 28"/>
                  <a:gd name="T46" fmla="*/ 0 w 34"/>
                  <a:gd name="T47" fmla="*/ 4 h 28"/>
                  <a:gd name="T48" fmla="*/ 0 w 34"/>
                  <a:gd name="T49" fmla="*/ 3 h 28"/>
                  <a:gd name="T50" fmla="*/ 2 w 34"/>
                  <a:gd name="T51" fmla="*/ 0 h 28"/>
                  <a:gd name="T52" fmla="*/ 4 w 34"/>
                  <a:gd name="T53" fmla="*/ 2 h 28"/>
                  <a:gd name="T54" fmla="*/ 12 w 34"/>
                  <a:gd name="T55" fmla="*/ 12 h 28"/>
                  <a:gd name="T56" fmla="*/ 14 w 34"/>
                  <a:gd name="T57" fmla="*/ 12 h 28"/>
                  <a:gd name="T58" fmla="*/ 14 w 34"/>
                  <a:gd name="T59" fmla="*/ 3 h 28"/>
                  <a:gd name="T60" fmla="*/ 17 w 34"/>
                  <a:gd name="T61" fmla="*/ 1 h 28"/>
                  <a:gd name="T62" fmla="*/ 19 w 34"/>
                  <a:gd name="T63" fmla="*/ 3 h 28"/>
                  <a:gd name="T64" fmla="*/ 19 w 34"/>
                  <a:gd name="T65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" h="28">
                    <a:moveTo>
                      <a:pt x="19" y="12"/>
                    </a:moveTo>
                    <a:cubicBezTo>
                      <a:pt x="22" y="12"/>
                      <a:pt x="22" y="12"/>
                      <a:pt x="22" y="1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3" y="0"/>
                      <a:pt x="34" y="2"/>
                      <a:pt x="34" y="3"/>
                    </a:cubicBezTo>
                    <a:cubicBezTo>
                      <a:pt x="34" y="3"/>
                      <a:pt x="33" y="4"/>
                      <a:pt x="33" y="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7"/>
                      <a:pt x="31" y="21"/>
                      <a:pt x="33" y="24"/>
                    </a:cubicBezTo>
                    <a:cubicBezTo>
                      <a:pt x="34" y="25"/>
                      <a:pt x="34" y="25"/>
                      <a:pt x="34" y="26"/>
                    </a:cubicBezTo>
                    <a:cubicBezTo>
                      <a:pt x="34" y="27"/>
                      <a:pt x="33" y="28"/>
                      <a:pt x="31" y="28"/>
                    </a:cubicBezTo>
                    <a:cubicBezTo>
                      <a:pt x="31" y="28"/>
                      <a:pt x="30" y="27"/>
                      <a:pt x="29" y="26"/>
                    </a:cubicBezTo>
                    <a:cubicBezTo>
                      <a:pt x="27" y="23"/>
                      <a:pt x="25" y="19"/>
                      <a:pt x="2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7"/>
                      <a:pt x="18" y="28"/>
                      <a:pt x="17" y="28"/>
                    </a:cubicBezTo>
                    <a:cubicBezTo>
                      <a:pt x="15" y="28"/>
                      <a:pt x="14" y="27"/>
                      <a:pt x="14" y="2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9" y="19"/>
                      <a:pt x="7" y="23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3" y="21"/>
                      <a:pt x="5" y="17"/>
                      <a:pt x="8" y="1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5" y="1"/>
                      <a:pt x="17" y="1"/>
                    </a:cubicBezTo>
                    <a:cubicBezTo>
                      <a:pt x="18" y="1"/>
                      <a:pt x="19" y="1"/>
                      <a:pt x="19" y="3"/>
                    </a:cubicBezTo>
                    <a:lnTo>
                      <a:pt x="19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3" name="Freeform 64"/>
              <p:cNvSpPr>
                <a:spLocks/>
              </p:cNvSpPr>
              <p:nvPr userDrawn="1"/>
            </p:nvSpPr>
            <p:spPr bwMode="auto">
              <a:xfrm>
                <a:off x="878" y="753"/>
                <a:ext cx="28" cy="39"/>
              </a:xfrm>
              <a:custGeom>
                <a:avLst/>
                <a:gdLst>
                  <a:gd name="T0" fmla="*/ 20 w 20"/>
                  <a:gd name="T1" fmla="*/ 25 h 28"/>
                  <a:gd name="T2" fmla="*/ 18 w 20"/>
                  <a:gd name="T3" fmla="*/ 28 h 28"/>
                  <a:gd name="T4" fmla="*/ 15 w 20"/>
                  <a:gd name="T5" fmla="*/ 25 h 28"/>
                  <a:gd name="T6" fmla="*/ 15 w 20"/>
                  <a:gd name="T7" fmla="*/ 15 h 28"/>
                  <a:gd name="T8" fmla="*/ 5 w 20"/>
                  <a:gd name="T9" fmla="*/ 15 h 28"/>
                  <a:gd name="T10" fmla="*/ 5 w 20"/>
                  <a:gd name="T11" fmla="*/ 25 h 28"/>
                  <a:gd name="T12" fmla="*/ 3 w 20"/>
                  <a:gd name="T13" fmla="*/ 28 h 28"/>
                  <a:gd name="T14" fmla="*/ 0 w 20"/>
                  <a:gd name="T15" fmla="*/ 25 h 28"/>
                  <a:gd name="T16" fmla="*/ 0 w 20"/>
                  <a:gd name="T17" fmla="*/ 3 h 28"/>
                  <a:gd name="T18" fmla="*/ 3 w 20"/>
                  <a:gd name="T19" fmla="*/ 0 h 28"/>
                  <a:gd name="T20" fmla="*/ 5 w 20"/>
                  <a:gd name="T21" fmla="*/ 3 h 28"/>
                  <a:gd name="T22" fmla="*/ 5 w 20"/>
                  <a:gd name="T23" fmla="*/ 11 h 28"/>
                  <a:gd name="T24" fmla="*/ 15 w 20"/>
                  <a:gd name="T25" fmla="*/ 11 h 28"/>
                  <a:gd name="T26" fmla="*/ 15 w 20"/>
                  <a:gd name="T27" fmla="*/ 3 h 28"/>
                  <a:gd name="T28" fmla="*/ 18 w 20"/>
                  <a:gd name="T29" fmla="*/ 0 h 28"/>
                  <a:gd name="T30" fmla="*/ 20 w 20"/>
                  <a:gd name="T31" fmla="*/ 3 h 28"/>
                  <a:gd name="T32" fmla="*/ 20 w 20"/>
                  <a:gd name="T33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20" y="25"/>
                    </a:moveTo>
                    <a:cubicBezTo>
                      <a:pt x="20" y="27"/>
                      <a:pt x="19" y="28"/>
                      <a:pt x="18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3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8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4" name="Freeform 65"/>
              <p:cNvSpPr>
                <a:spLocks noEditPoints="1"/>
              </p:cNvSpPr>
              <p:nvPr userDrawn="1"/>
            </p:nvSpPr>
            <p:spPr bwMode="auto">
              <a:xfrm>
                <a:off x="916" y="753"/>
                <a:ext cx="30" cy="39"/>
              </a:xfrm>
              <a:custGeom>
                <a:avLst/>
                <a:gdLst>
                  <a:gd name="T0" fmla="*/ 10 w 21"/>
                  <a:gd name="T1" fmla="*/ 28 h 28"/>
                  <a:gd name="T2" fmla="*/ 0 w 21"/>
                  <a:gd name="T3" fmla="*/ 17 h 28"/>
                  <a:gd name="T4" fmla="*/ 0 w 21"/>
                  <a:gd name="T5" fmla="*/ 11 h 28"/>
                  <a:gd name="T6" fmla="*/ 10 w 21"/>
                  <a:gd name="T7" fmla="*/ 0 h 28"/>
                  <a:gd name="T8" fmla="*/ 21 w 21"/>
                  <a:gd name="T9" fmla="*/ 11 h 28"/>
                  <a:gd name="T10" fmla="*/ 21 w 21"/>
                  <a:gd name="T11" fmla="*/ 17 h 28"/>
                  <a:gd name="T12" fmla="*/ 10 w 21"/>
                  <a:gd name="T13" fmla="*/ 28 h 28"/>
                  <a:gd name="T14" fmla="*/ 16 w 21"/>
                  <a:gd name="T15" fmla="*/ 11 h 28"/>
                  <a:gd name="T16" fmla="*/ 10 w 21"/>
                  <a:gd name="T17" fmla="*/ 5 h 28"/>
                  <a:gd name="T18" fmla="*/ 4 w 21"/>
                  <a:gd name="T19" fmla="*/ 11 h 28"/>
                  <a:gd name="T20" fmla="*/ 4 w 21"/>
                  <a:gd name="T21" fmla="*/ 17 h 28"/>
                  <a:gd name="T22" fmla="*/ 10 w 21"/>
                  <a:gd name="T23" fmla="*/ 23 h 28"/>
                  <a:gd name="T24" fmla="*/ 16 w 21"/>
                  <a:gd name="T25" fmla="*/ 17 h 28"/>
                  <a:gd name="T26" fmla="*/ 16 w 21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8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5" name="Freeform 66"/>
              <p:cNvSpPr>
                <a:spLocks/>
              </p:cNvSpPr>
              <p:nvPr userDrawn="1"/>
            </p:nvSpPr>
            <p:spPr bwMode="auto">
              <a:xfrm>
                <a:off x="955" y="754"/>
                <a:ext cx="25" cy="38"/>
              </a:xfrm>
              <a:custGeom>
                <a:avLst/>
                <a:gdLst>
                  <a:gd name="T0" fmla="*/ 16 w 18"/>
                  <a:gd name="T1" fmla="*/ 4 h 27"/>
                  <a:gd name="T2" fmla="*/ 5 w 18"/>
                  <a:gd name="T3" fmla="*/ 4 h 27"/>
                  <a:gd name="T4" fmla="*/ 5 w 18"/>
                  <a:gd name="T5" fmla="*/ 24 h 27"/>
                  <a:gd name="T6" fmla="*/ 3 w 18"/>
                  <a:gd name="T7" fmla="*/ 27 h 27"/>
                  <a:gd name="T8" fmla="*/ 0 w 18"/>
                  <a:gd name="T9" fmla="*/ 24 h 27"/>
                  <a:gd name="T10" fmla="*/ 0 w 18"/>
                  <a:gd name="T11" fmla="*/ 2 h 27"/>
                  <a:gd name="T12" fmla="*/ 3 w 18"/>
                  <a:gd name="T13" fmla="*/ 0 h 27"/>
                  <a:gd name="T14" fmla="*/ 16 w 18"/>
                  <a:gd name="T15" fmla="*/ 0 h 27"/>
                  <a:gd name="T16" fmla="*/ 18 w 18"/>
                  <a:gd name="T17" fmla="*/ 2 h 27"/>
                  <a:gd name="T18" fmla="*/ 16 w 18"/>
                  <a:gd name="T1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7">
                    <a:moveTo>
                      <a:pt x="16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6"/>
                      <a:pt x="4" y="27"/>
                      <a:pt x="3" y="27"/>
                    </a:cubicBezTo>
                    <a:cubicBezTo>
                      <a:pt x="1" y="27"/>
                      <a:pt x="0" y="26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3"/>
                      <a:pt x="17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6" name="Freeform 67"/>
              <p:cNvSpPr>
                <a:spLocks noEditPoints="1"/>
              </p:cNvSpPr>
              <p:nvPr userDrawn="1"/>
            </p:nvSpPr>
            <p:spPr bwMode="auto">
              <a:xfrm>
                <a:off x="984" y="753"/>
                <a:ext cx="30" cy="39"/>
              </a:xfrm>
              <a:custGeom>
                <a:avLst/>
                <a:gdLst>
                  <a:gd name="T0" fmla="*/ 11 w 21"/>
                  <a:gd name="T1" fmla="*/ 28 h 28"/>
                  <a:gd name="T2" fmla="*/ 0 w 21"/>
                  <a:gd name="T3" fmla="*/ 17 h 28"/>
                  <a:gd name="T4" fmla="*/ 0 w 21"/>
                  <a:gd name="T5" fmla="*/ 11 h 28"/>
                  <a:gd name="T6" fmla="*/ 11 w 21"/>
                  <a:gd name="T7" fmla="*/ 0 h 28"/>
                  <a:gd name="T8" fmla="*/ 21 w 21"/>
                  <a:gd name="T9" fmla="*/ 11 h 28"/>
                  <a:gd name="T10" fmla="*/ 21 w 21"/>
                  <a:gd name="T11" fmla="*/ 17 h 28"/>
                  <a:gd name="T12" fmla="*/ 11 w 21"/>
                  <a:gd name="T13" fmla="*/ 28 h 28"/>
                  <a:gd name="T14" fmla="*/ 17 w 21"/>
                  <a:gd name="T15" fmla="*/ 11 h 28"/>
                  <a:gd name="T16" fmla="*/ 11 w 21"/>
                  <a:gd name="T17" fmla="*/ 5 h 28"/>
                  <a:gd name="T18" fmla="*/ 5 w 21"/>
                  <a:gd name="T19" fmla="*/ 11 h 28"/>
                  <a:gd name="T20" fmla="*/ 5 w 21"/>
                  <a:gd name="T21" fmla="*/ 17 h 28"/>
                  <a:gd name="T22" fmla="*/ 11 w 21"/>
                  <a:gd name="T23" fmla="*/ 23 h 28"/>
                  <a:gd name="T24" fmla="*/ 17 w 21"/>
                  <a:gd name="T25" fmla="*/ 17 h 28"/>
                  <a:gd name="T26" fmla="*/ 17 w 21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8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</p:grpSp>
      </p:grpSp>
      <p:sp>
        <p:nvSpPr>
          <p:cNvPr id="8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5841" y="6416675"/>
            <a:ext cx="4540286" cy="365125"/>
          </a:xfrm>
        </p:spPr>
        <p:txBody>
          <a:bodyPr/>
          <a:lstStyle>
            <a:lvl1pPr algn="l">
              <a:defRPr b="0" i="0">
                <a:solidFill>
                  <a:schemeClr val="bg1">
                    <a:lumMod val="65000"/>
                  </a:schemeClr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ru-RU">
                <a:solidFill>
                  <a:srgbClr val="FFFFFF">
                    <a:lumMod val="65000"/>
                  </a:srgbClr>
                </a:solidFill>
              </a:rPr>
              <a:t>2016 © Национальная технологическая инициатива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86" name="Группа 85"/>
          <p:cNvGrpSpPr/>
          <p:nvPr userDrawn="1"/>
        </p:nvGrpSpPr>
        <p:grpSpPr>
          <a:xfrm>
            <a:off x="288813" y="6416675"/>
            <a:ext cx="3334254" cy="8"/>
            <a:chOff x="658813" y="800103"/>
            <a:chExt cx="3334254" cy="8"/>
          </a:xfrm>
        </p:grpSpPr>
        <p:cxnSp>
          <p:nvCxnSpPr>
            <p:cNvPr id="87" name="Прямая соединительная линия 86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chemeClr val="bg1">
                  <a:lumMod val="75000"/>
                  <a:alpha val="29804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70"/>
          <p:cNvGrpSpPr>
            <a:grpSpLocks noChangeAspect="1"/>
          </p:cNvGrpSpPr>
          <p:nvPr userDrawn="1"/>
        </p:nvGrpSpPr>
        <p:grpSpPr bwMode="auto">
          <a:xfrm>
            <a:off x="10271125" y="473813"/>
            <a:ext cx="1181100" cy="531812"/>
            <a:chOff x="6470" y="303"/>
            <a:chExt cx="744" cy="335"/>
          </a:xfrm>
          <a:solidFill>
            <a:srgbClr val="F75931"/>
          </a:solidFill>
        </p:grpSpPr>
        <p:sp>
          <p:nvSpPr>
            <p:cNvPr id="90" name="Freeform 71"/>
            <p:cNvSpPr>
              <a:spLocks/>
            </p:cNvSpPr>
            <p:nvPr userDrawn="1"/>
          </p:nvSpPr>
          <p:spPr bwMode="auto">
            <a:xfrm>
              <a:off x="6597" y="328"/>
              <a:ext cx="127" cy="49"/>
            </a:xfrm>
            <a:custGeom>
              <a:avLst/>
              <a:gdLst>
                <a:gd name="T0" fmla="*/ 127 w 127"/>
                <a:gd name="T1" fmla="*/ 23 h 49"/>
                <a:gd name="T2" fmla="*/ 0 w 127"/>
                <a:gd name="T3" fmla="*/ 0 h 49"/>
                <a:gd name="T4" fmla="*/ 84 w 127"/>
                <a:gd name="T5" fmla="*/ 49 h 49"/>
                <a:gd name="T6" fmla="*/ 127 w 127"/>
                <a:gd name="T7" fmla="*/ 23 h 49"/>
                <a:gd name="T8" fmla="*/ 127 w 127"/>
                <a:gd name="T9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9">
                  <a:moveTo>
                    <a:pt x="127" y="23"/>
                  </a:moveTo>
                  <a:lnTo>
                    <a:pt x="0" y="0"/>
                  </a:lnTo>
                  <a:lnTo>
                    <a:pt x="84" y="49"/>
                  </a:lnTo>
                  <a:lnTo>
                    <a:pt x="127" y="23"/>
                  </a:lnTo>
                  <a:lnTo>
                    <a:pt x="12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C0C0C"/>
                </a:solidFill>
              </a:endParaRPr>
            </a:p>
          </p:txBody>
        </p:sp>
        <p:sp>
          <p:nvSpPr>
            <p:cNvPr id="91" name="Freeform 72"/>
            <p:cNvSpPr>
              <a:spLocks/>
            </p:cNvSpPr>
            <p:nvPr userDrawn="1"/>
          </p:nvSpPr>
          <p:spPr bwMode="auto">
            <a:xfrm>
              <a:off x="6470" y="303"/>
              <a:ext cx="127" cy="48"/>
            </a:xfrm>
            <a:custGeom>
              <a:avLst/>
              <a:gdLst>
                <a:gd name="T0" fmla="*/ 127 w 127"/>
                <a:gd name="T1" fmla="*/ 25 h 48"/>
                <a:gd name="T2" fmla="*/ 0 w 127"/>
                <a:gd name="T3" fmla="*/ 0 h 48"/>
                <a:gd name="T4" fmla="*/ 85 w 127"/>
                <a:gd name="T5" fmla="*/ 48 h 48"/>
                <a:gd name="T6" fmla="*/ 127 w 127"/>
                <a:gd name="T7" fmla="*/ 25 h 48"/>
                <a:gd name="T8" fmla="*/ 127 w 127"/>
                <a:gd name="T9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8">
                  <a:moveTo>
                    <a:pt x="127" y="25"/>
                  </a:moveTo>
                  <a:lnTo>
                    <a:pt x="0" y="0"/>
                  </a:lnTo>
                  <a:lnTo>
                    <a:pt x="85" y="48"/>
                  </a:lnTo>
                  <a:lnTo>
                    <a:pt x="127" y="25"/>
                  </a:lnTo>
                  <a:lnTo>
                    <a:pt x="12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C0C0C"/>
                </a:solidFill>
              </a:endParaRPr>
            </a:p>
          </p:txBody>
        </p:sp>
        <p:sp>
          <p:nvSpPr>
            <p:cNvPr id="92" name="Freeform 73"/>
            <p:cNvSpPr>
              <a:spLocks/>
            </p:cNvSpPr>
            <p:nvPr userDrawn="1"/>
          </p:nvSpPr>
          <p:spPr bwMode="auto">
            <a:xfrm>
              <a:off x="6555" y="402"/>
              <a:ext cx="126" cy="48"/>
            </a:xfrm>
            <a:custGeom>
              <a:avLst/>
              <a:gdLst>
                <a:gd name="T0" fmla="*/ 126 w 126"/>
                <a:gd name="T1" fmla="*/ 23 h 48"/>
                <a:gd name="T2" fmla="*/ 0 w 126"/>
                <a:gd name="T3" fmla="*/ 0 h 48"/>
                <a:gd name="T4" fmla="*/ 84 w 126"/>
                <a:gd name="T5" fmla="*/ 48 h 48"/>
                <a:gd name="T6" fmla="*/ 126 w 126"/>
                <a:gd name="T7" fmla="*/ 23 h 48"/>
                <a:gd name="T8" fmla="*/ 126 w 126"/>
                <a:gd name="T9" fmla="*/ 2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48">
                  <a:moveTo>
                    <a:pt x="126" y="23"/>
                  </a:moveTo>
                  <a:lnTo>
                    <a:pt x="0" y="0"/>
                  </a:lnTo>
                  <a:lnTo>
                    <a:pt x="84" y="48"/>
                  </a:lnTo>
                  <a:lnTo>
                    <a:pt x="126" y="23"/>
                  </a:lnTo>
                  <a:lnTo>
                    <a:pt x="12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C0C0C"/>
                </a:solidFill>
              </a:endParaRPr>
            </a:p>
          </p:txBody>
        </p:sp>
        <p:sp>
          <p:nvSpPr>
            <p:cNvPr id="93" name="Freeform 74"/>
            <p:cNvSpPr>
              <a:spLocks/>
            </p:cNvSpPr>
            <p:nvPr userDrawn="1"/>
          </p:nvSpPr>
          <p:spPr bwMode="auto">
            <a:xfrm>
              <a:off x="6681" y="351"/>
              <a:ext cx="43" cy="74"/>
            </a:xfrm>
            <a:custGeom>
              <a:avLst/>
              <a:gdLst>
                <a:gd name="T0" fmla="*/ 43 w 43"/>
                <a:gd name="T1" fmla="*/ 0 h 74"/>
                <a:gd name="T2" fmla="*/ 0 w 43"/>
                <a:gd name="T3" fmla="*/ 74 h 74"/>
                <a:gd name="T4" fmla="*/ 0 w 43"/>
                <a:gd name="T5" fmla="*/ 26 h 74"/>
                <a:gd name="T6" fmla="*/ 43 w 43"/>
                <a:gd name="T7" fmla="*/ 0 h 74"/>
                <a:gd name="T8" fmla="*/ 43 w 43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4">
                  <a:moveTo>
                    <a:pt x="43" y="0"/>
                  </a:moveTo>
                  <a:lnTo>
                    <a:pt x="0" y="74"/>
                  </a:lnTo>
                  <a:lnTo>
                    <a:pt x="0" y="26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C0C0C"/>
                </a:solidFill>
              </a:endParaRPr>
            </a:p>
          </p:txBody>
        </p:sp>
        <p:sp>
          <p:nvSpPr>
            <p:cNvPr id="94" name="Freeform 75"/>
            <p:cNvSpPr>
              <a:spLocks/>
            </p:cNvSpPr>
            <p:nvPr userDrawn="1"/>
          </p:nvSpPr>
          <p:spPr bwMode="auto">
            <a:xfrm>
              <a:off x="6639" y="425"/>
              <a:ext cx="42" cy="76"/>
            </a:xfrm>
            <a:custGeom>
              <a:avLst/>
              <a:gdLst>
                <a:gd name="T0" fmla="*/ 42 w 42"/>
                <a:gd name="T1" fmla="*/ 0 h 76"/>
                <a:gd name="T2" fmla="*/ 0 w 42"/>
                <a:gd name="T3" fmla="*/ 76 h 76"/>
                <a:gd name="T4" fmla="*/ 0 w 42"/>
                <a:gd name="T5" fmla="*/ 25 h 76"/>
                <a:gd name="T6" fmla="*/ 42 w 42"/>
                <a:gd name="T7" fmla="*/ 0 h 76"/>
                <a:gd name="T8" fmla="*/ 42 w 42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6">
                  <a:moveTo>
                    <a:pt x="42" y="0"/>
                  </a:moveTo>
                  <a:lnTo>
                    <a:pt x="0" y="76"/>
                  </a:lnTo>
                  <a:lnTo>
                    <a:pt x="0" y="25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C0C0C"/>
                </a:solidFill>
              </a:endParaRPr>
            </a:p>
          </p:txBody>
        </p:sp>
        <p:sp>
          <p:nvSpPr>
            <p:cNvPr id="95" name="Freeform 76"/>
            <p:cNvSpPr>
              <a:spLocks/>
            </p:cNvSpPr>
            <p:nvPr userDrawn="1"/>
          </p:nvSpPr>
          <p:spPr bwMode="auto">
            <a:xfrm>
              <a:off x="6555" y="328"/>
              <a:ext cx="42" cy="74"/>
            </a:xfrm>
            <a:custGeom>
              <a:avLst/>
              <a:gdLst>
                <a:gd name="T0" fmla="*/ 42 w 42"/>
                <a:gd name="T1" fmla="*/ 0 h 74"/>
                <a:gd name="T2" fmla="*/ 0 w 42"/>
                <a:gd name="T3" fmla="*/ 74 h 74"/>
                <a:gd name="T4" fmla="*/ 0 w 42"/>
                <a:gd name="T5" fmla="*/ 23 h 74"/>
                <a:gd name="T6" fmla="*/ 42 w 42"/>
                <a:gd name="T7" fmla="*/ 0 h 74"/>
                <a:gd name="T8" fmla="*/ 42 w 4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4">
                  <a:moveTo>
                    <a:pt x="42" y="0"/>
                  </a:moveTo>
                  <a:lnTo>
                    <a:pt x="0" y="74"/>
                  </a:lnTo>
                  <a:lnTo>
                    <a:pt x="0" y="23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C0C0C"/>
                </a:solidFill>
              </a:endParaRPr>
            </a:p>
          </p:txBody>
        </p:sp>
        <p:sp>
          <p:nvSpPr>
            <p:cNvPr id="96" name="Freeform 77"/>
            <p:cNvSpPr>
              <a:spLocks noEditPoints="1"/>
            </p:cNvSpPr>
            <p:nvPr userDrawn="1"/>
          </p:nvSpPr>
          <p:spPr bwMode="auto">
            <a:xfrm>
              <a:off x="6714" y="452"/>
              <a:ext cx="500" cy="176"/>
            </a:xfrm>
            <a:custGeom>
              <a:avLst/>
              <a:gdLst>
                <a:gd name="T0" fmla="*/ 7 w 260"/>
                <a:gd name="T1" fmla="*/ 1 h 91"/>
                <a:gd name="T2" fmla="*/ 7 w 260"/>
                <a:gd name="T3" fmla="*/ 8 h 91"/>
                <a:gd name="T4" fmla="*/ 20 w 260"/>
                <a:gd name="T5" fmla="*/ 2 h 91"/>
                <a:gd name="T6" fmla="*/ 22 w 260"/>
                <a:gd name="T7" fmla="*/ 21 h 91"/>
                <a:gd name="T8" fmla="*/ 38 w 260"/>
                <a:gd name="T9" fmla="*/ 1 h 91"/>
                <a:gd name="T10" fmla="*/ 47 w 260"/>
                <a:gd name="T11" fmla="*/ 9 h 91"/>
                <a:gd name="T12" fmla="*/ 49 w 260"/>
                <a:gd name="T13" fmla="*/ 19 h 91"/>
                <a:gd name="T14" fmla="*/ 65 w 260"/>
                <a:gd name="T15" fmla="*/ 21 h 91"/>
                <a:gd name="T16" fmla="*/ 53 w 260"/>
                <a:gd name="T17" fmla="*/ 1 h 91"/>
                <a:gd name="T18" fmla="*/ 71 w 260"/>
                <a:gd name="T19" fmla="*/ 1 h 91"/>
                <a:gd name="T20" fmla="*/ 77 w 260"/>
                <a:gd name="T21" fmla="*/ 21 h 91"/>
                <a:gd name="T22" fmla="*/ 100 w 260"/>
                <a:gd name="T23" fmla="*/ 21 h 91"/>
                <a:gd name="T24" fmla="*/ 98 w 260"/>
                <a:gd name="T25" fmla="*/ 1 h 91"/>
                <a:gd name="T26" fmla="*/ 90 w 260"/>
                <a:gd name="T27" fmla="*/ 14 h 91"/>
                <a:gd name="T28" fmla="*/ 118 w 260"/>
                <a:gd name="T29" fmla="*/ 1 h 91"/>
                <a:gd name="T30" fmla="*/ 109 w 260"/>
                <a:gd name="T31" fmla="*/ 3 h 91"/>
                <a:gd name="T32" fmla="*/ 129 w 260"/>
                <a:gd name="T33" fmla="*/ 9 h 91"/>
                <a:gd name="T34" fmla="*/ 136 w 260"/>
                <a:gd name="T35" fmla="*/ 14 h 91"/>
                <a:gd name="T36" fmla="*/ 129 w 260"/>
                <a:gd name="T37" fmla="*/ 1 h 91"/>
                <a:gd name="T38" fmla="*/ 139 w 260"/>
                <a:gd name="T39" fmla="*/ 11 h 91"/>
                <a:gd name="T40" fmla="*/ 151 w 260"/>
                <a:gd name="T41" fmla="*/ 4 h 91"/>
                <a:gd name="T42" fmla="*/ 154 w 260"/>
                <a:gd name="T43" fmla="*/ 14 h 91"/>
                <a:gd name="T44" fmla="*/ 6 w 260"/>
                <a:gd name="T45" fmla="*/ 55 h 91"/>
                <a:gd name="T46" fmla="*/ 15 w 260"/>
                <a:gd name="T47" fmla="*/ 39 h 91"/>
                <a:gd name="T48" fmla="*/ 10 w 260"/>
                <a:gd name="T49" fmla="*/ 52 h 91"/>
                <a:gd name="T50" fmla="*/ 18 w 260"/>
                <a:gd name="T51" fmla="*/ 38 h 91"/>
                <a:gd name="T52" fmla="*/ 37 w 260"/>
                <a:gd name="T53" fmla="*/ 56 h 91"/>
                <a:gd name="T54" fmla="*/ 49 w 260"/>
                <a:gd name="T55" fmla="*/ 48 h 91"/>
                <a:gd name="T56" fmla="*/ 47 w 260"/>
                <a:gd name="T57" fmla="*/ 44 h 91"/>
                <a:gd name="T58" fmla="*/ 59 w 260"/>
                <a:gd name="T59" fmla="*/ 36 h 91"/>
                <a:gd name="T60" fmla="*/ 66 w 260"/>
                <a:gd name="T61" fmla="*/ 56 h 91"/>
                <a:gd name="T62" fmla="*/ 81 w 260"/>
                <a:gd name="T63" fmla="*/ 39 h 91"/>
                <a:gd name="T64" fmla="*/ 71 w 260"/>
                <a:gd name="T65" fmla="*/ 35 h 91"/>
                <a:gd name="T66" fmla="*/ 89 w 260"/>
                <a:gd name="T67" fmla="*/ 50 h 91"/>
                <a:gd name="T68" fmla="*/ 96 w 260"/>
                <a:gd name="T69" fmla="*/ 39 h 91"/>
                <a:gd name="T70" fmla="*/ 94 w 260"/>
                <a:gd name="T71" fmla="*/ 52 h 91"/>
                <a:gd name="T72" fmla="*/ 107 w 260"/>
                <a:gd name="T73" fmla="*/ 41 h 91"/>
                <a:gd name="T74" fmla="*/ 112 w 260"/>
                <a:gd name="T75" fmla="*/ 40 h 91"/>
                <a:gd name="T76" fmla="*/ 124 w 260"/>
                <a:gd name="T77" fmla="*/ 54 h 91"/>
                <a:gd name="T78" fmla="*/ 138 w 260"/>
                <a:gd name="T79" fmla="*/ 35 h 91"/>
                <a:gd name="T80" fmla="*/ 161 w 260"/>
                <a:gd name="T81" fmla="*/ 55 h 91"/>
                <a:gd name="T82" fmla="*/ 145 w 260"/>
                <a:gd name="T83" fmla="*/ 41 h 91"/>
                <a:gd name="T84" fmla="*/ 157 w 260"/>
                <a:gd name="T85" fmla="*/ 35 h 91"/>
                <a:gd name="T86" fmla="*/ 166 w 260"/>
                <a:gd name="T87" fmla="*/ 52 h 91"/>
                <a:gd name="T88" fmla="*/ 179 w 260"/>
                <a:gd name="T89" fmla="*/ 39 h 91"/>
                <a:gd name="T90" fmla="*/ 170 w 260"/>
                <a:gd name="T91" fmla="*/ 50 h 91"/>
                <a:gd name="T92" fmla="*/ 199 w 260"/>
                <a:gd name="T93" fmla="*/ 53 h 91"/>
                <a:gd name="T94" fmla="*/ 192 w 260"/>
                <a:gd name="T95" fmla="*/ 35 h 91"/>
                <a:gd name="T96" fmla="*/ 188 w 260"/>
                <a:gd name="T97" fmla="*/ 43 h 91"/>
                <a:gd name="T98" fmla="*/ 219 w 260"/>
                <a:gd name="T99" fmla="*/ 56 h 91"/>
                <a:gd name="T100" fmla="*/ 207 w 260"/>
                <a:gd name="T101" fmla="*/ 56 h 91"/>
                <a:gd name="T102" fmla="*/ 209 w 260"/>
                <a:gd name="T103" fmla="*/ 43 h 91"/>
                <a:gd name="T104" fmla="*/ 214 w 260"/>
                <a:gd name="T105" fmla="*/ 45 h 91"/>
                <a:gd name="T106" fmla="*/ 222 w 260"/>
                <a:gd name="T107" fmla="*/ 36 h 91"/>
                <a:gd name="T108" fmla="*/ 236 w 260"/>
                <a:gd name="T109" fmla="*/ 35 h 91"/>
                <a:gd name="T110" fmla="*/ 247 w 260"/>
                <a:gd name="T111" fmla="*/ 55 h 91"/>
                <a:gd name="T112" fmla="*/ 248 w 260"/>
                <a:gd name="T113" fmla="*/ 36 h 91"/>
                <a:gd name="T114" fmla="*/ 256 w 260"/>
                <a:gd name="T115" fmla="*/ 56 h 91"/>
                <a:gd name="T116" fmla="*/ 2 w 260"/>
                <a:gd name="T117" fmla="*/ 91 h 91"/>
                <a:gd name="T118" fmla="*/ 14 w 260"/>
                <a:gd name="T119" fmla="*/ 71 h 91"/>
                <a:gd name="T120" fmla="*/ 14 w 260"/>
                <a:gd name="T121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" h="91">
                  <a:moveTo>
                    <a:pt x="14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4" y="21"/>
                    <a:pt x="14" y="21"/>
                    <a:pt x="14" y="21"/>
                  </a:cubicBezTo>
                  <a:close/>
                  <a:moveTo>
                    <a:pt x="10" y="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8"/>
                    <a:pt x="10" y="8"/>
                    <a:pt x="10" y="8"/>
                  </a:cubicBezTo>
                  <a:close/>
                  <a:moveTo>
                    <a:pt x="22" y="21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4"/>
                    <a:pt x="20" y="4"/>
                  </a:cubicBezTo>
                  <a:cubicBezTo>
                    <a:pt x="20" y="3"/>
                    <a:pt x="20" y="3"/>
                    <a:pt x="20" y="2"/>
                  </a:cubicBezTo>
                  <a:cubicBezTo>
                    <a:pt x="21" y="2"/>
                    <a:pt x="21" y="1"/>
                    <a:pt x="22" y="1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2" y="3"/>
                    <a:pt x="32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3" y="3"/>
                    <a:pt x="23" y="4"/>
                  </a:cubicBezTo>
                  <a:cubicBezTo>
                    <a:pt x="22" y="4"/>
                    <a:pt x="22" y="5"/>
                    <a:pt x="22" y="5"/>
                  </a:cubicBezTo>
                  <a:cubicBezTo>
                    <a:pt x="22" y="21"/>
                    <a:pt x="22" y="21"/>
                    <a:pt x="22" y="21"/>
                  </a:cubicBezTo>
                  <a:close/>
                  <a:moveTo>
                    <a:pt x="49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8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1"/>
                    <a:pt x="38" y="21"/>
                    <a:pt x="38" y="21"/>
                  </a:cubicBezTo>
                  <a:cubicBezTo>
                    <a:pt x="37" y="21"/>
                    <a:pt x="37" y="20"/>
                    <a:pt x="36" y="20"/>
                  </a:cubicBezTo>
                  <a:cubicBezTo>
                    <a:pt x="36" y="19"/>
                    <a:pt x="36" y="19"/>
                    <a:pt x="35" y="18"/>
                  </a:cubicBezTo>
                  <a:cubicBezTo>
                    <a:pt x="35" y="18"/>
                    <a:pt x="35" y="17"/>
                    <a:pt x="35" y="1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5"/>
                    <a:pt x="35" y="4"/>
                    <a:pt x="36" y="4"/>
                  </a:cubicBezTo>
                  <a:cubicBezTo>
                    <a:pt x="36" y="3"/>
                    <a:pt x="36" y="3"/>
                    <a:pt x="36" y="2"/>
                  </a:cubicBezTo>
                  <a:cubicBezTo>
                    <a:pt x="37" y="2"/>
                    <a:pt x="37" y="1"/>
                    <a:pt x="38" y="1"/>
                  </a:cubicBezTo>
                  <a:cubicBezTo>
                    <a:pt x="39" y="1"/>
                    <a:pt x="39" y="1"/>
                    <a:pt x="40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8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8" y="9"/>
                    <a:pt x="48" y="9"/>
                  </a:cubicBezTo>
                  <a:cubicBezTo>
                    <a:pt x="48" y="9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7" y="12"/>
                    <a:pt x="47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8"/>
                    <a:pt x="38" y="18"/>
                  </a:cubicBezTo>
                  <a:cubicBezTo>
                    <a:pt x="39" y="19"/>
                    <a:pt x="39" y="19"/>
                    <a:pt x="40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1"/>
                    <a:pt x="49" y="21"/>
                    <a:pt x="49" y="21"/>
                  </a:cubicBezTo>
                  <a:close/>
                  <a:moveTo>
                    <a:pt x="65" y="1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6" y="1"/>
                    <a:pt x="66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7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21"/>
                    <a:pt x="65" y="21"/>
                    <a:pt x="65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4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3" y="1"/>
                    <a:pt x="53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1"/>
                    <a:pt x="65" y="1"/>
                    <a:pt x="65" y="1"/>
                  </a:cubicBezTo>
                  <a:close/>
                  <a:moveTo>
                    <a:pt x="77" y="3"/>
                  </a:moveTo>
                  <a:cubicBezTo>
                    <a:pt x="71" y="3"/>
                    <a:pt x="71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3"/>
                    <a:pt x="86" y="3"/>
                    <a:pt x="85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3"/>
                    <a:pt x="77" y="3"/>
                    <a:pt x="77" y="3"/>
                  </a:cubicBezTo>
                  <a:close/>
                  <a:moveTo>
                    <a:pt x="96" y="19"/>
                  </a:moveTo>
                  <a:cubicBezTo>
                    <a:pt x="97" y="19"/>
                    <a:pt x="98" y="19"/>
                    <a:pt x="99" y="19"/>
                  </a:cubicBezTo>
                  <a:cubicBezTo>
                    <a:pt x="99" y="19"/>
                    <a:pt x="100" y="18"/>
                    <a:pt x="101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1" y="21"/>
                    <a:pt x="101" y="21"/>
                    <a:pt x="100" y="21"/>
                  </a:cubicBezTo>
                  <a:cubicBezTo>
                    <a:pt x="100" y="21"/>
                    <a:pt x="99" y="21"/>
                    <a:pt x="99" y="21"/>
                  </a:cubicBezTo>
                  <a:cubicBezTo>
                    <a:pt x="98" y="21"/>
                    <a:pt x="98" y="21"/>
                    <a:pt x="97" y="22"/>
                  </a:cubicBezTo>
                  <a:cubicBezTo>
                    <a:pt x="97" y="22"/>
                    <a:pt x="96" y="22"/>
                    <a:pt x="96" y="22"/>
                  </a:cubicBezTo>
                  <a:cubicBezTo>
                    <a:pt x="94" y="22"/>
                    <a:pt x="93" y="21"/>
                    <a:pt x="92" y="21"/>
                  </a:cubicBezTo>
                  <a:cubicBezTo>
                    <a:pt x="91" y="21"/>
                    <a:pt x="90" y="20"/>
                    <a:pt x="89" y="19"/>
                  </a:cubicBezTo>
                  <a:cubicBezTo>
                    <a:pt x="88" y="18"/>
                    <a:pt x="88" y="17"/>
                    <a:pt x="88" y="16"/>
                  </a:cubicBezTo>
                  <a:cubicBezTo>
                    <a:pt x="87" y="15"/>
                    <a:pt x="87" y="13"/>
                    <a:pt x="87" y="11"/>
                  </a:cubicBezTo>
                  <a:cubicBezTo>
                    <a:pt x="87" y="10"/>
                    <a:pt x="87" y="8"/>
                    <a:pt x="88" y="7"/>
                  </a:cubicBezTo>
                  <a:cubicBezTo>
                    <a:pt x="88" y="6"/>
                    <a:pt x="89" y="4"/>
                    <a:pt x="89" y="3"/>
                  </a:cubicBezTo>
                  <a:cubicBezTo>
                    <a:pt x="90" y="2"/>
                    <a:pt x="91" y="2"/>
                    <a:pt x="92" y="1"/>
                  </a:cubicBezTo>
                  <a:cubicBezTo>
                    <a:pt x="93" y="1"/>
                    <a:pt x="95" y="0"/>
                    <a:pt x="96" y="0"/>
                  </a:cubicBezTo>
                  <a:cubicBezTo>
                    <a:pt x="97" y="0"/>
                    <a:pt x="98" y="1"/>
                    <a:pt x="98" y="1"/>
                  </a:cubicBezTo>
                  <a:cubicBezTo>
                    <a:pt x="99" y="1"/>
                    <a:pt x="100" y="1"/>
                    <a:pt x="101" y="2"/>
                  </a:cubicBezTo>
                  <a:cubicBezTo>
                    <a:pt x="101" y="2"/>
                    <a:pt x="101" y="2"/>
                    <a:pt x="102" y="2"/>
                  </a:cubicBezTo>
                  <a:cubicBezTo>
                    <a:pt x="102" y="2"/>
                    <a:pt x="102" y="2"/>
                    <a:pt x="101" y="2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0" y="4"/>
                    <a:pt x="100" y="4"/>
                  </a:cubicBezTo>
                  <a:cubicBezTo>
                    <a:pt x="99" y="3"/>
                    <a:pt x="97" y="3"/>
                    <a:pt x="96" y="3"/>
                  </a:cubicBezTo>
                  <a:cubicBezTo>
                    <a:pt x="95" y="3"/>
                    <a:pt x="94" y="3"/>
                    <a:pt x="93" y="4"/>
                  </a:cubicBezTo>
                  <a:cubicBezTo>
                    <a:pt x="92" y="4"/>
                    <a:pt x="92" y="5"/>
                    <a:pt x="91" y="6"/>
                  </a:cubicBezTo>
                  <a:cubicBezTo>
                    <a:pt x="91" y="6"/>
                    <a:pt x="90" y="7"/>
                    <a:pt x="90" y="8"/>
                  </a:cubicBezTo>
                  <a:cubicBezTo>
                    <a:pt x="90" y="9"/>
                    <a:pt x="90" y="10"/>
                    <a:pt x="90" y="11"/>
                  </a:cubicBezTo>
                  <a:cubicBezTo>
                    <a:pt x="90" y="12"/>
                    <a:pt x="90" y="13"/>
                    <a:pt x="90" y="14"/>
                  </a:cubicBezTo>
                  <a:cubicBezTo>
                    <a:pt x="90" y="15"/>
                    <a:pt x="91" y="16"/>
                    <a:pt x="91" y="17"/>
                  </a:cubicBezTo>
                  <a:cubicBezTo>
                    <a:pt x="92" y="17"/>
                    <a:pt x="92" y="18"/>
                    <a:pt x="93" y="18"/>
                  </a:cubicBezTo>
                  <a:cubicBezTo>
                    <a:pt x="94" y="19"/>
                    <a:pt x="95" y="19"/>
                    <a:pt x="96" y="19"/>
                  </a:cubicBezTo>
                  <a:close/>
                  <a:moveTo>
                    <a:pt x="109" y="3"/>
                  </a:moveTo>
                  <a:cubicBezTo>
                    <a:pt x="104" y="3"/>
                    <a:pt x="104" y="3"/>
                    <a:pt x="104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3" y="1"/>
                    <a:pt x="104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3"/>
                    <a:pt x="109" y="3"/>
                    <a:pt x="109" y="3"/>
                  </a:cubicBezTo>
                  <a:close/>
                  <a:moveTo>
                    <a:pt x="133" y="15"/>
                  </a:moveTo>
                  <a:cubicBezTo>
                    <a:pt x="133" y="14"/>
                    <a:pt x="133" y="13"/>
                    <a:pt x="132" y="12"/>
                  </a:cubicBezTo>
                  <a:cubicBezTo>
                    <a:pt x="132" y="12"/>
                    <a:pt x="131" y="11"/>
                    <a:pt x="129" y="11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30" y="19"/>
                    <a:pt x="131" y="19"/>
                    <a:pt x="131" y="18"/>
                  </a:cubicBezTo>
                  <a:cubicBezTo>
                    <a:pt x="132" y="18"/>
                    <a:pt x="132" y="18"/>
                    <a:pt x="133" y="17"/>
                  </a:cubicBezTo>
                  <a:cubicBezTo>
                    <a:pt x="133" y="17"/>
                    <a:pt x="133" y="17"/>
                    <a:pt x="133" y="16"/>
                  </a:cubicBezTo>
                  <a:cubicBezTo>
                    <a:pt x="133" y="16"/>
                    <a:pt x="133" y="15"/>
                    <a:pt x="133" y="15"/>
                  </a:cubicBezTo>
                  <a:close/>
                  <a:moveTo>
                    <a:pt x="124" y="9"/>
                  </a:moveTo>
                  <a:cubicBezTo>
                    <a:pt x="129" y="9"/>
                    <a:pt x="129" y="9"/>
                    <a:pt x="129" y="9"/>
                  </a:cubicBezTo>
                  <a:cubicBezTo>
                    <a:pt x="129" y="9"/>
                    <a:pt x="130" y="9"/>
                    <a:pt x="130" y="9"/>
                  </a:cubicBezTo>
                  <a:cubicBezTo>
                    <a:pt x="131" y="9"/>
                    <a:pt x="131" y="9"/>
                    <a:pt x="131" y="8"/>
                  </a:cubicBezTo>
                  <a:cubicBezTo>
                    <a:pt x="132" y="8"/>
                    <a:pt x="132" y="8"/>
                    <a:pt x="132" y="7"/>
                  </a:cubicBezTo>
                  <a:cubicBezTo>
                    <a:pt x="132" y="7"/>
                    <a:pt x="132" y="7"/>
                    <a:pt x="132" y="6"/>
                  </a:cubicBezTo>
                  <a:cubicBezTo>
                    <a:pt x="132" y="5"/>
                    <a:pt x="132" y="4"/>
                    <a:pt x="132" y="4"/>
                  </a:cubicBezTo>
                  <a:cubicBezTo>
                    <a:pt x="131" y="3"/>
                    <a:pt x="130" y="3"/>
                    <a:pt x="129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4" y="9"/>
                    <a:pt x="124" y="9"/>
                    <a:pt x="124" y="9"/>
                  </a:cubicBezTo>
                  <a:close/>
                  <a:moveTo>
                    <a:pt x="133" y="10"/>
                  </a:moveTo>
                  <a:cubicBezTo>
                    <a:pt x="133" y="10"/>
                    <a:pt x="134" y="11"/>
                    <a:pt x="134" y="11"/>
                  </a:cubicBezTo>
                  <a:cubicBezTo>
                    <a:pt x="135" y="11"/>
                    <a:pt x="135" y="12"/>
                    <a:pt x="135" y="12"/>
                  </a:cubicBezTo>
                  <a:cubicBezTo>
                    <a:pt x="136" y="13"/>
                    <a:pt x="136" y="13"/>
                    <a:pt x="136" y="14"/>
                  </a:cubicBezTo>
                  <a:cubicBezTo>
                    <a:pt x="136" y="14"/>
                    <a:pt x="136" y="15"/>
                    <a:pt x="136" y="15"/>
                  </a:cubicBezTo>
                  <a:cubicBezTo>
                    <a:pt x="136" y="16"/>
                    <a:pt x="136" y="17"/>
                    <a:pt x="136" y="18"/>
                  </a:cubicBezTo>
                  <a:cubicBezTo>
                    <a:pt x="135" y="18"/>
                    <a:pt x="135" y="19"/>
                    <a:pt x="134" y="20"/>
                  </a:cubicBezTo>
                  <a:cubicBezTo>
                    <a:pt x="134" y="20"/>
                    <a:pt x="133" y="21"/>
                    <a:pt x="132" y="21"/>
                  </a:cubicBezTo>
                  <a:cubicBezTo>
                    <a:pt x="131" y="21"/>
                    <a:pt x="130" y="21"/>
                    <a:pt x="129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2" y="21"/>
                    <a:pt x="122" y="21"/>
                    <a:pt x="121" y="21"/>
                  </a:cubicBezTo>
                  <a:cubicBezTo>
                    <a:pt x="121" y="21"/>
                    <a:pt x="121" y="20"/>
                    <a:pt x="121" y="2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2"/>
                    <a:pt x="121" y="1"/>
                    <a:pt x="121" y="1"/>
                  </a:cubicBezTo>
                  <a:cubicBezTo>
                    <a:pt x="122" y="1"/>
                    <a:pt x="122" y="1"/>
                    <a:pt x="123" y="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0" y="1"/>
                    <a:pt x="131" y="1"/>
                    <a:pt x="132" y="1"/>
                  </a:cubicBezTo>
                  <a:cubicBezTo>
                    <a:pt x="132" y="1"/>
                    <a:pt x="133" y="1"/>
                    <a:pt x="133" y="2"/>
                  </a:cubicBezTo>
                  <a:cubicBezTo>
                    <a:pt x="134" y="2"/>
                    <a:pt x="134" y="3"/>
                    <a:pt x="135" y="3"/>
                  </a:cubicBezTo>
                  <a:cubicBezTo>
                    <a:pt x="135" y="4"/>
                    <a:pt x="135" y="5"/>
                    <a:pt x="135" y="6"/>
                  </a:cubicBezTo>
                  <a:cubicBezTo>
                    <a:pt x="135" y="7"/>
                    <a:pt x="135" y="7"/>
                    <a:pt x="135" y="8"/>
                  </a:cubicBezTo>
                  <a:cubicBezTo>
                    <a:pt x="134" y="9"/>
                    <a:pt x="133" y="9"/>
                    <a:pt x="133" y="10"/>
                  </a:cubicBezTo>
                  <a:cubicBezTo>
                    <a:pt x="133" y="10"/>
                    <a:pt x="133" y="10"/>
                    <a:pt x="133" y="10"/>
                  </a:cubicBezTo>
                  <a:close/>
                  <a:moveTo>
                    <a:pt x="157" y="11"/>
                  </a:moveTo>
                  <a:cubicBezTo>
                    <a:pt x="157" y="14"/>
                    <a:pt x="156" y="17"/>
                    <a:pt x="155" y="19"/>
                  </a:cubicBezTo>
                  <a:cubicBezTo>
                    <a:pt x="153" y="21"/>
                    <a:pt x="151" y="22"/>
                    <a:pt x="148" y="22"/>
                  </a:cubicBezTo>
                  <a:cubicBezTo>
                    <a:pt x="145" y="22"/>
                    <a:pt x="143" y="21"/>
                    <a:pt x="141" y="19"/>
                  </a:cubicBezTo>
                  <a:cubicBezTo>
                    <a:pt x="140" y="17"/>
                    <a:pt x="139" y="14"/>
                    <a:pt x="139" y="11"/>
                  </a:cubicBezTo>
                  <a:cubicBezTo>
                    <a:pt x="139" y="9"/>
                    <a:pt x="140" y="8"/>
                    <a:pt x="140" y="7"/>
                  </a:cubicBezTo>
                  <a:cubicBezTo>
                    <a:pt x="140" y="5"/>
                    <a:pt x="141" y="4"/>
                    <a:pt x="142" y="3"/>
                  </a:cubicBezTo>
                  <a:cubicBezTo>
                    <a:pt x="143" y="2"/>
                    <a:pt x="143" y="2"/>
                    <a:pt x="145" y="1"/>
                  </a:cubicBezTo>
                  <a:cubicBezTo>
                    <a:pt x="146" y="1"/>
                    <a:pt x="147" y="0"/>
                    <a:pt x="148" y="0"/>
                  </a:cubicBezTo>
                  <a:cubicBezTo>
                    <a:pt x="149" y="0"/>
                    <a:pt x="151" y="1"/>
                    <a:pt x="152" y="1"/>
                  </a:cubicBezTo>
                  <a:cubicBezTo>
                    <a:pt x="153" y="2"/>
                    <a:pt x="154" y="2"/>
                    <a:pt x="155" y="3"/>
                  </a:cubicBezTo>
                  <a:cubicBezTo>
                    <a:pt x="155" y="4"/>
                    <a:pt x="156" y="5"/>
                    <a:pt x="156" y="7"/>
                  </a:cubicBezTo>
                  <a:cubicBezTo>
                    <a:pt x="157" y="8"/>
                    <a:pt x="157" y="9"/>
                    <a:pt x="157" y="11"/>
                  </a:cubicBezTo>
                  <a:close/>
                  <a:moveTo>
                    <a:pt x="154" y="11"/>
                  </a:moveTo>
                  <a:cubicBezTo>
                    <a:pt x="154" y="10"/>
                    <a:pt x="154" y="9"/>
                    <a:pt x="154" y="8"/>
                  </a:cubicBezTo>
                  <a:cubicBezTo>
                    <a:pt x="154" y="7"/>
                    <a:pt x="153" y="6"/>
                    <a:pt x="153" y="5"/>
                  </a:cubicBezTo>
                  <a:cubicBezTo>
                    <a:pt x="152" y="5"/>
                    <a:pt x="152" y="4"/>
                    <a:pt x="151" y="4"/>
                  </a:cubicBezTo>
                  <a:cubicBezTo>
                    <a:pt x="150" y="3"/>
                    <a:pt x="149" y="3"/>
                    <a:pt x="148" y="3"/>
                  </a:cubicBezTo>
                  <a:cubicBezTo>
                    <a:pt x="147" y="3"/>
                    <a:pt x="146" y="3"/>
                    <a:pt x="145" y="3"/>
                  </a:cubicBezTo>
                  <a:cubicBezTo>
                    <a:pt x="145" y="4"/>
                    <a:pt x="144" y="5"/>
                    <a:pt x="143" y="5"/>
                  </a:cubicBezTo>
                  <a:cubicBezTo>
                    <a:pt x="143" y="6"/>
                    <a:pt x="143" y="7"/>
                    <a:pt x="142" y="8"/>
                  </a:cubicBezTo>
                  <a:cubicBezTo>
                    <a:pt x="142" y="9"/>
                    <a:pt x="142" y="10"/>
                    <a:pt x="142" y="11"/>
                  </a:cubicBezTo>
                  <a:cubicBezTo>
                    <a:pt x="142" y="12"/>
                    <a:pt x="142" y="13"/>
                    <a:pt x="142" y="14"/>
                  </a:cubicBezTo>
                  <a:cubicBezTo>
                    <a:pt x="143" y="15"/>
                    <a:pt x="143" y="16"/>
                    <a:pt x="143" y="17"/>
                  </a:cubicBezTo>
                  <a:cubicBezTo>
                    <a:pt x="144" y="18"/>
                    <a:pt x="144" y="18"/>
                    <a:pt x="145" y="19"/>
                  </a:cubicBezTo>
                  <a:cubicBezTo>
                    <a:pt x="146" y="19"/>
                    <a:pt x="147" y="19"/>
                    <a:pt x="148" y="19"/>
                  </a:cubicBezTo>
                  <a:cubicBezTo>
                    <a:pt x="149" y="19"/>
                    <a:pt x="150" y="19"/>
                    <a:pt x="151" y="19"/>
                  </a:cubicBezTo>
                  <a:cubicBezTo>
                    <a:pt x="152" y="18"/>
                    <a:pt x="152" y="17"/>
                    <a:pt x="153" y="17"/>
                  </a:cubicBezTo>
                  <a:cubicBezTo>
                    <a:pt x="153" y="16"/>
                    <a:pt x="154" y="15"/>
                    <a:pt x="154" y="14"/>
                  </a:cubicBezTo>
                  <a:cubicBezTo>
                    <a:pt x="154" y="13"/>
                    <a:pt x="154" y="12"/>
                    <a:pt x="154" y="11"/>
                  </a:cubicBezTo>
                  <a:close/>
                  <a:moveTo>
                    <a:pt x="10" y="52"/>
                  </a:moveTo>
                  <a:cubicBezTo>
                    <a:pt x="11" y="52"/>
                    <a:pt x="12" y="52"/>
                    <a:pt x="13" y="52"/>
                  </a:cubicBezTo>
                  <a:cubicBezTo>
                    <a:pt x="14" y="51"/>
                    <a:pt x="14" y="51"/>
                    <a:pt x="15" y="51"/>
                  </a:cubicBezTo>
                  <a:cubicBezTo>
                    <a:pt x="15" y="51"/>
                    <a:pt x="15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5"/>
                    <a:pt x="15" y="55"/>
                    <a:pt x="13" y="56"/>
                  </a:cubicBezTo>
                  <a:cubicBezTo>
                    <a:pt x="12" y="56"/>
                    <a:pt x="11" y="56"/>
                    <a:pt x="10" y="56"/>
                  </a:cubicBezTo>
                  <a:cubicBezTo>
                    <a:pt x="8" y="56"/>
                    <a:pt x="7" y="56"/>
                    <a:pt x="6" y="55"/>
                  </a:cubicBezTo>
                  <a:cubicBezTo>
                    <a:pt x="5" y="55"/>
                    <a:pt x="4" y="54"/>
                    <a:pt x="3" y="53"/>
                  </a:cubicBezTo>
                  <a:cubicBezTo>
                    <a:pt x="2" y="52"/>
                    <a:pt x="2" y="51"/>
                    <a:pt x="1" y="50"/>
                  </a:cubicBezTo>
                  <a:cubicBezTo>
                    <a:pt x="1" y="49"/>
                    <a:pt x="1" y="47"/>
                    <a:pt x="1" y="46"/>
                  </a:cubicBezTo>
                  <a:cubicBezTo>
                    <a:pt x="1" y="44"/>
                    <a:pt x="1" y="43"/>
                    <a:pt x="1" y="41"/>
                  </a:cubicBezTo>
                  <a:cubicBezTo>
                    <a:pt x="2" y="40"/>
                    <a:pt x="2" y="39"/>
                    <a:pt x="3" y="38"/>
                  </a:cubicBezTo>
                  <a:cubicBezTo>
                    <a:pt x="4" y="37"/>
                    <a:pt x="5" y="36"/>
                    <a:pt x="6" y="36"/>
                  </a:cubicBezTo>
                  <a:cubicBezTo>
                    <a:pt x="7" y="35"/>
                    <a:pt x="9" y="35"/>
                    <a:pt x="10" y="35"/>
                  </a:cubicBezTo>
                  <a:cubicBezTo>
                    <a:pt x="11" y="35"/>
                    <a:pt x="12" y="35"/>
                    <a:pt x="13" y="35"/>
                  </a:cubicBezTo>
                  <a:cubicBezTo>
                    <a:pt x="14" y="35"/>
                    <a:pt x="15" y="36"/>
                    <a:pt x="16" y="36"/>
                  </a:cubicBezTo>
                  <a:cubicBezTo>
                    <a:pt x="16" y="36"/>
                    <a:pt x="16" y="36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4" y="40"/>
                  </a:cubicBezTo>
                  <a:cubicBezTo>
                    <a:pt x="14" y="39"/>
                    <a:pt x="13" y="39"/>
                    <a:pt x="12" y="39"/>
                  </a:cubicBezTo>
                  <a:cubicBezTo>
                    <a:pt x="12" y="39"/>
                    <a:pt x="11" y="39"/>
                    <a:pt x="10" y="39"/>
                  </a:cubicBezTo>
                  <a:cubicBezTo>
                    <a:pt x="10" y="39"/>
                    <a:pt x="9" y="39"/>
                    <a:pt x="8" y="39"/>
                  </a:cubicBezTo>
                  <a:cubicBezTo>
                    <a:pt x="8" y="40"/>
                    <a:pt x="7" y="40"/>
                    <a:pt x="7" y="41"/>
                  </a:cubicBezTo>
                  <a:cubicBezTo>
                    <a:pt x="6" y="41"/>
                    <a:pt x="6" y="42"/>
                    <a:pt x="6" y="43"/>
                  </a:cubicBezTo>
                  <a:cubicBezTo>
                    <a:pt x="5" y="44"/>
                    <a:pt x="5" y="45"/>
                    <a:pt x="5" y="46"/>
                  </a:cubicBezTo>
                  <a:cubicBezTo>
                    <a:pt x="5" y="47"/>
                    <a:pt x="5" y="47"/>
                    <a:pt x="6" y="48"/>
                  </a:cubicBezTo>
                  <a:cubicBezTo>
                    <a:pt x="6" y="49"/>
                    <a:pt x="6" y="50"/>
                    <a:pt x="6" y="50"/>
                  </a:cubicBezTo>
                  <a:cubicBezTo>
                    <a:pt x="7" y="51"/>
                    <a:pt x="7" y="51"/>
                    <a:pt x="8" y="52"/>
                  </a:cubicBezTo>
                  <a:cubicBezTo>
                    <a:pt x="9" y="52"/>
                    <a:pt x="9" y="52"/>
                    <a:pt x="10" y="52"/>
                  </a:cubicBezTo>
                  <a:close/>
                  <a:moveTo>
                    <a:pt x="34" y="38"/>
                  </a:moveTo>
                  <a:cubicBezTo>
                    <a:pt x="34" y="39"/>
                    <a:pt x="34" y="39"/>
                    <a:pt x="34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5"/>
                    <a:pt x="24" y="55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8" y="39"/>
                    <a:pt x="18" y="39"/>
                    <a:pt x="18" y="38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5"/>
                    <a:pt x="18" y="35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6"/>
                    <a:pt x="34" y="36"/>
                  </a:cubicBezTo>
                  <a:cubicBezTo>
                    <a:pt x="34" y="38"/>
                    <a:pt x="34" y="38"/>
                    <a:pt x="34" y="38"/>
                  </a:cubicBezTo>
                  <a:close/>
                  <a:moveTo>
                    <a:pt x="41" y="55"/>
                  </a:moveTo>
                  <a:cubicBezTo>
                    <a:pt x="41" y="55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5"/>
                    <a:pt x="37" y="55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5"/>
                    <a:pt x="38" y="35"/>
                    <a:pt x="39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5"/>
                    <a:pt x="48" y="35"/>
                    <a:pt x="49" y="36"/>
                  </a:cubicBezTo>
                  <a:cubicBezTo>
                    <a:pt x="50" y="36"/>
                    <a:pt x="50" y="36"/>
                    <a:pt x="51" y="37"/>
                  </a:cubicBezTo>
                  <a:cubicBezTo>
                    <a:pt x="51" y="38"/>
                    <a:pt x="52" y="38"/>
                    <a:pt x="52" y="39"/>
                  </a:cubicBezTo>
                  <a:cubicBezTo>
                    <a:pt x="53" y="40"/>
                    <a:pt x="53" y="41"/>
                    <a:pt x="53" y="42"/>
                  </a:cubicBezTo>
                  <a:cubicBezTo>
                    <a:pt x="53" y="42"/>
                    <a:pt x="53" y="43"/>
                    <a:pt x="52" y="44"/>
                  </a:cubicBezTo>
                  <a:cubicBezTo>
                    <a:pt x="52" y="44"/>
                    <a:pt x="52" y="45"/>
                    <a:pt x="51" y="46"/>
                  </a:cubicBezTo>
                  <a:cubicBezTo>
                    <a:pt x="51" y="46"/>
                    <a:pt x="50" y="47"/>
                    <a:pt x="49" y="48"/>
                  </a:cubicBezTo>
                  <a:cubicBezTo>
                    <a:pt x="48" y="48"/>
                    <a:pt x="47" y="48"/>
                    <a:pt x="45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55"/>
                    <a:pt x="41" y="55"/>
                    <a:pt x="41" y="55"/>
                  </a:cubicBezTo>
                  <a:close/>
                  <a:moveTo>
                    <a:pt x="48" y="42"/>
                  </a:moveTo>
                  <a:cubicBezTo>
                    <a:pt x="48" y="42"/>
                    <a:pt x="48" y="41"/>
                    <a:pt x="48" y="41"/>
                  </a:cubicBezTo>
                  <a:cubicBezTo>
                    <a:pt x="48" y="41"/>
                    <a:pt x="48" y="40"/>
                    <a:pt x="48" y="40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46" y="39"/>
                    <a:pt x="46" y="39"/>
                    <a:pt x="45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6" y="45"/>
                    <a:pt x="47" y="44"/>
                    <a:pt x="47" y="44"/>
                  </a:cubicBezTo>
                  <a:cubicBezTo>
                    <a:pt x="48" y="43"/>
                    <a:pt x="48" y="43"/>
                    <a:pt x="48" y="42"/>
                  </a:cubicBezTo>
                  <a:close/>
                  <a:moveTo>
                    <a:pt x="65" y="51"/>
                  </a:moveTo>
                  <a:cubicBezTo>
                    <a:pt x="58" y="51"/>
                    <a:pt x="58" y="51"/>
                    <a:pt x="58" y="5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5"/>
                    <a:pt x="57" y="56"/>
                    <a:pt x="57" y="56"/>
                  </a:cubicBezTo>
                  <a:cubicBezTo>
                    <a:pt x="57" y="56"/>
                    <a:pt x="57" y="56"/>
                    <a:pt x="56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2" y="55"/>
                    <a:pt x="52" y="55"/>
                    <a:pt x="53" y="55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1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5" y="36"/>
                    <a:pt x="65" y="36"/>
                    <a:pt x="65" y="37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5"/>
                    <a:pt x="71" y="55"/>
                    <a:pt x="71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6" y="56"/>
                    <a:pt x="66" y="55"/>
                    <a:pt x="66" y="55"/>
                  </a:cubicBezTo>
                  <a:cubicBezTo>
                    <a:pt x="65" y="51"/>
                    <a:pt x="65" y="51"/>
                    <a:pt x="65" y="51"/>
                  </a:cubicBezTo>
                  <a:close/>
                  <a:moveTo>
                    <a:pt x="59" y="48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9" y="48"/>
                    <a:pt x="59" y="48"/>
                    <a:pt x="59" y="48"/>
                  </a:cubicBezTo>
                  <a:close/>
                  <a:moveTo>
                    <a:pt x="87" y="38"/>
                  </a:moveTo>
                  <a:cubicBezTo>
                    <a:pt x="87" y="39"/>
                    <a:pt x="87" y="39"/>
                    <a:pt x="86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5"/>
                    <a:pt x="81" y="56"/>
                    <a:pt x="81" y="56"/>
                  </a:cubicBezTo>
                  <a:cubicBezTo>
                    <a:pt x="81" y="56"/>
                    <a:pt x="81" y="56"/>
                    <a:pt x="80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5"/>
                    <a:pt x="77" y="55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71" y="39"/>
                    <a:pt x="71" y="38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36"/>
                    <a:pt x="71" y="35"/>
                    <a:pt x="71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7" y="35"/>
                    <a:pt x="87" y="36"/>
                    <a:pt x="87" y="36"/>
                  </a:cubicBezTo>
                  <a:cubicBezTo>
                    <a:pt x="87" y="38"/>
                    <a:pt x="87" y="38"/>
                    <a:pt x="87" y="38"/>
                  </a:cubicBezTo>
                  <a:close/>
                  <a:moveTo>
                    <a:pt x="104" y="55"/>
                  </a:moveTo>
                  <a:cubicBezTo>
                    <a:pt x="104" y="55"/>
                    <a:pt x="104" y="55"/>
                    <a:pt x="104" y="56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4" y="56"/>
                    <a:pt x="93" y="56"/>
                    <a:pt x="92" y="55"/>
                  </a:cubicBezTo>
                  <a:cubicBezTo>
                    <a:pt x="91" y="55"/>
                    <a:pt x="91" y="55"/>
                    <a:pt x="91" y="54"/>
                  </a:cubicBezTo>
                  <a:cubicBezTo>
                    <a:pt x="90" y="54"/>
                    <a:pt x="90" y="53"/>
                    <a:pt x="90" y="52"/>
                  </a:cubicBezTo>
                  <a:cubicBezTo>
                    <a:pt x="90" y="52"/>
                    <a:pt x="89" y="51"/>
                    <a:pt x="89" y="50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0"/>
                    <a:pt x="90" y="39"/>
                    <a:pt x="90" y="39"/>
                  </a:cubicBezTo>
                  <a:cubicBezTo>
                    <a:pt x="90" y="38"/>
                    <a:pt x="90" y="37"/>
                    <a:pt x="91" y="37"/>
                  </a:cubicBezTo>
                  <a:cubicBezTo>
                    <a:pt x="91" y="36"/>
                    <a:pt x="92" y="36"/>
                    <a:pt x="92" y="36"/>
                  </a:cubicBezTo>
                  <a:cubicBezTo>
                    <a:pt x="93" y="35"/>
                    <a:pt x="94" y="35"/>
                    <a:pt x="95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4" y="35"/>
                  </a:cubicBezTo>
                  <a:cubicBezTo>
                    <a:pt x="104" y="35"/>
                    <a:pt x="104" y="36"/>
                    <a:pt x="104" y="36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4" y="39"/>
                    <a:pt x="103" y="39"/>
                    <a:pt x="103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5" y="39"/>
                    <a:pt x="95" y="39"/>
                    <a:pt x="94" y="40"/>
                  </a:cubicBezTo>
                  <a:cubicBezTo>
                    <a:pt x="94" y="40"/>
                    <a:pt x="94" y="40"/>
                    <a:pt x="94" y="41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3" y="43"/>
                    <a:pt x="103" y="44"/>
                    <a:pt x="103" y="44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46"/>
                    <a:pt x="103" y="47"/>
                    <a:pt x="103" y="47"/>
                  </a:cubicBezTo>
                  <a:cubicBezTo>
                    <a:pt x="103" y="47"/>
                    <a:pt x="103" y="47"/>
                    <a:pt x="102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1"/>
                    <a:pt x="94" y="51"/>
                    <a:pt x="94" y="52"/>
                  </a:cubicBezTo>
                  <a:cubicBezTo>
                    <a:pt x="95" y="52"/>
                    <a:pt x="95" y="52"/>
                    <a:pt x="96" y="52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04" y="52"/>
                    <a:pt x="104" y="52"/>
                    <a:pt x="104" y="53"/>
                  </a:cubicBezTo>
                  <a:cubicBezTo>
                    <a:pt x="104" y="55"/>
                    <a:pt x="104" y="55"/>
                    <a:pt x="104" y="55"/>
                  </a:cubicBezTo>
                  <a:close/>
                  <a:moveTo>
                    <a:pt x="112" y="55"/>
                  </a:moveTo>
                  <a:cubicBezTo>
                    <a:pt x="112" y="55"/>
                    <a:pt x="112" y="56"/>
                    <a:pt x="112" y="56"/>
                  </a:cubicBezTo>
                  <a:cubicBezTo>
                    <a:pt x="112" y="56"/>
                    <a:pt x="111" y="56"/>
                    <a:pt x="111" y="56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7" y="56"/>
                    <a:pt x="107" y="55"/>
                    <a:pt x="107" y="55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7" y="40"/>
                    <a:pt x="107" y="39"/>
                    <a:pt x="108" y="39"/>
                  </a:cubicBezTo>
                  <a:cubicBezTo>
                    <a:pt x="108" y="38"/>
                    <a:pt x="108" y="37"/>
                    <a:pt x="109" y="37"/>
                  </a:cubicBezTo>
                  <a:cubicBezTo>
                    <a:pt x="109" y="36"/>
                    <a:pt x="110" y="36"/>
                    <a:pt x="110" y="36"/>
                  </a:cubicBezTo>
                  <a:cubicBezTo>
                    <a:pt x="111" y="35"/>
                    <a:pt x="112" y="35"/>
                    <a:pt x="113" y="35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5"/>
                    <a:pt x="122" y="35"/>
                    <a:pt x="122" y="35"/>
                  </a:cubicBezTo>
                  <a:cubicBezTo>
                    <a:pt x="122" y="35"/>
                    <a:pt x="122" y="36"/>
                    <a:pt x="122" y="36"/>
                  </a:cubicBezTo>
                  <a:cubicBezTo>
                    <a:pt x="122" y="38"/>
                    <a:pt x="122" y="38"/>
                    <a:pt x="122" y="38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2" y="39"/>
                    <a:pt x="121" y="39"/>
                    <a:pt x="121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3" y="39"/>
                    <a:pt x="112" y="39"/>
                    <a:pt x="112" y="40"/>
                  </a:cubicBezTo>
                  <a:cubicBezTo>
                    <a:pt x="112" y="40"/>
                    <a:pt x="112" y="40"/>
                    <a:pt x="112" y="41"/>
                  </a:cubicBezTo>
                  <a:cubicBezTo>
                    <a:pt x="112" y="55"/>
                    <a:pt x="112" y="55"/>
                    <a:pt x="112" y="55"/>
                  </a:cubicBezTo>
                  <a:close/>
                  <a:moveTo>
                    <a:pt x="137" y="42"/>
                  </a:moveTo>
                  <a:cubicBezTo>
                    <a:pt x="134" y="46"/>
                    <a:pt x="134" y="46"/>
                    <a:pt x="134" y="46"/>
                  </a:cubicBezTo>
                  <a:cubicBezTo>
                    <a:pt x="130" y="54"/>
                    <a:pt x="130" y="54"/>
                    <a:pt x="130" y="54"/>
                  </a:cubicBezTo>
                  <a:cubicBezTo>
                    <a:pt x="129" y="55"/>
                    <a:pt x="129" y="55"/>
                    <a:pt x="129" y="55"/>
                  </a:cubicBezTo>
                  <a:cubicBezTo>
                    <a:pt x="129" y="55"/>
                    <a:pt x="129" y="55"/>
                    <a:pt x="129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6"/>
                    <a:pt x="128" y="56"/>
                    <a:pt x="127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5" y="56"/>
                    <a:pt x="125" y="56"/>
                    <a:pt x="125" y="55"/>
                  </a:cubicBezTo>
                  <a:cubicBezTo>
                    <a:pt x="124" y="55"/>
                    <a:pt x="124" y="54"/>
                    <a:pt x="124" y="54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24" y="35"/>
                    <a:pt x="124" y="35"/>
                    <a:pt x="125" y="35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8" y="35"/>
                    <a:pt x="128" y="35"/>
                    <a:pt x="129" y="35"/>
                  </a:cubicBezTo>
                  <a:cubicBezTo>
                    <a:pt x="129" y="35"/>
                    <a:pt x="129" y="36"/>
                    <a:pt x="129" y="36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7" y="36"/>
                    <a:pt x="137" y="36"/>
                    <a:pt x="137" y="35"/>
                  </a:cubicBezTo>
                  <a:cubicBezTo>
                    <a:pt x="137" y="35"/>
                    <a:pt x="138" y="35"/>
                    <a:pt x="138" y="35"/>
                  </a:cubicBezTo>
                  <a:cubicBezTo>
                    <a:pt x="138" y="35"/>
                    <a:pt x="138" y="35"/>
                    <a:pt x="139" y="3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40" y="35"/>
                    <a:pt x="141" y="35"/>
                    <a:pt x="141" y="36"/>
                  </a:cubicBezTo>
                  <a:cubicBezTo>
                    <a:pt x="141" y="36"/>
                    <a:pt x="142" y="36"/>
                    <a:pt x="142" y="37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42" y="56"/>
                    <a:pt x="141" y="56"/>
                    <a:pt x="141" y="56"/>
                  </a:cubicBezTo>
                  <a:cubicBezTo>
                    <a:pt x="138" y="56"/>
                    <a:pt x="138" y="56"/>
                    <a:pt x="138" y="56"/>
                  </a:cubicBezTo>
                  <a:cubicBezTo>
                    <a:pt x="138" y="56"/>
                    <a:pt x="137" y="56"/>
                    <a:pt x="137" y="56"/>
                  </a:cubicBezTo>
                  <a:cubicBezTo>
                    <a:pt x="137" y="56"/>
                    <a:pt x="137" y="55"/>
                    <a:pt x="137" y="55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7" y="42"/>
                    <a:pt x="137" y="42"/>
                    <a:pt x="137" y="42"/>
                  </a:cubicBezTo>
                  <a:close/>
                  <a:moveTo>
                    <a:pt x="161" y="55"/>
                  </a:moveTo>
                  <a:cubicBezTo>
                    <a:pt x="161" y="55"/>
                    <a:pt x="161" y="56"/>
                    <a:pt x="161" y="56"/>
                  </a:cubicBezTo>
                  <a:cubicBezTo>
                    <a:pt x="161" y="56"/>
                    <a:pt x="161" y="56"/>
                    <a:pt x="161" y="56"/>
                  </a:cubicBezTo>
                  <a:cubicBezTo>
                    <a:pt x="157" y="56"/>
                    <a:pt x="157" y="56"/>
                    <a:pt x="157" y="56"/>
                  </a:cubicBezTo>
                  <a:cubicBezTo>
                    <a:pt x="157" y="56"/>
                    <a:pt x="157" y="56"/>
                    <a:pt x="157" y="56"/>
                  </a:cubicBezTo>
                  <a:cubicBezTo>
                    <a:pt x="157" y="56"/>
                    <a:pt x="157" y="55"/>
                    <a:pt x="157" y="55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6" y="49"/>
                    <a:pt x="156" y="49"/>
                    <a:pt x="155" y="49"/>
                  </a:cubicBezTo>
                  <a:cubicBezTo>
                    <a:pt x="154" y="49"/>
                    <a:pt x="154" y="49"/>
                    <a:pt x="153" y="49"/>
                  </a:cubicBezTo>
                  <a:cubicBezTo>
                    <a:pt x="152" y="49"/>
                    <a:pt x="150" y="49"/>
                    <a:pt x="149" y="48"/>
                  </a:cubicBezTo>
                  <a:cubicBezTo>
                    <a:pt x="148" y="48"/>
                    <a:pt x="147" y="47"/>
                    <a:pt x="147" y="47"/>
                  </a:cubicBezTo>
                  <a:cubicBezTo>
                    <a:pt x="146" y="46"/>
                    <a:pt x="146" y="45"/>
                    <a:pt x="145" y="45"/>
                  </a:cubicBezTo>
                  <a:cubicBezTo>
                    <a:pt x="145" y="44"/>
                    <a:pt x="145" y="43"/>
                    <a:pt x="145" y="41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45" y="35"/>
                    <a:pt x="145" y="35"/>
                    <a:pt x="146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5"/>
                    <a:pt x="149" y="36"/>
                    <a:pt x="149" y="36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9" y="42"/>
                    <a:pt x="150" y="43"/>
                    <a:pt x="151" y="44"/>
                  </a:cubicBezTo>
                  <a:cubicBezTo>
                    <a:pt x="151" y="45"/>
                    <a:pt x="152" y="45"/>
                    <a:pt x="154" y="45"/>
                  </a:cubicBezTo>
                  <a:cubicBezTo>
                    <a:pt x="154" y="45"/>
                    <a:pt x="155" y="45"/>
                    <a:pt x="155" y="45"/>
                  </a:cubicBezTo>
                  <a:cubicBezTo>
                    <a:pt x="156" y="45"/>
                    <a:pt x="156" y="45"/>
                    <a:pt x="157" y="45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7" y="36"/>
                    <a:pt x="157" y="35"/>
                    <a:pt x="157" y="35"/>
                  </a:cubicBezTo>
                  <a:cubicBezTo>
                    <a:pt x="157" y="35"/>
                    <a:pt x="157" y="35"/>
                    <a:pt x="157" y="35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61" y="35"/>
                    <a:pt x="161" y="36"/>
                    <a:pt x="161" y="36"/>
                  </a:cubicBezTo>
                  <a:cubicBezTo>
                    <a:pt x="161" y="55"/>
                    <a:pt x="161" y="55"/>
                    <a:pt x="161" y="55"/>
                  </a:cubicBezTo>
                  <a:close/>
                  <a:moveTo>
                    <a:pt x="180" y="55"/>
                  </a:moveTo>
                  <a:cubicBezTo>
                    <a:pt x="180" y="55"/>
                    <a:pt x="180" y="55"/>
                    <a:pt x="180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0" y="56"/>
                    <a:pt x="169" y="56"/>
                    <a:pt x="168" y="55"/>
                  </a:cubicBezTo>
                  <a:cubicBezTo>
                    <a:pt x="168" y="55"/>
                    <a:pt x="167" y="55"/>
                    <a:pt x="167" y="54"/>
                  </a:cubicBezTo>
                  <a:cubicBezTo>
                    <a:pt x="166" y="54"/>
                    <a:pt x="166" y="53"/>
                    <a:pt x="166" y="52"/>
                  </a:cubicBezTo>
                  <a:cubicBezTo>
                    <a:pt x="166" y="52"/>
                    <a:pt x="166" y="51"/>
                    <a:pt x="166" y="50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0"/>
                    <a:pt x="166" y="39"/>
                    <a:pt x="166" y="39"/>
                  </a:cubicBezTo>
                  <a:cubicBezTo>
                    <a:pt x="166" y="38"/>
                    <a:pt x="166" y="37"/>
                    <a:pt x="167" y="37"/>
                  </a:cubicBezTo>
                  <a:cubicBezTo>
                    <a:pt x="167" y="36"/>
                    <a:pt x="168" y="36"/>
                    <a:pt x="168" y="36"/>
                  </a:cubicBezTo>
                  <a:cubicBezTo>
                    <a:pt x="169" y="35"/>
                    <a:pt x="170" y="35"/>
                    <a:pt x="171" y="35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80" y="35"/>
                    <a:pt x="180" y="35"/>
                    <a:pt x="180" y="35"/>
                  </a:cubicBezTo>
                  <a:cubicBezTo>
                    <a:pt x="180" y="35"/>
                    <a:pt x="180" y="36"/>
                    <a:pt x="180" y="36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80" y="39"/>
                    <a:pt x="180" y="39"/>
                    <a:pt x="180" y="39"/>
                  </a:cubicBezTo>
                  <a:cubicBezTo>
                    <a:pt x="180" y="39"/>
                    <a:pt x="180" y="39"/>
                    <a:pt x="179" y="39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1" y="39"/>
                    <a:pt x="171" y="39"/>
                    <a:pt x="170" y="40"/>
                  </a:cubicBezTo>
                  <a:cubicBezTo>
                    <a:pt x="170" y="40"/>
                    <a:pt x="170" y="40"/>
                    <a:pt x="170" y="41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3"/>
                    <a:pt x="179" y="44"/>
                    <a:pt x="179" y="44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9" y="46"/>
                    <a:pt x="179" y="47"/>
                    <a:pt x="179" y="47"/>
                  </a:cubicBezTo>
                  <a:cubicBezTo>
                    <a:pt x="179" y="47"/>
                    <a:pt x="179" y="47"/>
                    <a:pt x="178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0" y="51"/>
                    <a:pt x="170" y="51"/>
                    <a:pt x="171" y="52"/>
                  </a:cubicBezTo>
                  <a:cubicBezTo>
                    <a:pt x="171" y="52"/>
                    <a:pt x="171" y="52"/>
                    <a:pt x="172" y="52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0" y="52"/>
                    <a:pt x="180" y="52"/>
                    <a:pt x="180" y="53"/>
                  </a:cubicBezTo>
                  <a:cubicBezTo>
                    <a:pt x="180" y="55"/>
                    <a:pt x="180" y="55"/>
                    <a:pt x="180" y="55"/>
                  </a:cubicBezTo>
                  <a:close/>
                  <a:moveTo>
                    <a:pt x="193" y="52"/>
                  </a:moveTo>
                  <a:cubicBezTo>
                    <a:pt x="194" y="52"/>
                    <a:pt x="194" y="52"/>
                    <a:pt x="195" y="52"/>
                  </a:cubicBezTo>
                  <a:cubicBezTo>
                    <a:pt x="196" y="51"/>
                    <a:pt x="197" y="51"/>
                    <a:pt x="197" y="51"/>
                  </a:cubicBezTo>
                  <a:cubicBezTo>
                    <a:pt x="197" y="51"/>
                    <a:pt x="198" y="51"/>
                    <a:pt x="198" y="51"/>
                  </a:cubicBezTo>
                  <a:cubicBezTo>
                    <a:pt x="198" y="51"/>
                    <a:pt x="198" y="51"/>
                    <a:pt x="198" y="51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8" y="55"/>
                    <a:pt x="197" y="55"/>
                    <a:pt x="196" y="56"/>
                  </a:cubicBezTo>
                  <a:cubicBezTo>
                    <a:pt x="194" y="56"/>
                    <a:pt x="193" y="56"/>
                    <a:pt x="192" y="56"/>
                  </a:cubicBezTo>
                  <a:cubicBezTo>
                    <a:pt x="191" y="56"/>
                    <a:pt x="189" y="56"/>
                    <a:pt x="188" y="55"/>
                  </a:cubicBezTo>
                  <a:cubicBezTo>
                    <a:pt x="187" y="55"/>
                    <a:pt x="186" y="54"/>
                    <a:pt x="185" y="53"/>
                  </a:cubicBezTo>
                  <a:cubicBezTo>
                    <a:pt x="184" y="52"/>
                    <a:pt x="184" y="51"/>
                    <a:pt x="183" y="50"/>
                  </a:cubicBezTo>
                  <a:cubicBezTo>
                    <a:pt x="183" y="49"/>
                    <a:pt x="183" y="47"/>
                    <a:pt x="183" y="46"/>
                  </a:cubicBezTo>
                  <a:cubicBezTo>
                    <a:pt x="183" y="44"/>
                    <a:pt x="183" y="43"/>
                    <a:pt x="184" y="41"/>
                  </a:cubicBezTo>
                  <a:cubicBezTo>
                    <a:pt x="184" y="40"/>
                    <a:pt x="185" y="39"/>
                    <a:pt x="186" y="38"/>
                  </a:cubicBezTo>
                  <a:cubicBezTo>
                    <a:pt x="186" y="37"/>
                    <a:pt x="187" y="36"/>
                    <a:pt x="189" y="36"/>
                  </a:cubicBezTo>
                  <a:cubicBezTo>
                    <a:pt x="190" y="35"/>
                    <a:pt x="191" y="35"/>
                    <a:pt x="192" y="35"/>
                  </a:cubicBezTo>
                  <a:cubicBezTo>
                    <a:pt x="193" y="35"/>
                    <a:pt x="194" y="35"/>
                    <a:pt x="195" y="35"/>
                  </a:cubicBezTo>
                  <a:cubicBezTo>
                    <a:pt x="196" y="35"/>
                    <a:pt x="197" y="36"/>
                    <a:pt x="198" y="36"/>
                  </a:cubicBezTo>
                  <a:cubicBezTo>
                    <a:pt x="198" y="36"/>
                    <a:pt x="198" y="36"/>
                    <a:pt x="199" y="37"/>
                  </a:cubicBezTo>
                  <a:cubicBezTo>
                    <a:pt x="199" y="37"/>
                    <a:pt x="198" y="37"/>
                    <a:pt x="198" y="37"/>
                  </a:cubicBezTo>
                  <a:cubicBezTo>
                    <a:pt x="197" y="39"/>
                    <a:pt x="197" y="39"/>
                    <a:pt x="197" y="39"/>
                  </a:cubicBezTo>
                  <a:cubicBezTo>
                    <a:pt x="197" y="40"/>
                    <a:pt x="197" y="40"/>
                    <a:pt x="197" y="40"/>
                  </a:cubicBezTo>
                  <a:cubicBezTo>
                    <a:pt x="197" y="40"/>
                    <a:pt x="197" y="40"/>
                    <a:pt x="197" y="40"/>
                  </a:cubicBezTo>
                  <a:cubicBezTo>
                    <a:pt x="196" y="39"/>
                    <a:pt x="195" y="39"/>
                    <a:pt x="195" y="39"/>
                  </a:cubicBezTo>
                  <a:cubicBezTo>
                    <a:pt x="194" y="39"/>
                    <a:pt x="193" y="39"/>
                    <a:pt x="193" y="39"/>
                  </a:cubicBezTo>
                  <a:cubicBezTo>
                    <a:pt x="192" y="39"/>
                    <a:pt x="191" y="39"/>
                    <a:pt x="190" y="39"/>
                  </a:cubicBezTo>
                  <a:cubicBezTo>
                    <a:pt x="190" y="40"/>
                    <a:pt x="189" y="40"/>
                    <a:pt x="189" y="41"/>
                  </a:cubicBezTo>
                  <a:cubicBezTo>
                    <a:pt x="188" y="41"/>
                    <a:pt x="188" y="42"/>
                    <a:pt x="188" y="43"/>
                  </a:cubicBezTo>
                  <a:cubicBezTo>
                    <a:pt x="188" y="44"/>
                    <a:pt x="188" y="45"/>
                    <a:pt x="188" y="46"/>
                  </a:cubicBezTo>
                  <a:cubicBezTo>
                    <a:pt x="188" y="47"/>
                    <a:pt x="188" y="47"/>
                    <a:pt x="188" y="48"/>
                  </a:cubicBezTo>
                  <a:cubicBezTo>
                    <a:pt x="188" y="49"/>
                    <a:pt x="188" y="50"/>
                    <a:pt x="189" y="50"/>
                  </a:cubicBezTo>
                  <a:cubicBezTo>
                    <a:pt x="189" y="51"/>
                    <a:pt x="190" y="51"/>
                    <a:pt x="190" y="52"/>
                  </a:cubicBezTo>
                  <a:cubicBezTo>
                    <a:pt x="191" y="52"/>
                    <a:pt x="192" y="52"/>
                    <a:pt x="193" y="52"/>
                  </a:cubicBezTo>
                  <a:close/>
                  <a:moveTo>
                    <a:pt x="214" y="45"/>
                  </a:moveTo>
                  <a:cubicBezTo>
                    <a:pt x="215" y="45"/>
                    <a:pt x="215" y="45"/>
                    <a:pt x="216" y="45"/>
                  </a:cubicBezTo>
                  <a:cubicBezTo>
                    <a:pt x="216" y="46"/>
                    <a:pt x="216" y="46"/>
                    <a:pt x="216" y="46"/>
                  </a:cubicBezTo>
                  <a:cubicBezTo>
                    <a:pt x="217" y="46"/>
                    <a:pt x="217" y="47"/>
                    <a:pt x="217" y="47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9" y="55"/>
                    <a:pt x="219" y="55"/>
                    <a:pt x="219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5" y="56"/>
                    <a:pt x="215" y="56"/>
                    <a:pt x="215" y="56"/>
                  </a:cubicBezTo>
                  <a:cubicBezTo>
                    <a:pt x="215" y="56"/>
                    <a:pt x="215" y="56"/>
                    <a:pt x="215" y="56"/>
                  </a:cubicBezTo>
                  <a:cubicBezTo>
                    <a:pt x="215" y="56"/>
                    <a:pt x="215" y="56"/>
                    <a:pt x="215" y="55"/>
                  </a:cubicBezTo>
                  <a:cubicBezTo>
                    <a:pt x="213" y="49"/>
                    <a:pt x="213" y="49"/>
                    <a:pt x="213" y="49"/>
                  </a:cubicBezTo>
                  <a:cubicBezTo>
                    <a:pt x="213" y="49"/>
                    <a:pt x="213" y="48"/>
                    <a:pt x="212" y="48"/>
                  </a:cubicBezTo>
                  <a:cubicBezTo>
                    <a:pt x="212" y="47"/>
                    <a:pt x="212" y="47"/>
                    <a:pt x="212" y="47"/>
                  </a:cubicBezTo>
                  <a:cubicBezTo>
                    <a:pt x="211" y="47"/>
                    <a:pt x="211" y="47"/>
                    <a:pt x="211" y="47"/>
                  </a:cubicBezTo>
                  <a:cubicBezTo>
                    <a:pt x="210" y="47"/>
                    <a:pt x="210" y="47"/>
                    <a:pt x="209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55"/>
                    <a:pt x="207" y="55"/>
                    <a:pt x="207" y="55"/>
                  </a:cubicBezTo>
                  <a:cubicBezTo>
                    <a:pt x="207" y="55"/>
                    <a:pt x="207" y="56"/>
                    <a:pt x="207" y="56"/>
                  </a:cubicBezTo>
                  <a:cubicBezTo>
                    <a:pt x="207" y="56"/>
                    <a:pt x="206" y="56"/>
                    <a:pt x="206" y="56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203" y="56"/>
                    <a:pt x="203" y="56"/>
                    <a:pt x="202" y="56"/>
                  </a:cubicBezTo>
                  <a:cubicBezTo>
                    <a:pt x="202" y="56"/>
                    <a:pt x="202" y="55"/>
                    <a:pt x="202" y="55"/>
                  </a:cubicBezTo>
                  <a:cubicBezTo>
                    <a:pt x="202" y="36"/>
                    <a:pt x="202" y="36"/>
                    <a:pt x="202" y="36"/>
                  </a:cubicBezTo>
                  <a:cubicBezTo>
                    <a:pt x="202" y="35"/>
                    <a:pt x="202" y="35"/>
                    <a:pt x="202" y="35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6" y="35"/>
                    <a:pt x="206" y="35"/>
                    <a:pt x="206" y="35"/>
                  </a:cubicBezTo>
                  <a:cubicBezTo>
                    <a:pt x="207" y="35"/>
                    <a:pt x="207" y="35"/>
                    <a:pt x="207" y="35"/>
                  </a:cubicBezTo>
                  <a:cubicBezTo>
                    <a:pt x="207" y="35"/>
                    <a:pt x="207" y="35"/>
                    <a:pt x="207" y="36"/>
                  </a:cubicBezTo>
                  <a:cubicBezTo>
                    <a:pt x="207" y="43"/>
                    <a:pt x="207" y="43"/>
                    <a:pt x="207" y="43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9" y="43"/>
                    <a:pt x="210" y="43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43"/>
                    <a:pt x="212" y="42"/>
                    <a:pt x="212" y="42"/>
                  </a:cubicBezTo>
                  <a:cubicBezTo>
                    <a:pt x="212" y="42"/>
                    <a:pt x="212" y="41"/>
                    <a:pt x="212" y="41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8" y="35"/>
                    <a:pt x="218" y="35"/>
                    <a:pt x="218" y="35"/>
                  </a:cubicBezTo>
                  <a:cubicBezTo>
                    <a:pt x="218" y="35"/>
                    <a:pt x="218" y="35"/>
                    <a:pt x="218" y="35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217" y="41"/>
                    <a:pt x="217" y="41"/>
                    <a:pt x="217" y="41"/>
                  </a:cubicBezTo>
                  <a:cubicBezTo>
                    <a:pt x="216" y="43"/>
                    <a:pt x="216" y="44"/>
                    <a:pt x="214" y="45"/>
                  </a:cubicBezTo>
                  <a:cubicBezTo>
                    <a:pt x="214" y="45"/>
                    <a:pt x="214" y="45"/>
                    <a:pt x="214" y="45"/>
                  </a:cubicBezTo>
                  <a:close/>
                  <a:moveTo>
                    <a:pt x="235" y="42"/>
                  </a:moveTo>
                  <a:cubicBezTo>
                    <a:pt x="232" y="46"/>
                    <a:pt x="232" y="46"/>
                    <a:pt x="232" y="46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7" y="55"/>
                    <a:pt x="227" y="55"/>
                    <a:pt x="227" y="55"/>
                  </a:cubicBezTo>
                  <a:cubicBezTo>
                    <a:pt x="227" y="55"/>
                    <a:pt x="227" y="55"/>
                    <a:pt x="226" y="56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226" y="56"/>
                    <a:pt x="225" y="56"/>
                    <a:pt x="225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3" y="56"/>
                    <a:pt x="223" y="56"/>
                    <a:pt x="222" y="55"/>
                  </a:cubicBezTo>
                  <a:cubicBezTo>
                    <a:pt x="222" y="55"/>
                    <a:pt x="222" y="54"/>
                    <a:pt x="222" y="54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2" y="35"/>
                    <a:pt x="222" y="35"/>
                    <a:pt x="223" y="35"/>
                  </a:cubicBezTo>
                  <a:cubicBezTo>
                    <a:pt x="226" y="35"/>
                    <a:pt x="226" y="35"/>
                    <a:pt x="226" y="35"/>
                  </a:cubicBezTo>
                  <a:cubicBezTo>
                    <a:pt x="226" y="35"/>
                    <a:pt x="226" y="35"/>
                    <a:pt x="226" y="35"/>
                  </a:cubicBezTo>
                  <a:cubicBezTo>
                    <a:pt x="226" y="35"/>
                    <a:pt x="226" y="36"/>
                    <a:pt x="226" y="36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9" y="45"/>
                    <a:pt x="229" y="45"/>
                    <a:pt x="229" y="45"/>
                  </a:cubicBezTo>
                  <a:cubicBezTo>
                    <a:pt x="234" y="37"/>
                    <a:pt x="234" y="37"/>
                    <a:pt x="234" y="37"/>
                  </a:cubicBezTo>
                  <a:cubicBezTo>
                    <a:pt x="234" y="36"/>
                    <a:pt x="235" y="36"/>
                    <a:pt x="235" y="36"/>
                  </a:cubicBezTo>
                  <a:cubicBezTo>
                    <a:pt x="235" y="36"/>
                    <a:pt x="235" y="36"/>
                    <a:pt x="235" y="35"/>
                  </a:cubicBezTo>
                  <a:cubicBezTo>
                    <a:pt x="235" y="35"/>
                    <a:pt x="235" y="35"/>
                    <a:pt x="236" y="35"/>
                  </a:cubicBezTo>
                  <a:cubicBezTo>
                    <a:pt x="236" y="35"/>
                    <a:pt x="236" y="35"/>
                    <a:pt x="236" y="35"/>
                  </a:cubicBezTo>
                  <a:cubicBezTo>
                    <a:pt x="238" y="35"/>
                    <a:pt x="238" y="35"/>
                    <a:pt x="238" y="35"/>
                  </a:cubicBezTo>
                  <a:cubicBezTo>
                    <a:pt x="238" y="35"/>
                    <a:pt x="239" y="35"/>
                    <a:pt x="239" y="36"/>
                  </a:cubicBezTo>
                  <a:cubicBezTo>
                    <a:pt x="239" y="36"/>
                    <a:pt x="239" y="36"/>
                    <a:pt x="239" y="37"/>
                  </a:cubicBezTo>
                  <a:cubicBezTo>
                    <a:pt x="239" y="55"/>
                    <a:pt x="239" y="55"/>
                    <a:pt x="239" y="55"/>
                  </a:cubicBezTo>
                  <a:cubicBezTo>
                    <a:pt x="239" y="56"/>
                    <a:pt x="239" y="56"/>
                    <a:pt x="239" y="56"/>
                  </a:cubicBezTo>
                  <a:cubicBezTo>
                    <a:pt x="236" y="56"/>
                    <a:pt x="236" y="56"/>
                    <a:pt x="236" y="56"/>
                  </a:cubicBezTo>
                  <a:cubicBezTo>
                    <a:pt x="235" y="56"/>
                    <a:pt x="235" y="56"/>
                    <a:pt x="235" y="56"/>
                  </a:cubicBezTo>
                  <a:cubicBezTo>
                    <a:pt x="235" y="56"/>
                    <a:pt x="235" y="55"/>
                    <a:pt x="235" y="55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5" y="42"/>
                    <a:pt x="235" y="42"/>
                    <a:pt x="235" y="42"/>
                  </a:cubicBezTo>
                  <a:close/>
                  <a:moveTo>
                    <a:pt x="251" y="49"/>
                  </a:moveTo>
                  <a:cubicBezTo>
                    <a:pt x="247" y="55"/>
                    <a:pt x="247" y="55"/>
                    <a:pt x="247" y="55"/>
                  </a:cubicBezTo>
                  <a:cubicBezTo>
                    <a:pt x="247" y="55"/>
                    <a:pt x="247" y="56"/>
                    <a:pt x="247" y="56"/>
                  </a:cubicBezTo>
                  <a:cubicBezTo>
                    <a:pt x="246" y="56"/>
                    <a:pt x="246" y="56"/>
                    <a:pt x="246" y="56"/>
                  </a:cubicBezTo>
                  <a:cubicBezTo>
                    <a:pt x="242" y="56"/>
                    <a:pt x="242" y="56"/>
                    <a:pt x="242" y="56"/>
                  </a:cubicBezTo>
                  <a:cubicBezTo>
                    <a:pt x="242" y="56"/>
                    <a:pt x="242" y="56"/>
                    <a:pt x="242" y="56"/>
                  </a:cubicBezTo>
                  <a:cubicBezTo>
                    <a:pt x="242" y="55"/>
                    <a:pt x="242" y="55"/>
                    <a:pt x="242" y="55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42" y="36"/>
                    <a:pt x="242" y="36"/>
                    <a:pt x="242" y="35"/>
                  </a:cubicBezTo>
                  <a:cubicBezTo>
                    <a:pt x="242" y="35"/>
                    <a:pt x="243" y="35"/>
                    <a:pt x="243" y="35"/>
                  </a:cubicBezTo>
                  <a:cubicBezTo>
                    <a:pt x="246" y="35"/>
                    <a:pt x="246" y="35"/>
                    <a:pt x="246" y="35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5"/>
                    <a:pt x="247" y="36"/>
                    <a:pt x="248" y="36"/>
                  </a:cubicBezTo>
                  <a:cubicBezTo>
                    <a:pt x="251" y="42"/>
                    <a:pt x="251" y="42"/>
                    <a:pt x="251" y="42"/>
                  </a:cubicBezTo>
                  <a:cubicBezTo>
                    <a:pt x="254" y="36"/>
                    <a:pt x="254" y="36"/>
                    <a:pt x="254" y="36"/>
                  </a:cubicBezTo>
                  <a:cubicBezTo>
                    <a:pt x="254" y="36"/>
                    <a:pt x="254" y="35"/>
                    <a:pt x="254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9" y="35"/>
                    <a:pt x="259" y="35"/>
                    <a:pt x="259" y="35"/>
                  </a:cubicBezTo>
                  <a:cubicBezTo>
                    <a:pt x="259" y="35"/>
                    <a:pt x="259" y="35"/>
                    <a:pt x="259" y="35"/>
                  </a:cubicBezTo>
                  <a:cubicBezTo>
                    <a:pt x="259" y="36"/>
                    <a:pt x="259" y="36"/>
                    <a:pt x="259" y="36"/>
                  </a:cubicBezTo>
                  <a:cubicBezTo>
                    <a:pt x="253" y="45"/>
                    <a:pt x="253" y="45"/>
                    <a:pt x="253" y="45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60" y="55"/>
                    <a:pt x="260" y="55"/>
                    <a:pt x="259" y="56"/>
                  </a:cubicBezTo>
                  <a:cubicBezTo>
                    <a:pt x="259" y="56"/>
                    <a:pt x="259" y="56"/>
                    <a:pt x="259" y="56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5" y="56"/>
                    <a:pt x="254" y="55"/>
                    <a:pt x="254" y="55"/>
                  </a:cubicBezTo>
                  <a:cubicBezTo>
                    <a:pt x="251" y="49"/>
                    <a:pt x="251" y="49"/>
                    <a:pt x="251" y="49"/>
                  </a:cubicBezTo>
                  <a:close/>
                  <a:moveTo>
                    <a:pt x="14" y="77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4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1" y="90"/>
                    <a:pt x="1" y="90"/>
                    <a:pt x="1" y="89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71"/>
                    <a:pt x="1" y="71"/>
                    <a:pt x="2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4" y="72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1"/>
                    <a:pt x="15" y="71"/>
                    <a:pt x="15" y="71"/>
                  </a:cubicBezTo>
                  <a:cubicBezTo>
                    <a:pt x="15" y="71"/>
                    <a:pt x="15" y="71"/>
                    <a:pt x="16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8" y="71"/>
                    <a:pt x="18" y="71"/>
                  </a:cubicBezTo>
                  <a:cubicBezTo>
                    <a:pt x="19" y="71"/>
                    <a:pt x="19" y="72"/>
                    <a:pt x="19" y="73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9" y="91"/>
                    <a:pt x="18" y="91"/>
                    <a:pt x="18" y="91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5" y="91"/>
                    <a:pt x="14" y="91"/>
                    <a:pt x="14" y="91"/>
                  </a:cubicBezTo>
                  <a:cubicBezTo>
                    <a:pt x="14" y="91"/>
                    <a:pt x="14" y="91"/>
                    <a:pt x="14" y="90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C0C0C"/>
                </a:solidFill>
              </a:endParaRPr>
            </a:p>
          </p:txBody>
        </p:sp>
        <p:sp>
          <p:nvSpPr>
            <p:cNvPr id="97" name="Freeform 78"/>
            <p:cNvSpPr>
              <a:spLocks noEditPoints="1"/>
            </p:cNvSpPr>
            <p:nvPr userDrawn="1"/>
          </p:nvSpPr>
          <p:spPr bwMode="auto">
            <a:xfrm>
              <a:off x="6758" y="588"/>
              <a:ext cx="308" cy="50"/>
            </a:xfrm>
            <a:custGeom>
              <a:avLst/>
              <a:gdLst>
                <a:gd name="T0" fmla="*/ 13 w 160"/>
                <a:gd name="T1" fmla="*/ 21 h 26"/>
                <a:gd name="T2" fmla="*/ 5 w 160"/>
                <a:gd name="T3" fmla="*/ 12 h 26"/>
                <a:gd name="T4" fmla="*/ 1 w 160"/>
                <a:gd name="T5" fmla="*/ 21 h 26"/>
                <a:gd name="T6" fmla="*/ 0 w 160"/>
                <a:gd name="T7" fmla="*/ 1 h 26"/>
                <a:gd name="T8" fmla="*/ 5 w 160"/>
                <a:gd name="T9" fmla="*/ 1 h 26"/>
                <a:gd name="T10" fmla="*/ 13 w 160"/>
                <a:gd name="T11" fmla="*/ 1 h 26"/>
                <a:gd name="T12" fmla="*/ 17 w 160"/>
                <a:gd name="T13" fmla="*/ 1 h 26"/>
                <a:gd name="T14" fmla="*/ 27 w 160"/>
                <a:gd name="T15" fmla="*/ 20 h 26"/>
                <a:gd name="T16" fmla="*/ 24 w 160"/>
                <a:gd name="T17" fmla="*/ 21 h 26"/>
                <a:gd name="T18" fmla="*/ 21 w 160"/>
                <a:gd name="T19" fmla="*/ 1 h 26"/>
                <a:gd name="T20" fmla="*/ 26 w 160"/>
                <a:gd name="T21" fmla="*/ 1 h 26"/>
                <a:gd name="T22" fmla="*/ 33 w 160"/>
                <a:gd name="T23" fmla="*/ 2 h 26"/>
                <a:gd name="T24" fmla="*/ 36 w 160"/>
                <a:gd name="T25" fmla="*/ 1 h 26"/>
                <a:gd name="T26" fmla="*/ 39 w 160"/>
                <a:gd name="T27" fmla="*/ 20 h 26"/>
                <a:gd name="T28" fmla="*/ 34 w 160"/>
                <a:gd name="T29" fmla="*/ 20 h 26"/>
                <a:gd name="T30" fmla="*/ 61 w 160"/>
                <a:gd name="T31" fmla="*/ 17 h 26"/>
                <a:gd name="T32" fmla="*/ 62 w 160"/>
                <a:gd name="T33" fmla="*/ 26 h 26"/>
                <a:gd name="T34" fmla="*/ 45 w 160"/>
                <a:gd name="T35" fmla="*/ 21 h 26"/>
                <a:gd name="T36" fmla="*/ 44 w 160"/>
                <a:gd name="T37" fmla="*/ 1 h 26"/>
                <a:gd name="T38" fmla="*/ 48 w 160"/>
                <a:gd name="T39" fmla="*/ 17 h 26"/>
                <a:gd name="T40" fmla="*/ 59 w 160"/>
                <a:gd name="T41" fmla="*/ 1 h 26"/>
                <a:gd name="T42" fmla="*/ 78 w 160"/>
                <a:gd name="T43" fmla="*/ 7 h 26"/>
                <a:gd name="T44" fmla="*/ 70 w 160"/>
                <a:gd name="T45" fmla="*/ 21 h 26"/>
                <a:gd name="T46" fmla="*/ 66 w 160"/>
                <a:gd name="T47" fmla="*/ 21 h 26"/>
                <a:gd name="T48" fmla="*/ 69 w 160"/>
                <a:gd name="T49" fmla="*/ 1 h 26"/>
                <a:gd name="T50" fmla="*/ 70 w 160"/>
                <a:gd name="T51" fmla="*/ 14 h 26"/>
                <a:gd name="T52" fmla="*/ 78 w 160"/>
                <a:gd name="T53" fmla="*/ 1 h 26"/>
                <a:gd name="T54" fmla="*/ 82 w 160"/>
                <a:gd name="T55" fmla="*/ 1 h 26"/>
                <a:gd name="T56" fmla="*/ 79 w 160"/>
                <a:gd name="T57" fmla="*/ 21 h 26"/>
                <a:gd name="T58" fmla="*/ 78 w 160"/>
                <a:gd name="T59" fmla="*/ 7 h 26"/>
                <a:gd name="T60" fmla="*/ 90 w 160"/>
                <a:gd name="T61" fmla="*/ 21 h 26"/>
                <a:gd name="T62" fmla="*/ 85 w 160"/>
                <a:gd name="T63" fmla="*/ 20 h 26"/>
                <a:gd name="T64" fmla="*/ 93 w 160"/>
                <a:gd name="T65" fmla="*/ 1 h 26"/>
                <a:gd name="T66" fmla="*/ 97 w 160"/>
                <a:gd name="T67" fmla="*/ 1 h 26"/>
                <a:gd name="T68" fmla="*/ 104 w 160"/>
                <a:gd name="T69" fmla="*/ 21 h 26"/>
                <a:gd name="T70" fmla="*/ 99 w 160"/>
                <a:gd name="T71" fmla="*/ 21 h 26"/>
                <a:gd name="T72" fmla="*/ 96 w 160"/>
                <a:gd name="T73" fmla="*/ 9 h 26"/>
                <a:gd name="T74" fmla="*/ 92 w 160"/>
                <a:gd name="T75" fmla="*/ 13 h 26"/>
                <a:gd name="T76" fmla="*/ 114 w 160"/>
                <a:gd name="T77" fmla="*/ 20 h 26"/>
                <a:gd name="T78" fmla="*/ 110 w 160"/>
                <a:gd name="T79" fmla="*/ 21 h 26"/>
                <a:gd name="T80" fmla="*/ 104 w 160"/>
                <a:gd name="T81" fmla="*/ 4 h 26"/>
                <a:gd name="T82" fmla="*/ 119 w 160"/>
                <a:gd name="T83" fmla="*/ 1 h 26"/>
                <a:gd name="T84" fmla="*/ 135 w 160"/>
                <a:gd name="T85" fmla="*/ 7 h 26"/>
                <a:gd name="T86" fmla="*/ 127 w 160"/>
                <a:gd name="T87" fmla="*/ 21 h 26"/>
                <a:gd name="T88" fmla="*/ 123 w 160"/>
                <a:gd name="T89" fmla="*/ 21 h 26"/>
                <a:gd name="T90" fmla="*/ 126 w 160"/>
                <a:gd name="T91" fmla="*/ 1 h 26"/>
                <a:gd name="T92" fmla="*/ 127 w 160"/>
                <a:gd name="T93" fmla="*/ 14 h 26"/>
                <a:gd name="T94" fmla="*/ 135 w 160"/>
                <a:gd name="T95" fmla="*/ 1 h 26"/>
                <a:gd name="T96" fmla="*/ 139 w 160"/>
                <a:gd name="T97" fmla="*/ 1 h 26"/>
                <a:gd name="T98" fmla="*/ 136 w 160"/>
                <a:gd name="T99" fmla="*/ 21 h 26"/>
                <a:gd name="T100" fmla="*/ 135 w 160"/>
                <a:gd name="T101" fmla="*/ 7 h 26"/>
                <a:gd name="T102" fmla="*/ 160 w 160"/>
                <a:gd name="T103" fmla="*/ 13 h 26"/>
                <a:gd name="T104" fmla="*/ 156 w 160"/>
                <a:gd name="T105" fmla="*/ 21 h 26"/>
                <a:gd name="T106" fmla="*/ 144 w 160"/>
                <a:gd name="T107" fmla="*/ 19 h 26"/>
                <a:gd name="T108" fmla="*/ 153 w 160"/>
                <a:gd name="T109" fmla="*/ 1 h 26"/>
                <a:gd name="T110" fmla="*/ 159 w 160"/>
                <a:gd name="T111" fmla="*/ 6 h 26"/>
                <a:gd name="T112" fmla="*/ 156 w 160"/>
                <a:gd name="T113" fmla="*/ 15 h 26"/>
                <a:gd name="T114" fmla="*/ 149 w 160"/>
                <a:gd name="T115" fmla="*/ 17 h 26"/>
                <a:gd name="T116" fmla="*/ 155 w 160"/>
                <a:gd name="T117" fmla="*/ 15 h 26"/>
                <a:gd name="T118" fmla="*/ 153 w 160"/>
                <a:gd name="T119" fmla="*/ 8 h 26"/>
                <a:gd name="T120" fmla="*/ 154 w 160"/>
                <a:gd name="T121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0" h="26">
                  <a:moveTo>
                    <a:pt x="17" y="20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2" y="21"/>
                    <a:pt x="12" y="2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0"/>
                    <a:pt x="17" y="20"/>
                    <a:pt x="17" y="20"/>
                  </a:cubicBezTo>
                  <a:close/>
                  <a:moveTo>
                    <a:pt x="34" y="7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5" y="21"/>
                    <a:pt x="25" y="21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0"/>
                    <a:pt x="21" y="20"/>
                    <a:pt x="21" y="19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2" y="1"/>
                    <a:pt x="22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4" y="2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1"/>
                    <a:pt x="35" y="1"/>
                    <a:pt x="36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8" y="1"/>
                    <a:pt x="38" y="1"/>
                  </a:cubicBezTo>
                  <a:cubicBezTo>
                    <a:pt x="39" y="1"/>
                    <a:pt x="39" y="2"/>
                    <a:pt x="39" y="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1"/>
                    <a:pt x="38" y="21"/>
                    <a:pt x="38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0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lose/>
                  <a:moveTo>
                    <a:pt x="60" y="17"/>
                  </a:moveTo>
                  <a:cubicBezTo>
                    <a:pt x="61" y="17"/>
                    <a:pt x="61" y="17"/>
                    <a:pt x="61" y="17"/>
                  </a:cubicBezTo>
                  <a:cubicBezTo>
                    <a:pt x="62" y="17"/>
                    <a:pt x="62" y="17"/>
                    <a:pt x="62" y="18"/>
                  </a:cubicBezTo>
                  <a:cubicBezTo>
                    <a:pt x="62" y="18"/>
                    <a:pt x="62" y="18"/>
                    <a:pt x="62" y="19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6"/>
                    <a:pt x="59" y="26"/>
                    <a:pt x="59" y="25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4" y="21"/>
                    <a:pt x="44" y="21"/>
                    <a:pt x="43" y="21"/>
                  </a:cubicBezTo>
                  <a:cubicBezTo>
                    <a:pt x="43" y="20"/>
                    <a:pt x="43" y="20"/>
                    <a:pt x="43" y="19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4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6" y="1"/>
                    <a:pt x="56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7"/>
                    <a:pt x="60" y="17"/>
                    <a:pt x="60" y="17"/>
                  </a:cubicBezTo>
                  <a:close/>
                  <a:moveTo>
                    <a:pt x="78" y="7"/>
                  </a:moveTo>
                  <a:cubicBezTo>
                    <a:pt x="76" y="12"/>
                    <a:pt x="76" y="12"/>
                    <a:pt x="76" y="12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0" y="20"/>
                    <a:pt x="70" y="20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0" y="21"/>
                    <a:pt x="69" y="21"/>
                    <a:pt x="69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21"/>
                    <a:pt x="66" y="21"/>
                    <a:pt x="66" y="21"/>
                  </a:cubicBezTo>
                  <a:cubicBezTo>
                    <a:pt x="66" y="20"/>
                    <a:pt x="65" y="20"/>
                    <a:pt x="65" y="19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6" y="1"/>
                    <a:pt x="66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1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9" y="1"/>
                    <a:pt x="80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3" y="1"/>
                    <a:pt x="83" y="2"/>
                    <a:pt x="83" y="3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21"/>
                    <a:pt x="83" y="21"/>
                    <a:pt x="82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8" y="21"/>
                    <a:pt x="78" y="21"/>
                    <a:pt x="78" y="20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lose/>
                  <a:moveTo>
                    <a:pt x="98" y="17"/>
                  </a:moveTo>
                  <a:cubicBezTo>
                    <a:pt x="91" y="17"/>
                    <a:pt x="91" y="17"/>
                    <a:pt x="91" y="17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0" y="21"/>
                    <a:pt x="90" y="21"/>
                    <a:pt x="89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1"/>
                    <a:pt x="85" y="21"/>
                    <a:pt x="85" y="21"/>
                  </a:cubicBezTo>
                  <a:cubicBezTo>
                    <a:pt x="85" y="21"/>
                    <a:pt x="85" y="21"/>
                    <a:pt x="85" y="20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2" y="2"/>
                    <a:pt x="92" y="2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3" y="1"/>
                    <a:pt x="93" y="1"/>
                  </a:cubicBezTo>
                  <a:cubicBezTo>
                    <a:pt x="93" y="1"/>
                    <a:pt x="93" y="0"/>
                    <a:pt x="9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6" y="0"/>
                    <a:pt x="96" y="1"/>
                    <a:pt x="96" y="1"/>
                  </a:cubicBezTo>
                  <a:cubicBezTo>
                    <a:pt x="96" y="1"/>
                    <a:pt x="97" y="1"/>
                    <a:pt x="97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7" y="1"/>
                    <a:pt x="98" y="2"/>
                    <a:pt x="98" y="2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3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1"/>
                    <a:pt x="100" y="21"/>
                    <a:pt x="99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8" y="17"/>
                    <a:pt x="98" y="17"/>
                    <a:pt x="98" y="17"/>
                  </a:cubicBezTo>
                  <a:close/>
                  <a:moveTo>
                    <a:pt x="92" y="13"/>
                  </a:moveTo>
                  <a:cubicBezTo>
                    <a:pt x="97" y="13"/>
                    <a:pt x="97" y="13"/>
                    <a:pt x="97" y="13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2" y="13"/>
                    <a:pt x="92" y="13"/>
                    <a:pt x="92" y="13"/>
                  </a:cubicBezTo>
                  <a:close/>
                  <a:moveTo>
                    <a:pt x="120" y="4"/>
                  </a:moveTo>
                  <a:cubicBezTo>
                    <a:pt x="120" y="4"/>
                    <a:pt x="120" y="4"/>
                    <a:pt x="119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3" y="21"/>
                    <a:pt x="113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9" y="21"/>
                    <a:pt x="109" y="21"/>
                    <a:pt x="109" y="20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9" y="1"/>
                    <a:pt x="120" y="1"/>
                    <a:pt x="120" y="1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0" y="4"/>
                    <a:pt x="120" y="4"/>
                    <a:pt x="120" y="4"/>
                  </a:cubicBezTo>
                  <a:close/>
                  <a:moveTo>
                    <a:pt x="135" y="7"/>
                  </a:moveTo>
                  <a:cubicBezTo>
                    <a:pt x="133" y="12"/>
                    <a:pt x="133" y="12"/>
                    <a:pt x="133" y="12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6" y="21"/>
                    <a:pt x="126" y="21"/>
                  </a:cubicBezTo>
                  <a:cubicBezTo>
                    <a:pt x="126" y="21"/>
                    <a:pt x="126" y="21"/>
                    <a:pt x="125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2" y="20"/>
                    <a:pt x="122" y="20"/>
                    <a:pt x="122" y="19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1"/>
                    <a:pt x="123" y="1"/>
                    <a:pt x="123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5" y="2"/>
                    <a:pt x="135" y="1"/>
                    <a:pt x="135" y="1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135" y="1"/>
                    <a:pt x="136" y="1"/>
                    <a:pt x="136" y="1"/>
                  </a:cubicBezTo>
                  <a:cubicBezTo>
                    <a:pt x="136" y="1"/>
                    <a:pt x="136" y="1"/>
                    <a:pt x="137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8" y="1"/>
                    <a:pt x="139" y="1"/>
                    <a:pt x="139" y="1"/>
                  </a:cubicBezTo>
                  <a:cubicBezTo>
                    <a:pt x="140" y="1"/>
                    <a:pt x="140" y="2"/>
                    <a:pt x="140" y="3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1"/>
                    <a:pt x="139" y="21"/>
                    <a:pt x="139" y="21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6" y="21"/>
                    <a:pt x="135" y="21"/>
                    <a:pt x="135" y="21"/>
                  </a:cubicBezTo>
                  <a:cubicBezTo>
                    <a:pt x="135" y="21"/>
                    <a:pt x="135" y="21"/>
                    <a:pt x="135" y="2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7"/>
                    <a:pt x="135" y="7"/>
                    <a:pt x="135" y="7"/>
                  </a:cubicBezTo>
                  <a:close/>
                  <a:moveTo>
                    <a:pt x="157" y="10"/>
                  </a:moveTo>
                  <a:cubicBezTo>
                    <a:pt x="158" y="10"/>
                    <a:pt x="158" y="10"/>
                    <a:pt x="158" y="11"/>
                  </a:cubicBezTo>
                  <a:cubicBezTo>
                    <a:pt x="159" y="11"/>
                    <a:pt x="159" y="11"/>
                    <a:pt x="159" y="12"/>
                  </a:cubicBezTo>
                  <a:cubicBezTo>
                    <a:pt x="160" y="12"/>
                    <a:pt x="160" y="13"/>
                    <a:pt x="160" y="13"/>
                  </a:cubicBezTo>
                  <a:cubicBezTo>
                    <a:pt x="160" y="14"/>
                    <a:pt x="160" y="14"/>
                    <a:pt x="160" y="15"/>
                  </a:cubicBezTo>
                  <a:cubicBezTo>
                    <a:pt x="160" y="16"/>
                    <a:pt x="160" y="17"/>
                    <a:pt x="160" y="17"/>
                  </a:cubicBezTo>
                  <a:cubicBezTo>
                    <a:pt x="159" y="18"/>
                    <a:pt x="159" y="19"/>
                    <a:pt x="158" y="19"/>
                  </a:cubicBezTo>
                  <a:cubicBezTo>
                    <a:pt x="157" y="20"/>
                    <a:pt x="157" y="20"/>
                    <a:pt x="156" y="21"/>
                  </a:cubicBezTo>
                  <a:cubicBezTo>
                    <a:pt x="155" y="21"/>
                    <a:pt x="154" y="21"/>
                    <a:pt x="153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5" y="21"/>
                    <a:pt x="145" y="21"/>
                    <a:pt x="144" y="21"/>
                  </a:cubicBezTo>
                  <a:cubicBezTo>
                    <a:pt x="144" y="20"/>
                    <a:pt x="144" y="20"/>
                    <a:pt x="144" y="19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4" y="2"/>
                    <a:pt x="144" y="1"/>
                    <a:pt x="144" y="1"/>
                  </a:cubicBezTo>
                  <a:cubicBezTo>
                    <a:pt x="145" y="1"/>
                    <a:pt x="145" y="1"/>
                    <a:pt x="146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4" y="1"/>
                    <a:pt x="155" y="1"/>
                    <a:pt x="155" y="1"/>
                  </a:cubicBezTo>
                  <a:cubicBezTo>
                    <a:pt x="156" y="1"/>
                    <a:pt x="157" y="1"/>
                    <a:pt x="157" y="2"/>
                  </a:cubicBezTo>
                  <a:cubicBezTo>
                    <a:pt x="158" y="2"/>
                    <a:pt x="158" y="3"/>
                    <a:pt x="159" y="3"/>
                  </a:cubicBezTo>
                  <a:cubicBezTo>
                    <a:pt x="159" y="4"/>
                    <a:pt x="159" y="5"/>
                    <a:pt x="159" y="6"/>
                  </a:cubicBezTo>
                  <a:cubicBezTo>
                    <a:pt x="159" y="7"/>
                    <a:pt x="159" y="7"/>
                    <a:pt x="159" y="8"/>
                  </a:cubicBezTo>
                  <a:cubicBezTo>
                    <a:pt x="158" y="9"/>
                    <a:pt x="158" y="9"/>
                    <a:pt x="157" y="10"/>
                  </a:cubicBezTo>
                  <a:cubicBezTo>
                    <a:pt x="157" y="10"/>
                    <a:pt x="157" y="10"/>
                    <a:pt x="157" y="10"/>
                  </a:cubicBezTo>
                  <a:close/>
                  <a:moveTo>
                    <a:pt x="156" y="15"/>
                  </a:moveTo>
                  <a:cubicBezTo>
                    <a:pt x="156" y="14"/>
                    <a:pt x="155" y="13"/>
                    <a:pt x="155" y="13"/>
                  </a:cubicBezTo>
                  <a:cubicBezTo>
                    <a:pt x="154" y="12"/>
                    <a:pt x="154" y="12"/>
                    <a:pt x="153" y="12"/>
                  </a:cubicBezTo>
                  <a:cubicBezTo>
                    <a:pt x="149" y="12"/>
                    <a:pt x="149" y="12"/>
                    <a:pt x="149" y="12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3" y="17"/>
                    <a:pt x="154" y="17"/>
                    <a:pt x="154" y="17"/>
                  </a:cubicBezTo>
                  <a:cubicBezTo>
                    <a:pt x="154" y="17"/>
                    <a:pt x="155" y="17"/>
                    <a:pt x="155" y="16"/>
                  </a:cubicBezTo>
                  <a:cubicBezTo>
                    <a:pt x="155" y="16"/>
                    <a:pt x="155" y="16"/>
                    <a:pt x="155" y="15"/>
                  </a:cubicBezTo>
                  <a:cubicBezTo>
                    <a:pt x="156" y="15"/>
                    <a:pt x="156" y="15"/>
                    <a:pt x="156" y="15"/>
                  </a:cubicBezTo>
                  <a:close/>
                  <a:moveTo>
                    <a:pt x="149" y="8"/>
                  </a:moveTo>
                  <a:cubicBezTo>
                    <a:pt x="152" y="8"/>
                    <a:pt x="152" y="8"/>
                    <a:pt x="152" y="8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53" y="8"/>
                    <a:pt x="154" y="8"/>
                    <a:pt x="154" y="8"/>
                  </a:cubicBezTo>
                  <a:cubicBezTo>
                    <a:pt x="154" y="8"/>
                    <a:pt x="154" y="8"/>
                    <a:pt x="154" y="7"/>
                  </a:cubicBezTo>
                  <a:cubicBezTo>
                    <a:pt x="155" y="7"/>
                    <a:pt x="155" y="7"/>
                    <a:pt x="155" y="6"/>
                  </a:cubicBezTo>
                  <a:cubicBezTo>
                    <a:pt x="155" y="6"/>
                    <a:pt x="154" y="5"/>
                    <a:pt x="154" y="5"/>
                  </a:cubicBezTo>
                  <a:cubicBezTo>
                    <a:pt x="154" y="5"/>
                    <a:pt x="153" y="4"/>
                    <a:pt x="153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8"/>
                    <a:pt x="149" y="8"/>
                    <a:pt x="1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C0C0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47953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491">
          <p15:clr>
            <a:srgbClr val="FBAE40"/>
          </p15:clr>
        </p15:guide>
        <p15:guide id="3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orient="horz" pos="25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Изображение 17"/>
          <p:cNvPicPr>
            <a:picLocks noChangeAspect="1"/>
          </p:cNvPicPr>
          <p:nvPr userDrawn="1"/>
        </p:nvPicPr>
        <p:blipFill>
          <a:blip r:embed="rId2" cstate="print">
            <a:lum bright="-10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56" y="280504"/>
            <a:ext cx="2181207" cy="3644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56" y="81662"/>
            <a:ext cx="8914644" cy="662780"/>
          </a:xfrm>
        </p:spPr>
        <p:txBody>
          <a:bodyPr>
            <a:normAutofit/>
          </a:bodyPr>
          <a:lstStyle>
            <a:lvl1pPr>
              <a:defRPr sz="180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025" y="1825625"/>
            <a:ext cx="10515600" cy="4351338"/>
          </a:xfrm>
        </p:spPr>
        <p:txBody>
          <a:bodyPr/>
          <a:lstStyle>
            <a:lvl1pPr>
              <a:defRPr b="0" i="0">
                <a:latin typeface="+mj-lt"/>
                <a:ea typeface="Calibri" charset="0"/>
                <a:cs typeface="Calibri" charset="0"/>
              </a:defRPr>
            </a:lvl1pPr>
            <a:lvl2pPr>
              <a:defRPr b="0" i="0">
                <a:latin typeface="+mj-lt"/>
                <a:ea typeface="Calibri" charset="0"/>
                <a:cs typeface="Calibri" charset="0"/>
              </a:defRPr>
            </a:lvl2pPr>
            <a:lvl3pPr>
              <a:defRPr b="0" i="0">
                <a:latin typeface="+mj-lt"/>
                <a:ea typeface="Calibri" charset="0"/>
                <a:cs typeface="Calibri" charset="0"/>
              </a:defRPr>
            </a:lvl3pPr>
            <a:lvl4pPr>
              <a:defRPr b="0" i="0">
                <a:latin typeface="+mj-lt"/>
                <a:ea typeface="Calibri" charset="0"/>
                <a:cs typeface="Calibri" charset="0"/>
              </a:defRPr>
            </a:lvl4pPr>
            <a:lvl5pPr>
              <a:defRPr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52310" y="6412485"/>
            <a:ext cx="274320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64C4C8B2-C7A6-0847-A9D3-11E90A4CEB8E}" type="datetime3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21/08/17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12485"/>
            <a:ext cx="411480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42196" y="6412485"/>
            <a:ext cx="274320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00038" y="744440"/>
            <a:ext cx="11591925" cy="5"/>
            <a:chOff x="658813" y="800101"/>
            <a:chExt cx="11591925" cy="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1"/>
              <a:ext cx="11591924" cy="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845693" y="6426965"/>
            <a:ext cx="833946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Группа 66"/>
          <p:cNvGrpSpPr/>
          <p:nvPr userDrawn="1"/>
        </p:nvGrpSpPr>
        <p:grpSpPr>
          <a:xfrm>
            <a:off x="11075813" y="6426965"/>
            <a:ext cx="833946" cy="4"/>
            <a:chOff x="658813" y="800103"/>
            <a:chExt cx="833946" cy="4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 userDrawn="1"/>
        </p:nvGrpSpPr>
        <p:grpSpPr>
          <a:xfrm>
            <a:off x="293428" y="6336247"/>
            <a:ext cx="177875" cy="177875"/>
            <a:chOff x="8326225" y="81662"/>
            <a:chExt cx="334824" cy="334824"/>
          </a:xfrm>
        </p:grpSpPr>
        <p:cxnSp>
          <p:nvCxnSpPr>
            <p:cNvPr id="33" name="Прямая соединительная линия 32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83312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pos="189">
          <p15:clr>
            <a:srgbClr val="FBAE40"/>
          </p15:clr>
        </p15:guide>
        <p15:guide id="4" pos="7491">
          <p15:clr>
            <a:srgbClr val="FBAE40"/>
          </p15:clr>
        </p15:guide>
        <p15:guide id="5" orient="horz" pos="3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Изображение 17"/>
          <p:cNvPicPr>
            <a:picLocks noChangeAspect="1"/>
          </p:cNvPicPr>
          <p:nvPr userDrawn="1"/>
        </p:nvPicPr>
        <p:blipFill>
          <a:blip r:embed="rId2" cstate="print">
            <a:lum bright="-10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56" y="280504"/>
            <a:ext cx="2181207" cy="3644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56" y="81662"/>
            <a:ext cx="8914644" cy="662780"/>
          </a:xfrm>
        </p:spPr>
        <p:txBody>
          <a:bodyPr>
            <a:normAutofit/>
          </a:bodyPr>
          <a:lstStyle>
            <a:lvl1pPr>
              <a:defRPr sz="180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025" y="1825625"/>
            <a:ext cx="10515600" cy="4351338"/>
          </a:xfrm>
        </p:spPr>
        <p:txBody>
          <a:bodyPr/>
          <a:lstStyle>
            <a:lvl1pPr>
              <a:defRPr b="0" i="0">
                <a:latin typeface="+mj-lt"/>
                <a:ea typeface="Calibri" charset="0"/>
                <a:cs typeface="Calibri" charset="0"/>
              </a:defRPr>
            </a:lvl1pPr>
            <a:lvl2pPr>
              <a:defRPr b="0" i="0">
                <a:latin typeface="+mj-lt"/>
                <a:ea typeface="Calibri" charset="0"/>
                <a:cs typeface="Calibri" charset="0"/>
              </a:defRPr>
            </a:lvl2pPr>
            <a:lvl3pPr>
              <a:defRPr b="0" i="0">
                <a:latin typeface="+mj-lt"/>
                <a:ea typeface="Calibri" charset="0"/>
                <a:cs typeface="Calibri" charset="0"/>
              </a:defRPr>
            </a:lvl3pPr>
            <a:lvl4pPr>
              <a:defRPr b="0" i="0">
                <a:latin typeface="+mj-lt"/>
                <a:ea typeface="Calibri" charset="0"/>
                <a:cs typeface="Calibri" charset="0"/>
              </a:defRPr>
            </a:lvl4pPr>
            <a:lvl5pPr>
              <a:defRPr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52312" y="6412485"/>
            <a:ext cx="274320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F2C1B029-9E10-C346-9A1F-18C74CB5FF55}" type="datetime3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21/08/17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12485"/>
            <a:ext cx="411480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00038" y="744440"/>
            <a:ext cx="11591925" cy="5"/>
            <a:chOff x="658813" y="800101"/>
            <a:chExt cx="11591925" cy="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1"/>
              <a:ext cx="11591924" cy="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845695" y="6426965"/>
            <a:ext cx="833946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 userDrawn="1"/>
        </p:nvGrpSpPr>
        <p:grpSpPr>
          <a:xfrm>
            <a:off x="293431" y="6336247"/>
            <a:ext cx="177875" cy="177875"/>
            <a:chOff x="8326225" y="81662"/>
            <a:chExt cx="334824" cy="334824"/>
          </a:xfrm>
        </p:grpSpPr>
        <p:cxnSp>
          <p:nvCxnSpPr>
            <p:cNvPr id="65" name="Прямая соединительная линия 64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42196" y="6412485"/>
            <a:ext cx="274320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33" name="Группа 32"/>
          <p:cNvGrpSpPr/>
          <p:nvPr userDrawn="1"/>
        </p:nvGrpSpPr>
        <p:grpSpPr>
          <a:xfrm>
            <a:off x="11075813" y="6426965"/>
            <a:ext cx="833946" cy="4"/>
            <a:chOff x="658813" y="800103"/>
            <a:chExt cx="833946" cy="4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29847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pos="189">
          <p15:clr>
            <a:srgbClr val="FBAE40"/>
          </p15:clr>
        </p15:guide>
        <p15:guide id="4" pos="7491">
          <p15:clr>
            <a:srgbClr val="FBAE40"/>
          </p15:clr>
        </p15:guide>
        <p15:guide id="5" orient="horz" pos="30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Изображение 17"/>
          <p:cNvPicPr>
            <a:picLocks noChangeAspect="1"/>
          </p:cNvPicPr>
          <p:nvPr userDrawn="1"/>
        </p:nvPicPr>
        <p:blipFill>
          <a:blip r:embed="rId2" cstate="print">
            <a:lum bright="-10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56" y="280504"/>
            <a:ext cx="2181207" cy="3644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56" y="81662"/>
            <a:ext cx="8914644" cy="662780"/>
          </a:xfrm>
        </p:spPr>
        <p:txBody>
          <a:bodyPr>
            <a:normAutofit/>
          </a:bodyPr>
          <a:lstStyle>
            <a:lvl1pPr>
              <a:defRPr sz="180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025" y="1825625"/>
            <a:ext cx="10515600" cy="4351338"/>
          </a:xfrm>
        </p:spPr>
        <p:txBody>
          <a:bodyPr/>
          <a:lstStyle>
            <a:lvl1pPr>
              <a:defRPr b="0" i="0">
                <a:latin typeface="+mj-lt"/>
                <a:ea typeface="Calibri" charset="0"/>
                <a:cs typeface="Calibri" charset="0"/>
              </a:defRPr>
            </a:lvl1pPr>
            <a:lvl2pPr>
              <a:defRPr b="0" i="0">
                <a:latin typeface="+mj-lt"/>
                <a:ea typeface="Calibri" charset="0"/>
                <a:cs typeface="Calibri" charset="0"/>
              </a:defRPr>
            </a:lvl2pPr>
            <a:lvl3pPr>
              <a:defRPr b="0" i="0">
                <a:latin typeface="+mj-lt"/>
                <a:ea typeface="Calibri" charset="0"/>
                <a:cs typeface="Calibri" charset="0"/>
              </a:defRPr>
            </a:lvl3pPr>
            <a:lvl4pPr>
              <a:defRPr b="0" i="0">
                <a:latin typeface="+mj-lt"/>
                <a:ea typeface="Calibri" charset="0"/>
                <a:cs typeface="Calibri" charset="0"/>
              </a:defRPr>
            </a:lvl4pPr>
            <a:lvl5pPr>
              <a:defRPr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52312" y="6412485"/>
            <a:ext cx="274320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F2C1B029-9E10-C346-9A1F-18C74CB5FF55}" type="datetime3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21/08/17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12485"/>
            <a:ext cx="411480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00038" y="744440"/>
            <a:ext cx="11591925" cy="5"/>
            <a:chOff x="658813" y="800101"/>
            <a:chExt cx="11591925" cy="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1"/>
              <a:ext cx="11591924" cy="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845695" y="6426965"/>
            <a:ext cx="833946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 userDrawn="1"/>
        </p:nvGrpSpPr>
        <p:grpSpPr>
          <a:xfrm>
            <a:off x="293430" y="6336247"/>
            <a:ext cx="177875" cy="177875"/>
            <a:chOff x="8326225" y="81662"/>
            <a:chExt cx="334824" cy="334824"/>
          </a:xfrm>
        </p:grpSpPr>
        <p:cxnSp>
          <p:nvCxnSpPr>
            <p:cNvPr id="65" name="Прямая соединительная линия 64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 w="6350"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 w="6350"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42196" y="6412485"/>
            <a:ext cx="274320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33" name="Группа 32"/>
          <p:cNvGrpSpPr/>
          <p:nvPr userDrawn="1"/>
        </p:nvGrpSpPr>
        <p:grpSpPr>
          <a:xfrm>
            <a:off x="11075813" y="6426965"/>
            <a:ext cx="833946" cy="4"/>
            <a:chOff x="658813" y="800103"/>
            <a:chExt cx="833946" cy="4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 userDrawn="1"/>
        </p:nvGrpSpPr>
        <p:grpSpPr>
          <a:xfrm rot="16200000">
            <a:off x="-1272405" y="4633635"/>
            <a:ext cx="3587342" cy="3583098"/>
            <a:chOff x="8460884" y="1554870"/>
            <a:chExt cx="2927825" cy="2924363"/>
          </a:xfrm>
        </p:grpSpPr>
        <p:grpSp>
          <p:nvGrpSpPr>
            <p:cNvPr id="21" name="Группа 20"/>
            <p:cNvGrpSpPr/>
            <p:nvPr/>
          </p:nvGrpSpPr>
          <p:grpSpPr>
            <a:xfrm rot="16200000">
              <a:off x="8466345" y="1556869"/>
              <a:ext cx="2922367" cy="2922361"/>
              <a:chOff x="7863929" y="3622127"/>
              <a:chExt cx="2046266" cy="2046262"/>
            </a:xfrm>
          </p:grpSpPr>
          <p:sp>
            <p:nvSpPr>
              <p:cNvPr id="23" name="Дуга 22"/>
              <p:cNvSpPr/>
              <p:nvPr/>
            </p:nvSpPr>
            <p:spPr>
              <a:xfrm rot="16200000">
                <a:off x="7977159" y="3733956"/>
                <a:ext cx="1821325" cy="1821323"/>
              </a:xfrm>
              <a:prstGeom prst="arc">
                <a:avLst>
                  <a:gd name="adj1" fmla="val 16200000"/>
                  <a:gd name="adj2" fmla="val 13155040"/>
                </a:avLst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24" name="Дуга 23"/>
              <p:cNvSpPr/>
              <p:nvPr/>
            </p:nvSpPr>
            <p:spPr>
              <a:xfrm>
                <a:off x="7863929" y="3622127"/>
                <a:ext cx="2046266" cy="2046262"/>
              </a:xfrm>
              <a:prstGeom prst="arc">
                <a:avLst>
                  <a:gd name="adj1" fmla="val 187966"/>
                  <a:gd name="adj2" fmla="val 5413874"/>
                </a:avLst>
              </a:prstGeom>
              <a:ln w="19050">
                <a:solidFill>
                  <a:srgbClr val="F759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C0C0C"/>
                  </a:solidFill>
                </a:endParaRPr>
              </a:p>
            </p:txBody>
          </p:sp>
        </p:grpSp>
        <p:sp>
          <p:nvSpPr>
            <p:cNvPr id="22" name="Дуга 21"/>
            <p:cNvSpPr/>
            <p:nvPr/>
          </p:nvSpPr>
          <p:spPr>
            <a:xfrm rot="16200000">
              <a:off x="8460881" y="1554873"/>
              <a:ext cx="2922367" cy="2922361"/>
            </a:xfrm>
            <a:prstGeom prst="arc">
              <a:avLst>
                <a:gd name="adj1" fmla="val 10333065"/>
                <a:gd name="adj2" fmla="val 11778475"/>
              </a:avLst>
            </a:prstGeom>
            <a:ln w="19050"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C0C0C"/>
                </a:solidFill>
              </a:endParaRPr>
            </a:p>
          </p:txBody>
        </p:sp>
      </p:grpSp>
      <p:grpSp>
        <p:nvGrpSpPr>
          <p:cNvPr id="31" name="Группа 30"/>
          <p:cNvGrpSpPr/>
          <p:nvPr userDrawn="1"/>
        </p:nvGrpSpPr>
        <p:grpSpPr>
          <a:xfrm rot="3669653">
            <a:off x="9084629" y="-1629501"/>
            <a:ext cx="3983556" cy="3983562"/>
            <a:chOff x="8441527" y="1532044"/>
            <a:chExt cx="2972003" cy="2972008"/>
          </a:xfrm>
        </p:grpSpPr>
        <p:grpSp>
          <p:nvGrpSpPr>
            <p:cNvPr id="36" name="Группа 35"/>
            <p:cNvGrpSpPr/>
            <p:nvPr/>
          </p:nvGrpSpPr>
          <p:grpSpPr>
            <a:xfrm rot="16200000">
              <a:off x="8441525" y="1532046"/>
              <a:ext cx="2972008" cy="2972003"/>
              <a:chOff x="7846550" y="3604748"/>
              <a:chExt cx="2081025" cy="2081022"/>
            </a:xfrm>
          </p:grpSpPr>
          <p:sp>
            <p:nvSpPr>
              <p:cNvPr id="38" name="Дуга 37"/>
              <p:cNvSpPr/>
              <p:nvPr/>
            </p:nvSpPr>
            <p:spPr>
              <a:xfrm rot="16200000">
                <a:off x="7977159" y="3733956"/>
                <a:ext cx="1821325" cy="1821323"/>
              </a:xfrm>
              <a:prstGeom prst="arc">
                <a:avLst>
                  <a:gd name="adj1" fmla="val 15511543"/>
                  <a:gd name="adj2" fmla="val 7948573"/>
                </a:avLst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9" name="Дуга 38"/>
              <p:cNvSpPr/>
              <p:nvPr/>
            </p:nvSpPr>
            <p:spPr>
              <a:xfrm>
                <a:off x="7846550" y="3604748"/>
                <a:ext cx="2081025" cy="2081022"/>
              </a:xfrm>
              <a:prstGeom prst="arc">
                <a:avLst>
                  <a:gd name="adj1" fmla="val 11539827"/>
                  <a:gd name="adj2" fmla="val 2979785"/>
                </a:avLst>
              </a:prstGeom>
              <a:ln w="19050">
                <a:solidFill>
                  <a:srgbClr val="F759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C0C0C"/>
                  </a:solidFill>
                </a:endParaRPr>
              </a:p>
            </p:txBody>
          </p:sp>
        </p:grpSp>
        <p:sp>
          <p:nvSpPr>
            <p:cNvPr id="37" name="Дуга 36"/>
            <p:cNvSpPr/>
            <p:nvPr/>
          </p:nvSpPr>
          <p:spPr>
            <a:xfrm rot="16200000">
              <a:off x="8535410" y="1629401"/>
              <a:ext cx="2773306" cy="2773305"/>
            </a:xfrm>
            <a:prstGeom prst="arc">
              <a:avLst>
                <a:gd name="adj1" fmla="val 7125492"/>
                <a:gd name="adj2" fmla="val 12995242"/>
              </a:avLst>
            </a:prstGeom>
            <a:ln w="317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C0C0C"/>
                </a:solidFill>
              </a:endParaRPr>
            </a:p>
          </p:txBody>
        </p:sp>
      </p:grpSp>
      <p:sp>
        <p:nvSpPr>
          <p:cNvPr id="40" name="Дуга 39"/>
          <p:cNvSpPr/>
          <p:nvPr userDrawn="1"/>
        </p:nvSpPr>
        <p:spPr>
          <a:xfrm rot="14469653">
            <a:off x="9349612" y="-1350230"/>
            <a:ext cx="3450432" cy="3450426"/>
          </a:xfrm>
          <a:prstGeom prst="arc">
            <a:avLst>
              <a:gd name="adj1" fmla="val 7994092"/>
              <a:gd name="adj2" fmla="val 10846091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C0C0C"/>
              </a:solidFill>
            </a:endParaRPr>
          </a:p>
        </p:txBody>
      </p:sp>
      <p:grpSp>
        <p:nvGrpSpPr>
          <p:cNvPr id="41" name="Группа 40"/>
          <p:cNvGrpSpPr/>
          <p:nvPr userDrawn="1"/>
        </p:nvGrpSpPr>
        <p:grpSpPr>
          <a:xfrm flipH="1">
            <a:off x="11011755" y="291527"/>
            <a:ext cx="124078" cy="124078"/>
            <a:chOff x="8326225" y="81662"/>
            <a:chExt cx="334824" cy="334824"/>
          </a:xfrm>
        </p:grpSpPr>
        <p:cxnSp>
          <p:nvCxnSpPr>
            <p:cNvPr id="42" name="Прямая соединительная линия 41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31571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pos="189">
          <p15:clr>
            <a:srgbClr val="FBAE40"/>
          </p15:clr>
        </p15:guide>
        <p15:guide id="4" pos="7491">
          <p15:clr>
            <a:srgbClr val="FBAE40"/>
          </p15:clr>
        </p15:guide>
        <p15:guide id="5" orient="horz" pos="300">
          <p15:clr>
            <a:srgbClr val="FBAE40"/>
          </p15:clr>
        </p15:guide>
        <p15:guide id="6" orient="horz" pos="164">
          <p15:clr>
            <a:srgbClr val="FBAE40"/>
          </p15:clr>
        </p15:guide>
        <p15:guide id="7" orient="horz" pos="25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Изображение 17"/>
          <p:cNvPicPr>
            <a:picLocks noChangeAspect="1"/>
          </p:cNvPicPr>
          <p:nvPr userDrawn="1"/>
        </p:nvPicPr>
        <p:blipFill>
          <a:blip r:embed="rId3" cstate="print">
            <a:lum bright="10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56" y="280504"/>
            <a:ext cx="2181207" cy="3644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56" y="81662"/>
            <a:ext cx="8914644" cy="66278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025" y="1825625"/>
            <a:ext cx="10515600" cy="435133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>
              <a:defRPr b="0" i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2pPr>
            <a:lvl3pPr>
              <a:defRPr b="0" i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3pPr>
            <a:lvl4pPr>
              <a:defRPr b="0" i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4pPr>
            <a:lvl5pPr>
              <a:defRPr b="0" i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52312" y="6412485"/>
            <a:ext cx="27432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61A240FD-504F-2D42-9CC6-D4BE4AAAA351}" type="datetime3">
              <a:rPr lang="ru-RU" smtClean="0">
                <a:solidFill>
                  <a:srgbClr val="FFFFFF"/>
                </a:solidFill>
              </a:rPr>
              <a:pPr/>
              <a:t>21/08/17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12485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>
                <a:solidFill>
                  <a:srgbClr val="FFFFFF"/>
                </a:solidFill>
              </a:rPr>
              <a:t>2016 © Национальная технологическая инициатива</a:t>
            </a: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00038" y="744440"/>
            <a:ext cx="11591925" cy="5"/>
            <a:chOff x="658813" y="800101"/>
            <a:chExt cx="11591925" cy="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1"/>
              <a:ext cx="11591924" cy="5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845695" y="6426965"/>
            <a:ext cx="833946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Группа 60"/>
          <p:cNvGrpSpPr/>
          <p:nvPr userDrawn="1"/>
        </p:nvGrpSpPr>
        <p:grpSpPr>
          <a:xfrm>
            <a:off x="11893952" y="192730"/>
            <a:ext cx="177875" cy="177875"/>
            <a:chOff x="8326225" y="81662"/>
            <a:chExt cx="334824" cy="334824"/>
          </a:xfrm>
        </p:grpSpPr>
        <p:cxnSp>
          <p:nvCxnSpPr>
            <p:cNvPr id="62" name="Прямая соединительная линия 61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 userDrawn="1"/>
        </p:nvGrpSpPr>
        <p:grpSpPr>
          <a:xfrm>
            <a:off x="293428" y="6323547"/>
            <a:ext cx="177875" cy="177875"/>
            <a:chOff x="8326225" y="81662"/>
            <a:chExt cx="334824" cy="334824"/>
          </a:xfrm>
        </p:grpSpPr>
        <p:cxnSp>
          <p:nvCxnSpPr>
            <p:cNvPr id="65" name="Прямая соединительная линия 64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42196" y="6412485"/>
            <a:ext cx="27432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37" name="Группа 36"/>
          <p:cNvGrpSpPr/>
          <p:nvPr userDrawn="1"/>
        </p:nvGrpSpPr>
        <p:grpSpPr>
          <a:xfrm>
            <a:off x="11075813" y="6426965"/>
            <a:ext cx="833946" cy="4"/>
            <a:chOff x="658813" y="800103"/>
            <a:chExt cx="833946" cy="4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rgbClr val="FFFFFF">
                  <a:alpha val="6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rgbClr val="FFFF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58317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pos="7151">
          <p15:clr>
            <a:srgbClr val="FBAE40"/>
          </p15:clr>
        </p15:guide>
        <p15:guide id="4" pos="189">
          <p15:clr>
            <a:srgbClr val="FBAE40"/>
          </p15:clr>
        </p15:guide>
        <p15:guide id="5" pos="7491">
          <p15:clr>
            <a:srgbClr val="FBAE40"/>
          </p15:clr>
        </p15:guide>
        <p15:guide id="6" orient="horz" pos="30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025" y="1825625"/>
            <a:ext cx="10515600" cy="4351338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  <a:lvl2pPr>
              <a:defRPr b="0" i="0">
                <a:latin typeface="+mj-lt"/>
                <a:ea typeface="Chevin Pro Light" charset="0"/>
                <a:cs typeface="Chevin Pro Light" charset="0"/>
              </a:defRPr>
            </a:lvl2pPr>
            <a:lvl3pPr>
              <a:defRPr b="0" i="0">
                <a:latin typeface="+mj-lt"/>
                <a:ea typeface="Chevin Pro Light" charset="0"/>
                <a:cs typeface="Chevin Pro Light" charset="0"/>
              </a:defRPr>
            </a:lvl3pPr>
            <a:lvl4pPr>
              <a:defRPr b="0" i="0">
                <a:latin typeface="+mj-lt"/>
                <a:ea typeface="Chevin Pro Light" charset="0"/>
                <a:cs typeface="Chevin Pro Light" charset="0"/>
              </a:defRPr>
            </a:lvl4pPr>
            <a:lvl5pPr>
              <a:defRPr b="0" i="0">
                <a:latin typeface="+mj-lt"/>
                <a:ea typeface="Chevin Pro Light" charset="0"/>
                <a:cs typeface="Chevin Pro Light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03956" y="81662"/>
            <a:ext cx="10515600" cy="662780"/>
          </a:xfrm>
        </p:spPr>
        <p:txBody>
          <a:bodyPr>
            <a:normAutofit/>
          </a:bodyPr>
          <a:lstStyle>
            <a:lvl1pPr>
              <a:defRPr sz="180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300038" y="744440"/>
            <a:ext cx="11591925" cy="5"/>
            <a:chOff x="658813" y="800101"/>
            <a:chExt cx="11591925" cy="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658814" y="800101"/>
              <a:ext cx="11591924" cy="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Изображение 18"/>
          <p:cNvPicPr>
            <a:picLocks noChangeAspect="1"/>
          </p:cNvPicPr>
          <p:nvPr userDrawn="1"/>
        </p:nvPicPr>
        <p:blipFill>
          <a:blip r:embed="rId2" cstate="print">
            <a:lum bright="-10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56" y="280504"/>
            <a:ext cx="2181207" cy="364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52996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pos="18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266" y="2847059"/>
            <a:ext cx="7120934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 i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266" y="4429134"/>
            <a:ext cx="7120934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>
                    <a:lumMod val="65000"/>
                  </a:schemeClr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5841" y="6416675"/>
            <a:ext cx="4540286" cy="365125"/>
          </a:xfrm>
        </p:spPr>
        <p:txBody>
          <a:bodyPr/>
          <a:lstStyle>
            <a:lvl1pPr algn="l">
              <a:defRPr b="0" i="0">
                <a:solidFill>
                  <a:schemeClr val="bg1">
                    <a:lumMod val="65000"/>
                  </a:schemeClr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ru-RU">
                <a:solidFill>
                  <a:srgbClr val="FFFFFF">
                    <a:lumMod val="65000"/>
                  </a:srgbClr>
                </a:solidFill>
              </a:rPr>
              <a:t>2016 © Национальная технологическая инициатива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288813" y="6416675"/>
            <a:ext cx="3334254" cy="8"/>
            <a:chOff x="658813" y="800103"/>
            <a:chExt cx="3334254" cy="8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chemeClr val="bg1">
                  <a:lumMod val="75000"/>
                  <a:alpha val="29804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 userDrawn="1"/>
        </p:nvGrpSpPr>
        <p:grpSpPr>
          <a:xfrm>
            <a:off x="298441" y="4303832"/>
            <a:ext cx="3334254" cy="8"/>
            <a:chOff x="658813" y="800103"/>
            <a:chExt cx="3334254" cy="8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Группа 91"/>
          <p:cNvGrpSpPr/>
          <p:nvPr userDrawn="1"/>
        </p:nvGrpSpPr>
        <p:grpSpPr>
          <a:xfrm>
            <a:off x="276225" y="415925"/>
            <a:ext cx="2984500" cy="862013"/>
            <a:chOff x="276225" y="415925"/>
            <a:chExt cx="2984500" cy="862013"/>
          </a:xfrm>
        </p:grpSpPr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286864" y="1064871"/>
              <a:ext cx="355530" cy="0"/>
            </a:xfrm>
            <a:prstGeom prst="line">
              <a:avLst/>
            </a:prstGeom>
            <a:ln w="9525">
              <a:solidFill>
                <a:srgbClr val="F759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639815" y="1064871"/>
              <a:ext cx="461172" cy="0"/>
            </a:xfrm>
            <a:prstGeom prst="line">
              <a:avLst/>
            </a:prstGeom>
            <a:ln w="9525">
              <a:solidFill>
                <a:schemeClr val="accent4">
                  <a:lumMod val="60000"/>
                  <a:lumOff val="4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4"/>
            <p:cNvGrpSpPr>
              <a:grpSpLocks noChangeAspect="1"/>
            </p:cNvGrpSpPr>
            <p:nvPr userDrawn="1"/>
          </p:nvGrpSpPr>
          <p:grpSpPr bwMode="auto">
            <a:xfrm>
              <a:off x="276225" y="415925"/>
              <a:ext cx="2984500" cy="498475"/>
              <a:chOff x="174" y="262"/>
              <a:chExt cx="1880" cy="314"/>
            </a:xfrm>
            <a:solidFill>
              <a:srgbClr val="F75931"/>
            </a:solidFill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auto">
              <a:xfrm>
                <a:off x="186" y="262"/>
                <a:ext cx="75" cy="109"/>
              </a:xfrm>
              <a:custGeom>
                <a:avLst/>
                <a:gdLst>
                  <a:gd name="T0" fmla="*/ 42 w 51"/>
                  <a:gd name="T1" fmla="*/ 4 h 74"/>
                  <a:gd name="T2" fmla="*/ 47 w 51"/>
                  <a:gd name="T3" fmla="*/ 0 h 74"/>
                  <a:gd name="T4" fmla="*/ 51 w 51"/>
                  <a:gd name="T5" fmla="*/ 4 h 74"/>
                  <a:gd name="T6" fmla="*/ 51 w 51"/>
                  <a:gd name="T7" fmla="*/ 70 h 74"/>
                  <a:gd name="T8" fmla="*/ 47 w 51"/>
                  <a:gd name="T9" fmla="*/ 74 h 74"/>
                  <a:gd name="T10" fmla="*/ 42 w 51"/>
                  <a:gd name="T11" fmla="*/ 70 h 74"/>
                  <a:gd name="T12" fmla="*/ 42 w 51"/>
                  <a:gd name="T13" fmla="*/ 42 h 74"/>
                  <a:gd name="T14" fmla="*/ 9 w 51"/>
                  <a:gd name="T15" fmla="*/ 42 h 74"/>
                  <a:gd name="T16" fmla="*/ 9 w 51"/>
                  <a:gd name="T17" fmla="*/ 70 h 74"/>
                  <a:gd name="T18" fmla="*/ 4 w 51"/>
                  <a:gd name="T19" fmla="*/ 74 h 74"/>
                  <a:gd name="T20" fmla="*/ 0 w 51"/>
                  <a:gd name="T21" fmla="*/ 70 h 74"/>
                  <a:gd name="T22" fmla="*/ 0 w 51"/>
                  <a:gd name="T23" fmla="*/ 4 h 74"/>
                  <a:gd name="T24" fmla="*/ 4 w 51"/>
                  <a:gd name="T25" fmla="*/ 0 h 74"/>
                  <a:gd name="T26" fmla="*/ 9 w 51"/>
                  <a:gd name="T27" fmla="*/ 4 h 74"/>
                  <a:gd name="T28" fmla="*/ 9 w 51"/>
                  <a:gd name="T29" fmla="*/ 34 h 74"/>
                  <a:gd name="T30" fmla="*/ 42 w 51"/>
                  <a:gd name="T31" fmla="*/ 34 h 74"/>
                  <a:gd name="T32" fmla="*/ 42 w 51"/>
                  <a:gd name="T33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74">
                    <a:moveTo>
                      <a:pt x="42" y="4"/>
                    </a:moveTo>
                    <a:cubicBezTo>
                      <a:pt x="42" y="2"/>
                      <a:pt x="44" y="0"/>
                      <a:pt x="47" y="0"/>
                    </a:cubicBezTo>
                    <a:cubicBezTo>
                      <a:pt x="49" y="0"/>
                      <a:pt x="51" y="2"/>
                      <a:pt x="51" y="4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2"/>
                      <a:pt x="49" y="74"/>
                      <a:pt x="47" y="74"/>
                    </a:cubicBezTo>
                    <a:cubicBezTo>
                      <a:pt x="44" y="74"/>
                      <a:pt x="42" y="72"/>
                      <a:pt x="42" y="70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9" y="72"/>
                      <a:pt x="7" y="74"/>
                      <a:pt x="4" y="74"/>
                    </a:cubicBezTo>
                    <a:cubicBezTo>
                      <a:pt x="2" y="74"/>
                      <a:pt x="0" y="72"/>
                      <a:pt x="0" y="7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42" y="34"/>
                      <a:pt x="42" y="34"/>
                      <a:pt x="42" y="34"/>
                    </a:cubicBezTo>
                    <a:lnTo>
                      <a:pt x="4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9" name="Freeform 6"/>
              <p:cNvSpPr>
                <a:spLocks noEditPoints="1"/>
              </p:cNvSpPr>
              <p:nvPr userDrawn="1"/>
            </p:nvSpPr>
            <p:spPr bwMode="auto">
              <a:xfrm>
                <a:off x="280" y="294"/>
                <a:ext cx="63" cy="77"/>
              </a:xfrm>
              <a:custGeom>
                <a:avLst/>
                <a:gdLst>
                  <a:gd name="T0" fmla="*/ 38 w 43"/>
                  <a:gd name="T1" fmla="*/ 52 h 52"/>
                  <a:gd name="T2" fmla="*/ 33 w 43"/>
                  <a:gd name="T3" fmla="*/ 50 h 52"/>
                  <a:gd name="T4" fmla="*/ 31 w 43"/>
                  <a:gd name="T5" fmla="*/ 47 h 52"/>
                  <a:gd name="T6" fmla="*/ 17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8 w 43"/>
                  <a:gd name="T13" fmla="*/ 22 h 52"/>
                  <a:gd name="T14" fmla="*/ 29 w 43"/>
                  <a:gd name="T15" fmla="*/ 22 h 52"/>
                  <a:gd name="T16" fmla="*/ 29 w 43"/>
                  <a:gd name="T17" fmla="*/ 20 h 52"/>
                  <a:gd name="T18" fmla="*/ 19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3 w 43"/>
                  <a:gd name="T25" fmla="*/ 7 h 52"/>
                  <a:gd name="T26" fmla="*/ 5 w 43"/>
                  <a:gd name="T27" fmla="*/ 4 h 52"/>
                  <a:gd name="T28" fmla="*/ 20 w 43"/>
                  <a:gd name="T29" fmla="*/ 0 h 52"/>
                  <a:gd name="T30" fmla="*/ 38 w 43"/>
                  <a:gd name="T31" fmla="*/ 21 h 52"/>
                  <a:gd name="T32" fmla="*/ 38 w 43"/>
                  <a:gd name="T33" fmla="*/ 39 h 52"/>
                  <a:gd name="T34" fmla="*/ 41 w 43"/>
                  <a:gd name="T35" fmla="*/ 45 h 52"/>
                  <a:gd name="T36" fmla="*/ 43 w 43"/>
                  <a:gd name="T37" fmla="*/ 48 h 52"/>
                  <a:gd name="T38" fmla="*/ 38 w 43"/>
                  <a:gd name="T39" fmla="*/ 52 h 52"/>
                  <a:gd name="T40" fmla="*/ 29 w 43"/>
                  <a:gd name="T41" fmla="*/ 29 h 52"/>
                  <a:gd name="T42" fmla="*/ 19 w 43"/>
                  <a:gd name="T43" fmla="*/ 29 h 52"/>
                  <a:gd name="T44" fmla="*/ 8 w 43"/>
                  <a:gd name="T45" fmla="*/ 37 h 52"/>
                  <a:gd name="T46" fmla="*/ 8 w 43"/>
                  <a:gd name="T47" fmla="*/ 38 h 52"/>
                  <a:gd name="T48" fmla="*/ 19 w 43"/>
                  <a:gd name="T49" fmla="*/ 45 h 52"/>
                  <a:gd name="T50" fmla="*/ 29 w 43"/>
                  <a:gd name="T51" fmla="*/ 35 h 52"/>
                  <a:gd name="T52" fmla="*/ 29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8" y="52"/>
                    </a:moveTo>
                    <a:cubicBezTo>
                      <a:pt x="36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7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2"/>
                      <a:pt x="28" y="8"/>
                      <a:pt x="19" y="8"/>
                    </a:cubicBezTo>
                    <a:cubicBezTo>
                      <a:pt x="14" y="8"/>
                      <a:pt x="11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1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29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29" y="42"/>
                      <a:pt x="29" y="35"/>
                    </a:cubicBezTo>
                    <a:lnTo>
                      <a:pt x="29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 userDrawn="1"/>
            </p:nvSpPr>
            <p:spPr bwMode="auto">
              <a:xfrm>
                <a:off x="359" y="296"/>
                <a:ext cx="70" cy="99"/>
              </a:xfrm>
              <a:custGeom>
                <a:avLst/>
                <a:gdLst>
                  <a:gd name="T0" fmla="*/ 40 w 48"/>
                  <a:gd name="T1" fmla="*/ 51 h 67"/>
                  <a:gd name="T2" fmla="*/ 4 w 48"/>
                  <a:gd name="T3" fmla="*/ 51 h 67"/>
                  <a:gd name="T4" fmla="*/ 0 w 48"/>
                  <a:gd name="T5" fmla="*/ 47 h 67"/>
                  <a:gd name="T6" fmla="*/ 0 w 48"/>
                  <a:gd name="T7" fmla="*/ 4 h 67"/>
                  <a:gd name="T8" fmla="*/ 5 w 48"/>
                  <a:gd name="T9" fmla="*/ 0 h 67"/>
                  <a:gd name="T10" fmla="*/ 9 w 48"/>
                  <a:gd name="T11" fmla="*/ 4 h 67"/>
                  <a:gd name="T12" fmla="*/ 9 w 48"/>
                  <a:gd name="T13" fmla="*/ 43 h 67"/>
                  <a:gd name="T14" fmla="*/ 30 w 48"/>
                  <a:gd name="T15" fmla="*/ 43 h 67"/>
                  <a:gd name="T16" fmla="*/ 30 w 48"/>
                  <a:gd name="T17" fmla="*/ 4 h 67"/>
                  <a:gd name="T18" fmla="*/ 35 w 48"/>
                  <a:gd name="T19" fmla="*/ 0 h 67"/>
                  <a:gd name="T20" fmla="*/ 39 w 48"/>
                  <a:gd name="T21" fmla="*/ 4 h 67"/>
                  <a:gd name="T22" fmla="*/ 39 w 48"/>
                  <a:gd name="T23" fmla="*/ 43 h 67"/>
                  <a:gd name="T24" fmla="*/ 44 w 48"/>
                  <a:gd name="T25" fmla="*/ 43 h 67"/>
                  <a:gd name="T26" fmla="*/ 48 w 48"/>
                  <a:gd name="T27" fmla="*/ 46 h 67"/>
                  <a:gd name="T28" fmla="*/ 48 w 48"/>
                  <a:gd name="T29" fmla="*/ 63 h 67"/>
                  <a:gd name="T30" fmla="*/ 44 w 48"/>
                  <a:gd name="T31" fmla="*/ 67 h 67"/>
                  <a:gd name="T32" fmla="*/ 40 w 48"/>
                  <a:gd name="T33" fmla="*/ 63 h 67"/>
                  <a:gd name="T34" fmla="*/ 40 w 48"/>
                  <a:gd name="T35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67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2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442" y="296"/>
                <a:ext cx="59" cy="75"/>
              </a:xfrm>
              <a:custGeom>
                <a:avLst/>
                <a:gdLst>
                  <a:gd name="T0" fmla="*/ 9 w 40"/>
                  <a:gd name="T1" fmla="*/ 47 h 51"/>
                  <a:gd name="T2" fmla="*/ 4 w 40"/>
                  <a:gd name="T3" fmla="*/ 51 h 51"/>
                  <a:gd name="T4" fmla="*/ 0 w 40"/>
                  <a:gd name="T5" fmla="*/ 47 h 51"/>
                  <a:gd name="T6" fmla="*/ 0 w 40"/>
                  <a:gd name="T7" fmla="*/ 4 h 51"/>
                  <a:gd name="T8" fmla="*/ 4 w 40"/>
                  <a:gd name="T9" fmla="*/ 0 h 51"/>
                  <a:gd name="T10" fmla="*/ 9 w 40"/>
                  <a:gd name="T11" fmla="*/ 4 h 51"/>
                  <a:gd name="T12" fmla="*/ 9 w 40"/>
                  <a:gd name="T13" fmla="*/ 32 h 51"/>
                  <a:gd name="T14" fmla="*/ 31 w 40"/>
                  <a:gd name="T15" fmla="*/ 7 h 51"/>
                  <a:gd name="T16" fmla="*/ 31 w 40"/>
                  <a:gd name="T17" fmla="*/ 4 h 51"/>
                  <a:gd name="T18" fmla="*/ 36 w 40"/>
                  <a:gd name="T19" fmla="*/ 0 h 51"/>
                  <a:gd name="T20" fmla="*/ 40 w 40"/>
                  <a:gd name="T21" fmla="*/ 4 h 51"/>
                  <a:gd name="T22" fmla="*/ 40 w 40"/>
                  <a:gd name="T23" fmla="*/ 47 h 51"/>
                  <a:gd name="T24" fmla="*/ 36 w 40"/>
                  <a:gd name="T25" fmla="*/ 51 h 51"/>
                  <a:gd name="T26" fmla="*/ 31 w 40"/>
                  <a:gd name="T27" fmla="*/ 47 h 51"/>
                  <a:gd name="T28" fmla="*/ 31 w 40"/>
                  <a:gd name="T29" fmla="*/ 19 h 51"/>
                  <a:gd name="T30" fmla="*/ 9 w 40"/>
                  <a:gd name="T31" fmla="*/ 44 h 51"/>
                  <a:gd name="T32" fmla="*/ 9 w 40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51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14" name="Freeform 9"/>
              <p:cNvSpPr>
                <a:spLocks noEditPoints="1"/>
              </p:cNvSpPr>
              <p:nvPr userDrawn="1"/>
            </p:nvSpPr>
            <p:spPr bwMode="auto">
              <a:xfrm>
                <a:off x="520" y="294"/>
                <a:ext cx="60" cy="77"/>
              </a:xfrm>
              <a:custGeom>
                <a:avLst/>
                <a:gdLst>
                  <a:gd name="T0" fmla="*/ 21 w 41"/>
                  <a:gd name="T1" fmla="*/ 52 h 52"/>
                  <a:gd name="T2" fmla="*/ 0 w 41"/>
                  <a:gd name="T3" fmla="*/ 31 h 52"/>
                  <a:gd name="T4" fmla="*/ 0 w 41"/>
                  <a:gd name="T5" fmla="*/ 21 h 52"/>
                  <a:gd name="T6" fmla="*/ 21 w 41"/>
                  <a:gd name="T7" fmla="*/ 0 h 52"/>
                  <a:gd name="T8" fmla="*/ 41 w 41"/>
                  <a:gd name="T9" fmla="*/ 21 h 52"/>
                  <a:gd name="T10" fmla="*/ 41 w 41"/>
                  <a:gd name="T11" fmla="*/ 31 h 52"/>
                  <a:gd name="T12" fmla="*/ 21 w 41"/>
                  <a:gd name="T13" fmla="*/ 52 h 52"/>
                  <a:gd name="T14" fmla="*/ 32 w 41"/>
                  <a:gd name="T15" fmla="*/ 21 h 52"/>
                  <a:gd name="T16" fmla="*/ 21 w 41"/>
                  <a:gd name="T17" fmla="*/ 8 h 52"/>
                  <a:gd name="T18" fmla="*/ 9 w 41"/>
                  <a:gd name="T19" fmla="*/ 21 h 52"/>
                  <a:gd name="T20" fmla="*/ 9 w 41"/>
                  <a:gd name="T21" fmla="*/ 31 h 52"/>
                  <a:gd name="T22" fmla="*/ 21 w 41"/>
                  <a:gd name="T23" fmla="*/ 44 h 52"/>
                  <a:gd name="T24" fmla="*/ 32 w 41"/>
                  <a:gd name="T25" fmla="*/ 31 h 52"/>
                  <a:gd name="T26" fmla="*/ 32 w 41"/>
                  <a:gd name="T27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52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15" name="Freeform 10"/>
              <p:cNvSpPr>
                <a:spLocks/>
              </p:cNvSpPr>
              <p:nvPr userDrawn="1"/>
            </p:nvSpPr>
            <p:spPr bwMode="auto">
              <a:xfrm>
                <a:off x="599" y="294"/>
                <a:ext cx="56" cy="77"/>
              </a:xfrm>
              <a:custGeom>
                <a:avLst/>
                <a:gdLst>
                  <a:gd name="T0" fmla="*/ 38 w 38"/>
                  <a:gd name="T1" fmla="*/ 48 h 52"/>
                  <a:gd name="T2" fmla="*/ 33 w 38"/>
                  <a:gd name="T3" fmla="*/ 52 h 52"/>
                  <a:gd name="T4" fmla="*/ 29 w 38"/>
                  <a:gd name="T5" fmla="*/ 48 h 52"/>
                  <a:gd name="T6" fmla="*/ 29 w 38"/>
                  <a:gd name="T7" fmla="*/ 29 h 52"/>
                  <a:gd name="T8" fmla="*/ 9 w 38"/>
                  <a:gd name="T9" fmla="*/ 29 h 52"/>
                  <a:gd name="T10" fmla="*/ 9 w 38"/>
                  <a:gd name="T11" fmla="*/ 48 h 52"/>
                  <a:gd name="T12" fmla="*/ 4 w 38"/>
                  <a:gd name="T13" fmla="*/ 52 h 52"/>
                  <a:gd name="T14" fmla="*/ 0 w 38"/>
                  <a:gd name="T15" fmla="*/ 48 h 52"/>
                  <a:gd name="T16" fmla="*/ 0 w 38"/>
                  <a:gd name="T17" fmla="*/ 5 h 52"/>
                  <a:gd name="T18" fmla="*/ 4 w 38"/>
                  <a:gd name="T19" fmla="*/ 0 h 52"/>
                  <a:gd name="T20" fmla="*/ 9 w 38"/>
                  <a:gd name="T21" fmla="*/ 5 h 52"/>
                  <a:gd name="T22" fmla="*/ 9 w 38"/>
                  <a:gd name="T23" fmla="*/ 21 h 52"/>
                  <a:gd name="T24" fmla="*/ 29 w 38"/>
                  <a:gd name="T25" fmla="*/ 21 h 52"/>
                  <a:gd name="T26" fmla="*/ 29 w 38"/>
                  <a:gd name="T27" fmla="*/ 5 h 52"/>
                  <a:gd name="T28" fmla="*/ 33 w 38"/>
                  <a:gd name="T29" fmla="*/ 0 h 52"/>
                  <a:gd name="T30" fmla="*/ 38 w 38"/>
                  <a:gd name="T31" fmla="*/ 5 h 52"/>
                  <a:gd name="T32" fmla="*/ 38 w 38"/>
                  <a:gd name="T33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52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21" name="Freeform 11"/>
              <p:cNvSpPr>
                <a:spLocks noEditPoints="1"/>
              </p:cNvSpPr>
              <p:nvPr userDrawn="1"/>
            </p:nvSpPr>
            <p:spPr bwMode="auto">
              <a:xfrm>
                <a:off x="671" y="294"/>
                <a:ext cx="63" cy="77"/>
              </a:xfrm>
              <a:custGeom>
                <a:avLst/>
                <a:gdLst>
                  <a:gd name="T0" fmla="*/ 39 w 43"/>
                  <a:gd name="T1" fmla="*/ 52 h 52"/>
                  <a:gd name="T2" fmla="*/ 34 w 43"/>
                  <a:gd name="T3" fmla="*/ 50 h 52"/>
                  <a:gd name="T4" fmla="*/ 32 w 43"/>
                  <a:gd name="T5" fmla="*/ 47 h 52"/>
                  <a:gd name="T6" fmla="*/ 17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8 w 43"/>
                  <a:gd name="T13" fmla="*/ 22 h 52"/>
                  <a:gd name="T14" fmla="*/ 30 w 43"/>
                  <a:gd name="T15" fmla="*/ 22 h 52"/>
                  <a:gd name="T16" fmla="*/ 30 w 43"/>
                  <a:gd name="T17" fmla="*/ 20 h 52"/>
                  <a:gd name="T18" fmla="*/ 19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3 w 43"/>
                  <a:gd name="T25" fmla="*/ 7 h 52"/>
                  <a:gd name="T26" fmla="*/ 5 w 43"/>
                  <a:gd name="T27" fmla="*/ 4 h 52"/>
                  <a:gd name="T28" fmla="*/ 20 w 43"/>
                  <a:gd name="T29" fmla="*/ 0 h 52"/>
                  <a:gd name="T30" fmla="*/ 39 w 43"/>
                  <a:gd name="T31" fmla="*/ 21 h 52"/>
                  <a:gd name="T32" fmla="*/ 39 w 43"/>
                  <a:gd name="T33" fmla="*/ 39 h 52"/>
                  <a:gd name="T34" fmla="*/ 41 w 43"/>
                  <a:gd name="T35" fmla="*/ 45 h 52"/>
                  <a:gd name="T36" fmla="*/ 43 w 43"/>
                  <a:gd name="T37" fmla="*/ 48 h 52"/>
                  <a:gd name="T38" fmla="*/ 39 w 43"/>
                  <a:gd name="T39" fmla="*/ 52 h 52"/>
                  <a:gd name="T40" fmla="*/ 30 w 43"/>
                  <a:gd name="T41" fmla="*/ 29 h 52"/>
                  <a:gd name="T42" fmla="*/ 19 w 43"/>
                  <a:gd name="T43" fmla="*/ 29 h 52"/>
                  <a:gd name="T44" fmla="*/ 9 w 43"/>
                  <a:gd name="T45" fmla="*/ 37 h 52"/>
                  <a:gd name="T46" fmla="*/ 9 w 43"/>
                  <a:gd name="T47" fmla="*/ 38 h 52"/>
                  <a:gd name="T48" fmla="*/ 19 w 43"/>
                  <a:gd name="T49" fmla="*/ 45 h 52"/>
                  <a:gd name="T50" fmla="*/ 30 w 43"/>
                  <a:gd name="T51" fmla="*/ 35 h 52"/>
                  <a:gd name="T52" fmla="*/ 30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22" name="Freeform 12"/>
              <p:cNvSpPr>
                <a:spLocks/>
              </p:cNvSpPr>
              <p:nvPr userDrawn="1"/>
            </p:nvSpPr>
            <p:spPr bwMode="auto">
              <a:xfrm>
                <a:off x="743" y="296"/>
                <a:ext cx="65" cy="77"/>
              </a:xfrm>
              <a:custGeom>
                <a:avLst/>
                <a:gdLst>
                  <a:gd name="T0" fmla="*/ 40 w 44"/>
                  <a:gd name="T1" fmla="*/ 0 h 52"/>
                  <a:gd name="T2" fmla="*/ 44 w 44"/>
                  <a:gd name="T3" fmla="*/ 4 h 52"/>
                  <a:gd name="T4" fmla="*/ 44 w 44"/>
                  <a:gd name="T5" fmla="*/ 47 h 52"/>
                  <a:gd name="T6" fmla="*/ 40 w 44"/>
                  <a:gd name="T7" fmla="*/ 52 h 52"/>
                  <a:gd name="T8" fmla="*/ 35 w 44"/>
                  <a:gd name="T9" fmla="*/ 47 h 52"/>
                  <a:gd name="T10" fmla="*/ 35 w 44"/>
                  <a:gd name="T11" fmla="*/ 8 h 52"/>
                  <a:gd name="T12" fmla="*/ 16 w 44"/>
                  <a:gd name="T13" fmla="*/ 8 h 52"/>
                  <a:gd name="T14" fmla="*/ 16 w 44"/>
                  <a:gd name="T15" fmla="*/ 17 h 52"/>
                  <a:gd name="T16" fmla="*/ 12 w 44"/>
                  <a:gd name="T17" fmla="*/ 45 h 52"/>
                  <a:gd name="T18" fmla="*/ 5 w 44"/>
                  <a:gd name="T19" fmla="*/ 51 h 52"/>
                  <a:gd name="T20" fmla="*/ 0 w 44"/>
                  <a:gd name="T21" fmla="*/ 47 h 52"/>
                  <a:gd name="T22" fmla="*/ 5 w 44"/>
                  <a:gd name="T23" fmla="*/ 38 h 52"/>
                  <a:gd name="T24" fmla="*/ 7 w 44"/>
                  <a:gd name="T25" fmla="*/ 16 h 52"/>
                  <a:gd name="T26" fmla="*/ 7 w 44"/>
                  <a:gd name="T27" fmla="*/ 4 h 52"/>
                  <a:gd name="T28" fmla="*/ 12 w 44"/>
                  <a:gd name="T29" fmla="*/ 0 h 52"/>
                  <a:gd name="T30" fmla="*/ 40 w 44"/>
                  <a:gd name="T3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52">
                    <a:moveTo>
                      <a:pt x="40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40" y="52"/>
                    </a:cubicBezTo>
                    <a:cubicBezTo>
                      <a:pt x="37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8"/>
                      <a:pt x="15" y="38"/>
                      <a:pt x="12" y="45"/>
                    </a:cubicBezTo>
                    <a:cubicBezTo>
                      <a:pt x="9" y="50"/>
                      <a:pt x="7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5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2" y="0"/>
                    </a:cubicBezTo>
                    <a:lnTo>
                      <a:pt x="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23" name="Freeform 13"/>
              <p:cNvSpPr>
                <a:spLocks noEditPoints="1"/>
              </p:cNvSpPr>
              <p:nvPr userDrawn="1"/>
            </p:nvSpPr>
            <p:spPr bwMode="auto">
              <a:xfrm>
                <a:off x="830" y="296"/>
                <a:ext cx="52" cy="75"/>
              </a:xfrm>
              <a:custGeom>
                <a:avLst/>
                <a:gdLst>
                  <a:gd name="T0" fmla="*/ 0 w 36"/>
                  <a:gd name="T1" fmla="*/ 4 h 51"/>
                  <a:gd name="T2" fmla="*/ 4 w 36"/>
                  <a:gd name="T3" fmla="*/ 0 h 51"/>
                  <a:gd name="T4" fmla="*/ 9 w 36"/>
                  <a:gd name="T5" fmla="*/ 4 h 51"/>
                  <a:gd name="T6" fmla="*/ 9 w 36"/>
                  <a:gd name="T7" fmla="*/ 20 h 51"/>
                  <a:gd name="T8" fmla="*/ 18 w 36"/>
                  <a:gd name="T9" fmla="*/ 20 h 51"/>
                  <a:gd name="T10" fmla="*/ 36 w 36"/>
                  <a:gd name="T11" fmla="*/ 34 h 51"/>
                  <a:gd name="T12" fmla="*/ 36 w 36"/>
                  <a:gd name="T13" fmla="*/ 37 h 51"/>
                  <a:gd name="T14" fmla="*/ 20 w 36"/>
                  <a:gd name="T15" fmla="*/ 51 h 51"/>
                  <a:gd name="T16" fmla="*/ 4 w 36"/>
                  <a:gd name="T17" fmla="*/ 51 h 51"/>
                  <a:gd name="T18" fmla="*/ 0 w 36"/>
                  <a:gd name="T19" fmla="*/ 46 h 51"/>
                  <a:gd name="T20" fmla="*/ 0 w 36"/>
                  <a:gd name="T21" fmla="*/ 4 h 51"/>
                  <a:gd name="T22" fmla="*/ 9 w 36"/>
                  <a:gd name="T23" fmla="*/ 43 h 51"/>
                  <a:gd name="T24" fmla="*/ 19 w 36"/>
                  <a:gd name="T25" fmla="*/ 43 h 51"/>
                  <a:gd name="T26" fmla="*/ 27 w 36"/>
                  <a:gd name="T27" fmla="*/ 36 h 51"/>
                  <a:gd name="T28" fmla="*/ 27 w 36"/>
                  <a:gd name="T29" fmla="*/ 34 h 51"/>
                  <a:gd name="T30" fmla="*/ 18 w 36"/>
                  <a:gd name="T31" fmla="*/ 28 h 51"/>
                  <a:gd name="T32" fmla="*/ 9 w 36"/>
                  <a:gd name="T33" fmla="*/ 28 h 51"/>
                  <a:gd name="T34" fmla="*/ 9 w 36"/>
                  <a:gd name="T35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51">
                    <a:moveTo>
                      <a:pt x="0" y="4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30" y="20"/>
                      <a:pt x="36" y="26"/>
                      <a:pt x="36" y="34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1" y="51"/>
                      <a:pt x="20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6"/>
                    </a:cubicBezTo>
                    <a:lnTo>
                      <a:pt x="0" y="4"/>
                    </a:lnTo>
                    <a:close/>
                    <a:moveTo>
                      <a:pt x="9" y="43"/>
                    </a:moveTo>
                    <a:cubicBezTo>
                      <a:pt x="19" y="43"/>
                      <a:pt x="19" y="43"/>
                      <a:pt x="19" y="43"/>
                    </a:cubicBezTo>
                    <a:cubicBezTo>
                      <a:pt x="26" y="43"/>
                      <a:pt x="27" y="40"/>
                      <a:pt x="27" y="36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0"/>
                      <a:pt x="24" y="28"/>
                      <a:pt x="18" y="28"/>
                    </a:cubicBezTo>
                    <a:cubicBezTo>
                      <a:pt x="9" y="28"/>
                      <a:pt x="9" y="28"/>
                      <a:pt x="9" y="28"/>
                    </a:cubicBezTo>
                    <a:lnTo>
                      <a:pt x="9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 userDrawn="1"/>
            </p:nvSpPr>
            <p:spPr bwMode="auto">
              <a:xfrm>
                <a:off x="901" y="294"/>
                <a:ext cx="56" cy="77"/>
              </a:xfrm>
              <a:custGeom>
                <a:avLst/>
                <a:gdLst>
                  <a:gd name="T0" fmla="*/ 38 w 38"/>
                  <a:gd name="T1" fmla="*/ 48 h 52"/>
                  <a:gd name="T2" fmla="*/ 33 w 38"/>
                  <a:gd name="T3" fmla="*/ 52 h 52"/>
                  <a:gd name="T4" fmla="*/ 29 w 38"/>
                  <a:gd name="T5" fmla="*/ 48 h 52"/>
                  <a:gd name="T6" fmla="*/ 29 w 38"/>
                  <a:gd name="T7" fmla="*/ 29 h 52"/>
                  <a:gd name="T8" fmla="*/ 9 w 38"/>
                  <a:gd name="T9" fmla="*/ 29 h 52"/>
                  <a:gd name="T10" fmla="*/ 9 w 38"/>
                  <a:gd name="T11" fmla="*/ 48 h 52"/>
                  <a:gd name="T12" fmla="*/ 5 w 38"/>
                  <a:gd name="T13" fmla="*/ 52 h 52"/>
                  <a:gd name="T14" fmla="*/ 0 w 38"/>
                  <a:gd name="T15" fmla="*/ 48 h 52"/>
                  <a:gd name="T16" fmla="*/ 0 w 38"/>
                  <a:gd name="T17" fmla="*/ 5 h 52"/>
                  <a:gd name="T18" fmla="*/ 5 w 38"/>
                  <a:gd name="T19" fmla="*/ 0 h 52"/>
                  <a:gd name="T20" fmla="*/ 9 w 38"/>
                  <a:gd name="T21" fmla="*/ 5 h 52"/>
                  <a:gd name="T22" fmla="*/ 9 w 38"/>
                  <a:gd name="T23" fmla="*/ 21 h 52"/>
                  <a:gd name="T24" fmla="*/ 29 w 38"/>
                  <a:gd name="T25" fmla="*/ 21 h 52"/>
                  <a:gd name="T26" fmla="*/ 29 w 38"/>
                  <a:gd name="T27" fmla="*/ 5 h 52"/>
                  <a:gd name="T28" fmla="*/ 33 w 38"/>
                  <a:gd name="T29" fmla="*/ 0 h 52"/>
                  <a:gd name="T30" fmla="*/ 38 w 38"/>
                  <a:gd name="T31" fmla="*/ 5 h 52"/>
                  <a:gd name="T32" fmla="*/ 38 w 38"/>
                  <a:gd name="T33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52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29" name="Freeform 15"/>
              <p:cNvSpPr>
                <a:spLocks noEditPoints="1"/>
              </p:cNvSpPr>
              <p:nvPr userDrawn="1"/>
            </p:nvSpPr>
            <p:spPr bwMode="auto">
              <a:xfrm>
                <a:off x="973" y="294"/>
                <a:ext cx="63" cy="77"/>
              </a:xfrm>
              <a:custGeom>
                <a:avLst/>
                <a:gdLst>
                  <a:gd name="T0" fmla="*/ 39 w 43"/>
                  <a:gd name="T1" fmla="*/ 52 h 52"/>
                  <a:gd name="T2" fmla="*/ 34 w 43"/>
                  <a:gd name="T3" fmla="*/ 50 h 52"/>
                  <a:gd name="T4" fmla="*/ 32 w 43"/>
                  <a:gd name="T5" fmla="*/ 47 h 52"/>
                  <a:gd name="T6" fmla="*/ 18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9 w 43"/>
                  <a:gd name="T13" fmla="*/ 22 h 52"/>
                  <a:gd name="T14" fmla="*/ 30 w 43"/>
                  <a:gd name="T15" fmla="*/ 22 h 52"/>
                  <a:gd name="T16" fmla="*/ 30 w 43"/>
                  <a:gd name="T17" fmla="*/ 20 h 52"/>
                  <a:gd name="T18" fmla="*/ 20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4 w 43"/>
                  <a:gd name="T25" fmla="*/ 7 h 52"/>
                  <a:gd name="T26" fmla="*/ 6 w 43"/>
                  <a:gd name="T27" fmla="*/ 4 h 52"/>
                  <a:gd name="T28" fmla="*/ 20 w 43"/>
                  <a:gd name="T29" fmla="*/ 0 h 52"/>
                  <a:gd name="T30" fmla="*/ 39 w 43"/>
                  <a:gd name="T31" fmla="*/ 21 h 52"/>
                  <a:gd name="T32" fmla="*/ 39 w 43"/>
                  <a:gd name="T33" fmla="*/ 39 h 52"/>
                  <a:gd name="T34" fmla="*/ 42 w 43"/>
                  <a:gd name="T35" fmla="*/ 45 h 52"/>
                  <a:gd name="T36" fmla="*/ 43 w 43"/>
                  <a:gd name="T37" fmla="*/ 48 h 52"/>
                  <a:gd name="T38" fmla="*/ 39 w 43"/>
                  <a:gd name="T39" fmla="*/ 52 h 52"/>
                  <a:gd name="T40" fmla="*/ 30 w 43"/>
                  <a:gd name="T41" fmla="*/ 29 h 52"/>
                  <a:gd name="T42" fmla="*/ 19 w 43"/>
                  <a:gd name="T43" fmla="*/ 29 h 52"/>
                  <a:gd name="T44" fmla="*/ 9 w 43"/>
                  <a:gd name="T45" fmla="*/ 37 h 52"/>
                  <a:gd name="T46" fmla="*/ 9 w 43"/>
                  <a:gd name="T47" fmla="*/ 38 h 52"/>
                  <a:gd name="T48" fmla="*/ 19 w 43"/>
                  <a:gd name="T49" fmla="*/ 45 h 52"/>
                  <a:gd name="T50" fmla="*/ 30 w 43"/>
                  <a:gd name="T51" fmla="*/ 35 h 52"/>
                  <a:gd name="T52" fmla="*/ 30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0" name="Freeform 16"/>
              <p:cNvSpPr>
                <a:spLocks noEditPoints="1"/>
              </p:cNvSpPr>
              <p:nvPr userDrawn="1"/>
            </p:nvSpPr>
            <p:spPr bwMode="auto">
              <a:xfrm>
                <a:off x="1050" y="296"/>
                <a:ext cx="52" cy="75"/>
              </a:xfrm>
              <a:custGeom>
                <a:avLst/>
                <a:gdLst>
                  <a:gd name="T0" fmla="*/ 36 w 36"/>
                  <a:gd name="T1" fmla="*/ 47 h 51"/>
                  <a:gd name="T2" fmla="*/ 31 w 36"/>
                  <a:gd name="T3" fmla="*/ 51 h 51"/>
                  <a:gd name="T4" fmla="*/ 27 w 36"/>
                  <a:gd name="T5" fmla="*/ 47 h 51"/>
                  <a:gd name="T6" fmla="*/ 27 w 36"/>
                  <a:gd name="T7" fmla="*/ 30 h 51"/>
                  <a:gd name="T8" fmla="*/ 19 w 36"/>
                  <a:gd name="T9" fmla="*/ 30 h 51"/>
                  <a:gd name="T10" fmla="*/ 9 w 36"/>
                  <a:gd name="T11" fmla="*/ 49 h 51"/>
                  <a:gd name="T12" fmla="*/ 5 w 36"/>
                  <a:gd name="T13" fmla="*/ 51 h 51"/>
                  <a:gd name="T14" fmla="*/ 0 w 36"/>
                  <a:gd name="T15" fmla="*/ 47 h 51"/>
                  <a:gd name="T16" fmla="*/ 1 w 36"/>
                  <a:gd name="T17" fmla="*/ 44 h 51"/>
                  <a:gd name="T18" fmla="*/ 10 w 36"/>
                  <a:gd name="T19" fmla="*/ 29 h 51"/>
                  <a:gd name="T20" fmla="*/ 1 w 36"/>
                  <a:gd name="T21" fmla="*/ 16 h 51"/>
                  <a:gd name="T22" fmla="*/ 1 w 36"/>
                  <a:gd name="T23" fmla="*/ 13 h 51"/>
                  <a:gd name="T24" fmla="*/ 18 w 36"/>
                  <a:gd name="T25" fmla="*/ 0 h 51"/>
                  <a:gd name="T26" fmla="*/ 31 w 36"/>
                  <a:gd name="T27" fmla="*/ 0 h 51"/>
                  <a:gd name="T28" fmla="*/ 36 w 36"/>
                  <a:gd name="T29" fmla="*/ 4 h 51"/>
                  <a:gd name="T30" fmla="*/ 36 w 36"/>
                  <a:gd name="T31" fmla="*/ 47 h 51"/>
                  <a:gd name="T32" fmla="*/ 27 w 36"/>
                  <a:gd name="T33" fmla="*/ 23 h 51"/>
                  <a:gd name="T34" fmla="*/ 27 w 36"/>
                  <a:gd name="T35" fmla="*/ 7 h 51"/>
                  <a:gd name="T36" fmla="*/ 18 w 36"/>
                  <a:gd name="T37" fmla="*/ 7 h 51"/>
                  <a:gd name="T38" fmla="*/ 10 w 36"/>
                  <a:gd name="T39" fmla="*/ 14 h 51"/>
                  <a:gd name="T40" fmla="*/ 10 w 36"/>
                  <a:gd name="T41" fmla="*/ 17 h 51"/>
                  <a:gd name="T42" fmla="*/ 18 w 36"/>
                  <a:gd name="T43" fmla="*/ 23 h 51"/>
                  <a:gd name="T44" fmla="*/ 27 w 36"/>
                  <a:gd name="T4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51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0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 userDrawn="1"/>
            </p:nvSpPr>
            <p:spPr bwMode="auto">
              <a:xfrm>
                <a:off x="174" y="477"/>
                <a:ext cx="59" cy="77"/>
              </a:xfrm>
              <a:custGeom>
                <a:avLst/>
                <a:gdLst>
                  <a:gd name="T0" fmla="*/ 37 w 40"/>
                  <a:gd name="T1" fmla="*/ 0 h 52"/>
                  <a:gd name="T2" fmla="*/ 40 w 40"/>
                  <a:gd name="T3" fmla="*/ 4 h 52"/>
                  <a:gd name="T4" fmla="*/ 37 w 40"/>
                  <a:gd name="T5" fmla="*/ 7 h 52"/>
                  <a:gd name="T6" fmla="*/ 25 w 40"/>
                  <a:gd name="T7" fmla="*/ 7 h 52"/>
                  <a:gd name="T8" fmla="*/ 25 w 40"/>
                  <a:gd name="T9" fmla="*/ 47 h 52"/>
                  <a:gd name="T10" fmla="*/ 20 w 40"/>
                  <a:gd name="T11" fmla="*/ 52 h 52"/>
                  <a:gd name="T12" fmla="*/ 16 w 40"/>
                  <a:gd name="T13" fmla="*/ 47 h 52"/>
                  <a:gd name="T14" fmla="*/ 16 w 40"/>
                  <a:gd name="T15" fmla="*/ 7 h 52"/>
                  <a:gd name="T16" fmla="*/ 4 w 40"/>
                  <a:gd name="T17" fmla="*/ 7 h 52"/>
                  <a:gd name="T18" fmla="*/ 0 w 40"/>
                  <a:gd name="T19" fmla="*/ 4 h 52"/>
                  <a:gd name="T20" fmla="*/ 4 w 40"/>
                  <a:gd name="T21" fmla="*/ 0 h 52"/>
                  <a:gd name="T22" fmla="*/ 37 w 40"/>
                  <a:gd name="T2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52">
                    <a:moveTo>
                      <a:pt x="37" y="0"/>
                    </a:moveTo>
                    <a:cubicBezTo>
                      <a:pt x="39" y="0"/>
                      <a:pt x="40" y="2"/>
                      <a:pt x="40" y="4"/>
                    </a:cubicBezTo>
                    <a:cubicBezTo>
                      <a:pt x="40" y="6"/>
                      <a:pt x="39" y="7"/>
                      <a:pt x="37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50"/>
                      <a:pt x="22" y="52"/>
                      <a:pt x="20" y="52"/>
                    </a:cubicBezTo>
                    <a:cubicBezTo>
                      <a:pt x="18" y="52"/>
                      <a:pt x="16" y="50"/>
                      <a:pt x="16" y="4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2" name="Freeform 18"/>
              <p:cNvSpPr>
                <a:spLocks noEditPoints="1"/>
              </p:cNvSpPr>
              <p:nvPr userDrawn="1"/>
            </p:nvSpPr>
            <p:spPr bwMode="auto">
              <a:xfrm>
                <a:off x="243" y="476"/>
                <a:ext cx="57" cy="76"/>
              </a:xfrm>
              <a:custGeom>
                <a:avLst/>
                <a:gdLst>
                  <a:gd name="T0" fmla="*/ 36 w 39"/>
                  <a:gd name="T1" fmla="*/ 29 h 52"/>
                  <a:gd name="T2" fmla="*/ 8 w 39"/>
                  <a:gd name="T3" fmla="*/ 29 h 52"/>
                  <a:gd name="T4" fmla="*/ 8 w 39"/>
                  <a:gd name="T5" fmla="*/ 32 h 52"/>
                  <a:gd name="T6" fmla="*/ 20 w 39"/>
                  <a:gd name="T7" fmla="*/ 45 h 52"/>
                  <a:gd name="T8" fmla="*/ 32 w 39"/>
                  <a:gd name="T9" fmla="*/ 42 h 52"/>
                  <a:gd name="T10" fmla="*/ 37 w 39"/>
                  <a:gd name="T11" fmla="*/ 44 h 52"/>
                  <a:gd name="T12" fmla="*/ 35 w 39"/>
                  <a:gd name="T13" fmla="*/ 49 h 52"/>
                  <a:gd name="T14" fmla="*/ 19 w 39"/>
                  <a:gd name="T15" fmla="*/ 52 h 52"/>
                  <a:gd name="T16" fmla="*/ 0 w 39"/>
                  <a:gd name="T17" fmla="*/ 31 h 52"/>
                  <a:gd name="T18" fmla="*/ 0 w 39"/>
                  <a:gd name="T19" fmla="*/ 22 h 52"/>
                  <a:gd name="T20" fmla="*/ 19 w 39"/>
                  <a:gd name="T21" fmla="*/ 0 h 52"/>
                  <a:gd name="T22" fmla="*/ 39 w 39"/>
                  <a:gd name="T23" fmla="*/ 21 h 52"/>
                  <a:gd name="T24" fmla="*/ 39 w 39"/>
                  <a:gd name="T25" fmla="*/ 25 h 52"/>
                  <a:gd name="T26" fmla="*/ 36 w 39"/>
                  <a:gd name="T27" fmla="*/ 29 h 52"/>
                  <a:gd name="T28" fmla="*/ 31 w 39"/>
                  <a:gd name="T29" fmla="*/ 20 h 52"/>
                  <a:gd name="T30" fmla="*/ 20 w 39"/>
                  <a:gd name="T31" fmla="*/ 7 h 52"/>
                  <a:gd name="T32" fmla="*/ 8 w 39"/>
                  <a:gd name="T33" fmla="*/ 20 h 52"/>
                  <a:gd name="T34" fmla="*/ 8 w 39"/>
                  <a:gd name="T35" fmla="*/ 22 h 52"/>
                  <a:gd name="T36" fmla="*/ 31 w 39"/>
                  <a:gd name="T37" fmla="*/ 22 h 52"/>
                  <a:gd name="T38" fmla="*/ 31 w 39"/>
                  <a:gd name="T39" fmla="*/ 2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52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1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1" y="20"/>
                    </a:moveTo>
                    <a:cubicBezTo>
                      <a:pt x="31" y="12"/>
                      <a:pt x="28" y="7"/>
                      <a:pt x="20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1" y="22"/>
                      <a:pt x="31" y="22"/>
                      <a:pt x="31" y="22"/>
                    </a:cubicBezTo>
                    <a:lnTo>
                      <a:pt x="31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3" name="Freeform 19"/>
              <p:cNvSpPr>
                <a:spLocks/>
              </p:cNvSpPr>
              <p:nvPr userDrawn="1"/>
            </p:nvSpPr>
            <p:spPr bwMode="auto">
              <a:xfrm>
                <a:off x="310" y="476"/>
                <a:ext cx="59" cy="76"/>
              </a:xfrm>
              <a:custGeom>
                <a:avLst/>
                <a:gdLst>
                  <a:gd name="T0" fmla="*/ 35 w 40"/>
                  <a:gd name="T1" fmla="*/ 52 h 52"/>
                  <a:gd name="T2" fmla="*/ 32 w 40"/>
                  <a:gd name="T3" fmla="*/ 50 h 52"/>
                  <a:gd name="T4" fmla="*/ 20 w 40"/>
                  <a:gd name="T5" fmla="*/ 32 h 52"/>
                  <a:gd name="T6" fmla="*/ 8 w 40"/>
                  <a:gd name="T7" fmla="*/ 50 h 52"/>
                  <a:gd name="T8" fmla="*/ 5 w 40"/>
                  <a:gd name="T9" fmla="*/ 52 h 52"/>
                  <a:gd name="T10" fmla="*/ 0 w 40"/>
                  <a:gd name="T11" fmla="*/ 48 h 52"/>
                  <a:gd name="T12" fmla="*/ 1 w 40"/>
                  <a:gd name="T13" fmla="*/ 46 h 52"/>
                  <a:gd name="T14" fmla="*/ 15 w 40"/>
                  <a:gd name="T15" fmla="*/ 26 h 52"/>
                  <a:gd name="T16" fmla="*/ 2 w 40"/>
                  <a:gd name="T17" fmla="*/ 7 h 52"/>
                  <a:gd name="T18" fmla="*/ 2 w 40"/>
                  <a:gd name="T19" fmla="*/ 5 h 52"/>
                  <a:gd name="T20" fmla="*/ 6 w 40"/>
                  <a:gd name="T21" fmla="*/ 0 h 52"/>
                  <a:gd name="T22" fmla="*/ 10 w 40"/>
                  <a:gd name="T23" fmla="*/ 3 h 52"/>
                  <a:gd name="T24" fmla="*/ 20 w 40"/>
                  <a:gd name="T25" fmla="*/ 19 h 52"/>
                  <a:gd name="T26" fmla="*/ 31 w 40"/>
                  <a:gd name="T27" fmla="*/ 3 h 52"/>
                  <a:gd name="T28" fmla="*/ 34 w 40"/>
                  <a:gd name="T29" fmla="*/ 0 h 52"/>
                  <a:gd name="T30" fmla="*/ 39 w 40"/>
                  <a:gd name="T31" fmla="*/ 4 h 52"/>
                  <a:gd name="T32" fmla="*/ 38 w 40"/>
                  <a:gd name="T33" fmla="*/ 6 h 52"/>
                  <a:gd name="T34" fmla="*/ 26 w 40"/>
                  <a:gd name="T35" fmla="*/ 25 h 52"/>
                  <a:gd name="T36" fmla="*/ 40 w 40"/>
                  <a:gd name="T37" fmla="*/ 46 h 52"/>
                  <a:gd name="T38" fmla="*/ 40 w 40"/>
                  <a:gd name="T39" fmla="*/ 48 h 52"/>
                  <a:gd name="T40" fmla="*/ 35 w 40"/>
                  <a:gd name="T4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52">
                    <a:moveTo>
                      <a:pt x="35" y="52"/>
                    </a:moveTo>
                    <a:cubicBezTo>
                      <a:pt x="34" y="52"/>
                      <a:pt x="32" y="52"/>
                      <a:pt x="32" y="50"/>
                    </a:cubicBezTo>
                    <a:cubicBezTo>
                      <a:pt x="28" y="44"/>
                      <a:pt x="25" y="39"/>
                      <a:pt x="20" y="32"/>
                    </a:cubicBezTo>
                    <a:cubicBezTo>
                      <a:pt x="16" y="38"/>
                      <a:pt x="11" y="44"/>
                      <a:pt x="8" y="50"/>
                    </a:cubicBezTo>
                    <a:cubicBezTo>
                      <a:pt x="7" y="52"/>
                      <a:pt x="6" y="52"/>
                      <a:pt x="5" y="52"/>
                    </a:cubicBezTo>
                    <a:cubicBezTo>
                      <a:pt x="2" y="52"/>
                      <a:pt x="0" y="51"/>
                      <a:pt x="0" y="48"/>
                    </a:cubicBezTo>
                    <a:cubicBezTo>
                      <a:pt x="0" y="48"/>
                      <a:pt x="0" y="47"/>
                      <a:pt x="1" y="46"/>
                    </a:cubicBezTo>
                    <a:cubicBezTo>
                      <a:pt x="5" y="39"/>
                      <a:pt x="10" y="32"/>
                      <a:pt x="15" y="26"/>
                    </a:cubicBezTo>
                    <a:cubicBezTo>
                      <a:pt x="10" y="20"/>
                      <a:pt x="6" y="13"/>
                      <a:pt x="2" y="7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2"/>
                      <a:pt x="4" y="0"/>
                      <a:pt x="6" y="0"/>
                    </a:cubicBezTo>
                    <a:cubicBezTo>
                      <a:pt x="8" y="0"/>
                      <a:pt x="9" y="1"/>
                      <a:pt x="10" y="3"/>
                    </a:cubicBezTo>
                    <a:cubicBezTo>
                      <a:pt x="13" y="8"/>
                      <a:pt x="16" y="14"/>
                      <a:pt x="20" y="19"/>
                    </a:cubicBezTo>
                    <a:cubicBezTo>
                      <a:pt x="24" y="13"/>
                      <a:pt x="28" y="8"/>
                      <a:pt x="31" y="3"/>
                    </a:cubicBezTo>
                    <a:cubicBezTo>
                      <a:pt x="31" y="1"/>
                      <a:pt x="33" y="0"/>
                      <a:pt x="34" y="0"/>
                    </a:cubicBezTo>
                    <a:cubicBezTo>
                      <a:pt x="36" y="0"/>
                      <a:pt x="39" y="2"/>
                      <a:pt x="39" y="4"/>
                    </a:cubicBezTo>
                    <a:cubicBezTo>
                      <a:pt x="39" y="5"/>
                      <a:pt x="38" y="6"/>
                      <a:pt x="38" y="6"/>
                    </a:cubicBezTo>
                    <a:cubicBezTo>
                      <a:pt x="35" y="13"/>
                      <a:pt x="30" y="19"/>
                      <a:pt x="26" y="25"/>
                    </a:cubicBezTo>
                    <a:cubicBezTo>
                      <a:pt x="31" y="33"/>
                      <a:pt x="36" y="39"/>
                      <a:pt x="40" y="46"/>
                    </a:cubicBezTo>
                    <a:cubicBezTo>
                      <a:pt x="40" y="47"/>
                      <a:pt x="40" y="47"/>
                      <a:pt x="40" y="48"/>
                    </a:cubicBezTo>
                    <a:cubicBezTo>
                      <a:pt x="40" y="50"/>
                      <a:pt x="38" y="52"/>
                      <a:pt x="35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4" name="Freeform 20"/>
              <p:cNvSpPr>
                <a:spLocks/>
              </p:cNvSpPr>
              <p:nvPr userDrawn="1"/>
            </p:nvSpPr>
            <p:spPr bwMode="auto">
              <a:xfrm>
                <a:off x="384" y="476"/>
                <a:ext cx="54" cy="76"/>
              </a:xfrm>
              <a:custGeom>
                <a:avLst/>
                <a:gdLst>
                  <a:gd name="T0" fmla="*/ 37 w 37"/>
                  <a:gd name="T1" fmla="*/ 48 h 52"/>
                  <a:gd name="T2" fmla="*/ 33 w 37"/>
                  <a:gd name="T3" fmla="*/ 52 h 52"/>
                  <a:gd name="T4" fmla="*/ 28 w 37"/>
                  <a:gd name="T5" fmla="*/ 48 h 52"/>
                  <a:gd name="T6" fmla="*/ 28 w 37"/>
                  <a:gd name="T7" fmla="*/ 29 h 52"/>
                  <a:gd name="T8" fmla="*/ 8 w 37"/>
                  <a:gd name="T9" fmla="*/ 29 h 52"/>
                  <a:gd name="T10" fmla="*/ 8 w 37"/>
                  <a:gd name="T11" fmla="*/ 48 h 52"/>
                  <a:gd name="T12" fmla="*/ 4 w 37"/>
                  <a:gd name="T13" fmla="*/ 52 h 52"/>
                  <a:gd name="T14" fmla="*/ 0 w 37"/>
                  <a:gd name="T15" fmla="*/ 48 h 52"/>
                  <a:gd name="T16" fmla="*/ 0 w 37"/>
                  <a:gd name="T17" fmla="*/ 5 h 52"/>
                  <a:gd name="T18" fmla="*/ 4 w 37"/>
                  <a:gd name="T19" fmla="*/ 0 h 52"/>
                  <a:gd name="T20" fmla="*/ 8 w 37"/>
                  <a:gd name="T21" fmla="*/ 5 h 52"/>
                  <a:gd name="T22" fmla="*/ 8 w 37"/>
                  <a:gd name="T23" fmla="*/ 21 h 52"/>
                  <a:gd name="T24" fmla="*/ 28 w 37"/>
                  <a:gd name="T25" fmla="*/ 21 h 52"/>
                  <a:gd name="T26" fmla="*/ 28 w 37"/>
                  <a:gd name="T27" fmla="*/ 5 h 52"/>
                  <a:gd name="T28" fmla="*/ 33 w 37"/>
                  <a:gd name="T29" fmla="*/ 0 h 52"/>
                  <a:gd name="T30" fmla="*/ 37 w 37"/>
                  <a:gd name="T31" fmla="*/ 5 h 52"/>
                  <a:gd name="T32" fmla="*/ 37 w 37"/>
                  <a:gd name="T33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52">
                    <a:moveTo>
                      <a:pt x="37" y="48"/>
                    </a:moveTo>
                    <a:cubicBezTo>
                      <a:pt x="37" y="50"/>
                      <a:pt x="35" y="52"/>
                      <a:pt x="33" y="52"/>
                    </a:cubicBezTo>
                    <a:cubicBezTo>
                      <a:pt x="30" y="52"/>
                      <a:pt x="28" y="50"/>
                      <a:pt x="28" y="48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5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2"/>
                      <a:pt x="30" y="0"/>
                      <a:pt x="33" y="0"/>
                    </a:cubicBezTo>
                    <a:cubicBezTo>
                      <a:pt x="35" y="0"/>
                      <a:pt x="37" y="2"/>
                      <a:pt x="37" y="5"/>
                    </a:cubicBezTo>
                    <a:lnTo>
                      <a:pt x="37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5" name="Freeform 21"/>
              <p:cNvSpPr>
                <a:spLocks noEditPoints="1"/>
              </p:cNvSpPr>
              <p:nvPr userDrawn="1"/>
            </p:nvSpPr>
            <p:spPr bwMode="auto">
              <a:xfrm>
                <a:off x="457" y="476"/>
                <a:ext cx="60" cy="76"/>
              </a:xfrm>
              <a:custGeom>
                <a:avLst/>
                <a:gdLst>
                  <a:gd name="T0" fmla="*/ 21 w 41"/>
                  <a:gd name="T1" fmla="*/ 52 h 52"/>
                  <a:gd name="T2" fmla="*/ 0 w 41"/>
                  <a:gd name="T3" fmla="*/ 31 h 52"/>
                  <a:gd name="T4" fmla="*/ 0 w 41"/>
                  <a:gd name="T5" fmla="*/ 21 h 52"/>
                  <a:gd name="T6" fmla="*/ 21 w 41"/>
                  <a:gd name="T7" fmla="*/ 0 h 52"/>
                  <a:gd name="T8" fmla="*/ 41 w 41"/>
                  <a:gd name="T9" fmla="*/ 21 h 52"/>
                  <a:gd name="T10" fmla="*/ 41 w 41"/>
                  <a:gd name="T11" fmla="*/ 31 h 52"/>
                  <a:gd name="T12" fmla="*/ 21 w 41"/>
                  <a:gd name="T13" fmla="*/ 52 h 52"/>
                  <a:gd name="T14" fmla="*/ 32 w 41"/>
                  <a:gd name="T15" fmla="*/ 21 h 52"/>
                  <a:gd name="T16" fmla="*/ 21 w 41"/>
                  <a:gd name="T17" fmla="*/ 8 h 52"/>
                  <a:gd name="T18" fmla="*/ 9 w 41"/>
                  <a:gd name="T19" fmla="*/ 21 h 52"/>
                  <a:gd name="T20" fmla="*/ 9 w 41"/>
                  <a:gd name="T21" fmla="*/ 31 h 52"/>
                  <a:gd name="T22" fmla="*/ 21 w 41"/>
                  <a:gd name="T23" fmla="*/ 44 h 52"/>
                  <a:gd name="T24" fmla="*/ 32 w 41"/>
                  <a:gd name="T25" fmla="*/ 31 h 52"/>
                  <a:gd name="T26" fmla="*/ 32 w 41"/>
                  <a:gd name="T27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52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6" name="Freeform 22"/>
              <p:cNvSpPr>
                <a:spLocks/>
              </p:cNvSpPr>
              <p:nvPr userDrawn="1"/>
            </p:nvSpPr>
            <p:spPr bwMode="auto">
              <a:xfrm>
                <a:off x="464" y="468"/>
                <a:ext cx="46" cy="90"/>
              </a:xfrm>
              <a:custGeom>
                <a:avLst/>
                <a:gdLst>
                  <a:gd name="T0" fmla="*/ 3 w 31"/>
                  <a:gd name="T1" fmla="*/ 61 h 61"/>
                  <a:gd name="T2" fmla="*/ 2 w 31"/>
                  <a:gd name="T3" fmla="*/ 60 h 61"/>
                  <a:gd name="T4" fmla="*/ 1 w 31"/>
                  <a:gd name="T5" fmla="*/ 57 h 61"/>
                  <a:gd name="T6" fmla="*/ 25 w 31"/>
                  <a:gd name="T7" fmla="*/ 2 h 61"/>
                  <a:gd name="T8" fmla="*/ 29 w 31"/>
                  <a:gd name="T9" fmla="*/ 1 h 61"/>
                  <a:gd name="T10" fmla="*/ 30 w 31"/>
                  <a:gd name="T11" fmla="*/ 4 h 61"/>
                  <a:gd name="T12" fmla="*/ 6 w 31"/>
                  <a:gd name="T13" fmla="*/ 59 h 61"/>
                  <a:gd name="T14" fmla="*/ 3 w 31"/>
                  <a:gd name="T1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61">
                    <a:moveTo>
                      <a:pt x="3" y="61"/>
                    </a:moveTo>
                    <a:cubicBezTo>
                      <a:pt x="3" y="61"/>
                      <a:pt x="2" y="61"/>
                      <a:pt x="2" y="60"/>
                    </a:cubicBezTo>
                    <a:cubicBezTo>
                      <a:pt x="1" y="60"/>
                      <a:pt x="0" y="58"/>
                      <a:pt x="1" y="57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1"/>
                      <a:pt x="27" y="0"/>
                      <a:pt x="29" y="1"/>
                    </a:cubicBezTo>
                    <a:cubicBezTo>
                      <a:pt x="30" y="1"/>
                      <a:pt x="31" y="3"/>
                      <a:pt x="30" y="4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5" y="60"/>
                      <a:pt x="4" y="61"/>
                      <a:pt x="3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7" name="Freeform 23"/>
              <p:cNvSpPr>
                <a:spLocks/>
              </p:cNvSpPr>
              <p:nvPr userDrawn="1"/>
            </p:nvSpPr>
            <p:spPr bwMode="auto">
              <a:xfrm>
                <a:off x="529" y="477"/>
                <a:ext cx="64" cy="77"/>
              </a:xfrm>
              <a:custGeom>
                <a:avLst/>
                <a:gdLst>
                  <a:gd name="T0" fmla="*/ 39 w 44"/>
                  <a:gd name="T1" fmla="*/ 0 h 52"/>
                  <a:gd name="T2" fmla="*/ 44 w 44"/>
                  <a:gd name="T3" fmla="*/ 4 h 52"/>
                  <a:gd name="T4" fmla="*/ 44 w 44"/>
                  <a:gd name="T5" fmla="*/ 47 h 52"/>
                  <a:gd name="T6" fmla="*/ 39 w 44"/>
                  <a:gd name="T7" fmla="*/ 52 h 52"/>
                  <a:gd name="T8" fmla="*/ 35 w 44"/>
                  <a:gd name="T9" fmla="*/ 47 h 52"/>
                  <a:gd name="T10" fmla="*/ 35 w 44"/>
                  <a:gd name="T11" fmla="*/ 8 h 52"/>
                  <a:gd name="T12" fmla="*/ 16 w 44"/>
                  <a:gd name="T13" fmla="*/ 8 h 52"/>
                  <a:gd name="T14" fmla="*/ 16 w 44"/>
                  <a:gd name="T15" fmla="*/ 17 h 52"/>
                  <a:gd name="T16" fmla="*/ 11 w 44"/>
                  <a:gd name="T17" fmla="*/ 45 h 52"/>
                  <a:gd name="T18" fmla="*/ 4 w 44"/>
                  <a:gd name="T19" fmla="*/ 51 h 52"/>
                  <a:gd name="T20" fmla="*/ 0 w 44"/>
                  <a:gd name="T21" fmla="*/ 47 h 52"/>
                  <a:gd name="T22" fmla="*/ 4 w 44"/>
                  <a:gd name="T23" fmla="*/ 38 h 52"/>
                  <a:gd name="T24" fmla="*/ 7 w 44"/>
                  <a:gd name="T25" fmla="*/ 16 h 52"/>
                  <a:gd name="T26" fmla="*/ 7 w 44"/>
                  <a:gd name="T27" fmla="*/ 4 h 52"/>
                  <a:gd name="T28" fmla="*/ 11 w 44"/>
                  <a:gd name="T29" fmla="*/ 0 h 52"/>
                  <a:gd name="T30" fmla="*/ 39 w 44"/>
                  <a:gd name="T3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52">
                    <a:moveTo>
                      <a:pt x="39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39" y="52"/>
                    </a:cubicBezTo>
                    <a:cubicBezTo>
                      <a:pt x="36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7"/>
                      <a:pt x="15" y="38"/>
                      <a:pt x="11" y="45"/>
                    </a:cubicBezTo>
                    <a:cubicBezTo>
                      <a:pt x="9" y="50"/>
                      <a:pt x="7" y="51"/>
                      <a:pt x="4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4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1" y="0"/>
                    </a:cubicBezTo>
                    <a:lnTo>
                      <a:pt x="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8" name="Freeform 24"/>
              <p:cNvSpPr>
                <a:spLocks noEditPoints="1"/>
              </p:cNvSpPr>
              <p:nvPr userDrawn="1"/>
            </p:nvSpPr>
            <p:spPr bwMode="auto">
              <a:xfrm>
                <a:off x="613" y="476"/>
                <a:ext cx="58" cy="76"/>
              </a:xfrm>
              <a:custGeom>
                <a:avLst/>
                <a:gdLst>
                  <a:gd name="T0" fmla="*/ 20 w 40"/>
                  <a:gd name="T1" fmla="*/ 52 h 52"/>
                  <a:gd name="T2" fmla="*/ 0 w 40"/>
                  <a:gd name="T3" fmla="*/ 31 h 52"/>
                  <a:gd name="T4" fmla="*/ 0 w 40"/>
                  <a:gd name="T5" fmla="*/ 21 h 52"/>
                  <a:gd name="T6" fmla="*/ 20 w 40"/>
                  <a:gd name="T7" fmla="*/ 0 h 52"/>
                  <a:gd name="T8" fmla="*/ 40 w 40"/>
                  <a:gd name="T9" fmla="*/ 21 h 52"/>
                  <a:gd name="T10" fmla="*/ 40 w 40"/>
                  <a:gd name="T11" fmla="*/ 31 h 52"/>
                  <a:gd name="T12" fmla="*/ 20 w 40"/>
                  <a:gd name="T13" fmla="*/ 52 h 52"/>
                  <a:gd name="T14" fmla="*/ 31 w 40"/>
                  <a:gd name="T15" fmla="*/ 21 h 52"/>
                  <a:gd name="T16" fmla="*/ 20 w 40"/>
                  <a:gd name="T17" fmla="*/ 8 h 52"/>
                  <a:gd name="T18" fmla="*/ 8 w 40"/>
                  <a:gd name="T19" fmla="*/ 21 h 52"/>
                  <a:gd name="T20" fmla="*/ 8 w 40"/>
                  <a:gd name="T21" fmla="*/ 31 h 52"/>
                  <a:gd name="T22" fmla="*/ 20 w 40"/>
                  <a:gd name="T23" fmla="*/ 44 h 52"/>
                  <a:gd name="T24" fmla="*/ 31 w 40"/>
                  <a:gd name="T25" fmla="*/ 31 h 52"/>
                  <a:gd name="T26" fmla="*/ 31 w 40"/>
                  <a:gd name="T27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52">
                    <a:moveTo>
                      <a:pt x="20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0" y="0"/>
                    </a:cubicBezTo>
                    <a:cubicBezTo>
                      <a:pt x="34" y="0"/>
                      <a:pt x="40" y="10"/>
                      <a:pt x="40" y="2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43"/>
                      <a:pt x="34" y="52"/>
                      <a:pt x="20" y="52"/>
                    </a:cubicBezTo>
                    <a:close/>
                    <a:moveTo>
                      <a:pt x="31" y="21"/>
                    </a:moveTo>
                    <a:cubicBezTo>
                      <a:pt x="31" y="13"/>
                      <a:pt x="28" y="8"/>
                      <a:pt x="20" y="8"/>
                    </a:cubicBezTo>
                    <a:cubicBezTo>
                      <a:pt x="12" y="8"/>
                      <a:pt x="8" y="13"/>
                      <a:pt x="8" y="2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9"/>
                      <a:pt x="12" y="44"/>
                      <a:pt x="20" y="44"/>
                    </a:cubicBezTo>
                    <a:cubicBezTo>
                      <a:pt x="28" y="44"/>
                      <a:pt x="31" y="39"/>
                      <a:pt x="31" y="31"/>
                    </a:cubicBezTo>
                    <a:lnTo>
                      <a:pt x="31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9" name="Freeform 25"/>
              <p:cNvSpPr>
                <a:spLocks/>
              </p:cNvSpPr>
              <p:nvPr userDrawn="1"/>
            </p:nvSpPr>
            <p:spPr bwMode="auto">
              <a:xfrm>
                <a:off x="690" y="477"/>
                <a:ext cx="50" cy="75"/>
              </a:xfrm>
              <a:custGeom>
                <a:avLst/>
                <a:gdLst>
                  <a:gd name="T0" fmla="*/ 30 w 34"/>
                  <a:gd name="T1" fmla="*/ 8 h 51"/>
                  <a:gd name="T2" fmla="*/ 9 w 34"/>
                  <a:gd name="T3" fmla="*/ 8 h 51"/>
                  <a:gd name="T4" fmla="*/ 9 w 34"/>
                  <a:gd name="T5" fmla="*/ 47 h 51"/>
                  <a:gd name="T6" fmla="*/ 4 w 34"/>
                  <a:gd name="T7" fmla="*/ 51 h 51"/>
                  <a:gd name="T8" fmla="*/ 0 w 34"/>
                  <a:gd name="T9" fmla="*/ 47 h 51"/>
                  <a:gd name="T10" fmla="*/ 0 w 34"/>
                  <a:gd name="T11" fmla="*/ 4 h 51"/>
                  <a:gd name="T12" fmla="*/ 4 w 34"/>
                  <a:gd name="T13" fmla="*/ 0 h 51"/>
                  <a:gd name="T14" fmla="*/ 30 w 34"/>
                  <a:gd name="T15" fmla="*/ 0 h 51"/>
                  <a:gd name="T16" fmla="*/ 34 w 34"/>
                  <a:gd name="T17" fmla="*/ 4 h 51"/>
                  <a:gd name="T18" fmla="*/ 30 w 34"/>
                  <a:gd name="T19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51">
                    <a:moveTo>
                      <a:pt x="30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0"/>
                      <a:pt x="34" y="2"/>
                      <a:pt x="34" y="4"/>
                    </a:cubicBezTo>
                    <a:cubicBezTo>
                      <a:pt x="34" y="6"/>
                      <a:pt x="32" y="8"/>
                      <a:pt x="3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0" name="Freeform 26"/>
              <p:cNvSpPr>
                <a:spLocks/>
              </p:cNvSpPr>
              <p:nvPr userDrawn="1"/>
            </p:nvSpPr>
            <p:spPr bwMode="auto">
              <a:xfrm>
                <a:off x="752" y="477"/>
                <a:ext cx="60" cy="75"/>
              </a:xfrm>
              <a:custGeom>
                <a:avLst/>
                <a:gdLst>
                  <a:gd name="T0" fmla="*/ 9 w 41"/>
                  <a:gd name="T1" fmla="*/ 47 h 51"/>
                  <a:gd name="T2" fmla="*/ 5 w 41"/>
                  <a:gd name="T3" fmla="*/ 51 h 51"/>
                  <a:gd name="T4" fmla="*/ 0 w 41"/>
                  <a:gd name="T5" fmla="*/ 47 h 51"/>
                  <a:gd name="T6" fmla="*/ 0 w 41"/>
                  <a:gd name="T7" fmla="*/ 4 h 51"/>
                  <a:gd name="T8" fmla="*/ 5 w 41"/>
                  <a:gd name="T9" fmla="*/ 0 h 51"/>
                  <a:gd name="T10" fmla="*/ 9 w 41"/>
                  <a:gd name="T11" fmla="*/ 4 h 51"/>
                  <a:gd name="T12" fmla="*/ 9 w 41"/>
                  <a:gd name="T13" fmla="*/ 32 h 51"/>
                  <a:gd name="T14" fmla="*/ 32 w 41"/>
                  <a:gd name="T15" fmla="*/ 7 h 51"/>
                  <a:gd name="T16" fmla="*/ 32 w 41"/>
                  <a:gd name="T17" fmla="*/ 4 h 51"/>
                  <a:gd name="T18" fmla="*/ 37 w 41"/>
                  <a:gd name="T19" fmla="*/ 0 h 51"/>
                  <a:gd name="T20" fmla="*/ 41 w 41"/>
                  <a:gd name="T21" fmla="*/ 4 h 51"/>
                  <a:gd name="T22" fmla="*/ 41 w 41"/>
                  <a:gd name="T23" fmla="*/ 47 h 51"/>
                  <a:gd name="T24" fmla="*/ 36 w 41"/>
                  <a:gd name="T25" fmla="*/ 51 h 51"/>
                  <a:gd name="T26" fmla="*/ 32 w 41"/>
                  <a:gd name="T27" fmla="*/ 47 h 51"/>
                  <a:gd name="T28" fmla="*/ 32 w 41"/>
                  <a:gd name="T29" fmla="*/ 18 h 51"/>
                  <a:gd name="T30" fmla="*/ 9 w 41"/>
                  <a:gd name="T31" fmla="*/ 44 h 51"/>
                  <a:gd name="T32" fmla="*/ 9 w 41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51">
                    <a:moveTo>
                      <a:pt x="9" y="47"/>
                    </a:moveTo>
                    <a:cubicBezTo>
                      <a:pt x="9" y="49"/>
                      <a:pt x="7" y="51"/>
                      <a:pt x="5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7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1" name="Freeform 27"/>
              <p:cNvSpPr>
                <a:spLocks/>
              </p:cNvSpPr>
              <p:nvPr userDrawn="1"/>
            </p:nvSpPr>
            <p:spPr bwMode="auto">
              <a:xfrm>
                <a:off x="832" y="477"/>
                <a:ext cx="55" cy="75"/>
              </a:xfrm>
              <a:custGeom>
                <a:avLst/>
                <a:gdLst>
                  <a:gd name="T0" fmla="*/ 37 w 37"/>
                  <a:gd name="T1" fmla="*/ 47 h 51"/>
                  <a:gd name="T2" fmla="*/ 33 w 37"/>
                  <a:gd name="T3" fmla="*/ 51 h 51"/>
                  <a:gd name="T4" fmla="*/ 29 w 37"/>
                  <a:gd name="T5" fmla="*/ 47 h 51"/>
                  <a:gd name="T6" fmla="*/ 29 w 37"/>
                  <a:gd name="T7" fmla="*/ 31 h 51"/>
                  <a:gd name="T8" fmla="*/ 17 w 37"/>
                  <a:gd name="T9" fmla="*/ 33 h 51"/>
                  <a:gd name="T10" fmla="*/ 0 w 37"/>
                  <a:gd name="T11" fmla="*/ 17 h 51"/>
                  <a:gd name="T12" fmla="*/ 0 w 37"/>
                  <a:gd name="T13" fmla="*/ 4 h 51"/>
                  <a:gd name="T14" fmla="*/ 5 w 37"/>
                  <a:gd name="T15" fmla="*/ 0 h 51"/>
                  <a:gd name="T16" fmla="*/ 9 w 37"/>
                  <a:gd name="T17" fmla="*/ 4 h 51"/>
                  <a:gd name="T18" fmla="*/ 9 w 37"/>
                  <a:gd name="T19" fmla="*/ 16 h 51"/>
                  <a:gd name="T20" fmla="*/ 19 w 37"/>
                  <a:gd name="T21" fmla="*/ 25 h 51"/>
                  <a:gd name="T22" fmla="*/ 29 w 37"/>
                  <a:gd name="T23" fmla="*/ 23 h 51"/>
                  <a:gd name="T24" fmla="*/ 29 w 37"/>
                  <a:gd name="T25" fmla="*/ 4 h 51"/>
                  <a:gd name="T26" fmla="*/ 33 w 37"/>
                  <a:gd name="T27" fmla="*/ 0 h 51"/>
                  <a:gd name="T28" fmla="*/ 37 w 37"/>
                  <a:gd name="T29" fmla="*/ 4 h 51"/>
                  <a:gd name="T30" fmla="*/ 37 w 37"/>
                  <a:gd name="T31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51">
                    <a:moveTo>
                      <a:pt x="37" y="47"/>
                    </a:moveTo>
                    <a:cubicBezTo>
                      <a:pt x="37" y="49"/>
                      <a:pt x="35" y="51"/>
                      <a:pt x="33" y="51"/>
                    </a:cubicBezTo>
                    <a:cubicBezTo>
                      <a:pt x="31" y="51"/>
                      <a:pt x="29" y="49"/>
                      <a:pt x="29" y="47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5" y="32"/>
                      <a:pt x="21" y="33"/>
                      <a:pt x="17" y="33"/>
                    </a:cubicBezTo>
                    <a:cubicBezTo>
                      <a:pt x="6" y="33"/>
                      <a:pt x="0" y="28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3"/>
                      <a:pt x="13" y="25"/>
                      <a:pt x="19" y="25"/>
                    </a:cubicBezTo>
                    <a:cubicBezTo>
                      <a:pt x="22" y="25"/>
                      <a:pt x="25" y="24"/>
                      <a:pt x="29" y="23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1"/>
                      <a:pt x="31" y="0"/>
                      <a:pt x="33" y="0"/>
                    </a:cubicBezTo>
                    <a:cubicBezTo>
                      <a:pt x="35" y="0"/>
                      <a:pt x="37" y="1"/>
                      <a:pt x="37" y="4"/>
                    </a:cubicBezTo>
                    <a:lnTo>
                      <a:pt x="37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2" name="Freeform 28"/>
              <p:cNvSpPr>
                <a:spLocks noEditPoints="1"/>
              </p:cNvSpPr>
              <p:nvPr userDrawn="1"/>
            </p:nvSpPr>
            <p:spPr bwMode="auto">
              <a:xfrm>
                <a:off x="907" y="476"/>
                <a:ext cx="57" cy="76"/>
              </a:xfrm>
              <a:custGeom>
                <a:avLst/>
                <a:gdLst>
                  <a:gd name="T0" fmla="*/ 36 w 39"/>
                  <a:gd name="T1" fmla="*/ 29 h 52"/>
                  <a:gd name="T2" fmla="*/ 8 w 39"/>
                  <a:gd name="T3" fmla="*/ 29 h 52"/>
                  <a:gd name="T4" fmla="*/ 8 w 39"/>
                  <a:gd name="T5" fmla="*/ 32 h 52"/>
                  <a:gd name="T6" fmla="*/ 20 w 39"/>
                  <a:gd name="T7" fmla="*/ 45 h 52"/>
                  <a:gd name="T8" fmla="*/ 32 w 39"/>
                  <a:gd name="T9" fmla="*/ 42 h 52"/>
                  <a:gd name="T10" fmla="*/ 37 w 39"/>
                  <a:gd name="T11" fmla="*/ 44 h 52"/>
                  <a:gd name="T12" fmla="*/ 35 w 39"/>
                  <a:gd name="T13" fmla="*/ 49 h 52"/>
                  <a:gd name="T14" fmla="*/ 19 w 39"/>
                  <a:gd name="T15" fmla="*/ 52 h 52"/>
                  <a:gd name="T16" fmla="*/ 0 w 39"/>
                  <a:gd name="T17" fmla="*/ 31 h 52"/>
                  <a:gd name="T18" fmla="*/ 0 w 39"/>
                  <a:gd name="T19" fmla="*/ 22 h 52"/>
                  <a:gd name="T20" fmla="*/ 19 w 39"/>
                  <a:gd name="T21" fmla="*/ 0 h 52"/>
                  <a:gd name="T22" fmla="*/ 39 w 39"/>
                  <a:gd name="T23" fmla="*/ 21 h 52"/>
                  <a:gd name="T24" fmla="*/ 39 w 39"/>
                  <a:gd name="T25" fmla="*/ 25 h 52"/>
                  <a:gd name="T26" fmla="*/ 36 w 39"/>
                  <a:gd name="T27" fmla="*/ 29 h 52"/>
                  <a:gd name="T28" fmla="*/ 30 w 39"/>
                  <a:gd name="T29" fmla="*/ 20 h 52"/>
                  <a:gd name="T30" fmla="*/ 19 w 39"/>
                  <a:gd name="T31" fmla="*/ 7 h 52"/>
                  <a:gd name="T32" fmla="*/ 8 w 39"/>
                  <a:gd name="T33" fmla="*/ 20 h 52"/>
                  <a:gd name="T34" fmla="*/ 8 w 39"/>
                  <a:gd name="T35" fmla="*/ 22 h 52"/>
                  <a:gd name="T36" fmla="*/ 30 w 39"/>
                  <a:gd name="T37" fmla="*/ 22 h 52"/>
                  <a:gd name="T38" fmla="*/ 30 w 39"/>
                  <a:gd name="T39" fmla="*/ 2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52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0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0" y="20"/>
                    </a:moveTo>
                    <a:cubicBezTo>
                      <a:pt x="30" y="12"/>
                      <a:pt x="28" y="7"/>
                      <a:pt x="19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0" y="22"/>
                      <a:pt x="30" y="22"/>
                      <a:pt x="30" y="22"/>
                    </a:cubicBezTo>
                    <a:lnTo>
                      <a:pt x="3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3" name="Freeform 29"/>
              <p:cNvSpPr>
                <a:spLocks/>
              </p:cNvSpPr>
              <p:nvPr userDrawn="1"/>
            </p:nvSpPr>
            <p:spPr bwMode="auto">
              <a:xfrm>
                <a:off x="981" y="476"/>
                <a:ext cx="51" cy="76"/>
              </a:xfrm>
              <a:custGeom>
                <a:avLst/>
                <a:gdLst>
                  <a:gd name="T0" fmla="*/ 29 w 35"/>
                  <a:gd name="T1" fmla="*/ 10 h 52"/>
                  <a:gd name="T2" fmla="*/ 20 w 35"/>
                  <a:gd name="T3" fmla="*/ 8 h 52"/>
                  <a:gd name="T4" fmla="*/ 9 w 35"/>
                  <a:gd name="T5" fmla="*/ 22 h 52"/>
                  <a:gd name="T6" fmla="*/ 9 w 35"/>
                  <a:gd name="T7" fmla="*/ 30 h 52"/>
                  <a:gd name="T8" fmla="*/ 20 w 35"/>
                  <a:gd name="T9" fmla="*/ 45 h 52"/>
                  <a:gd name="T10" fmla="*/ 29 w 35"/>
                  <a:gd name="T11" fmla="*/ 43 h 52"/>
                  <a:gd name="T12" fmla="*/ 34 w 35"/>
                  <a:gd name="T13" fmla="*/ 44 h 52"/>
                  <a:gd name="T14" fmla="*/ 32 w 35"/>
                  <a:gd name="T15" fmla="*/ 49 h 52"/>
                  <a:gd name="T16" fmla="*/ 20 w 35"/>
                  <a:gd name="T17" fmla="*/ 52 h 52"/>
                  <a:gd name="T18" fmla="*/ 0 w 35"/>
                  <a:gd name="T19" fmla="*/ 30 h 52"/>
                  <a:gd name="T20" fmla="*/ 0 w 35"/>
                  <a:gd name="T21" fmla="*/ 23 h 52"/>
                  <a:gd name="T22" fmla="*/ 20 w 35"/>
                  <a:gd name="T23" fmla="*/ 0 h 52"/>
                  <a:gd name="T24" fmla="*/ 32 w 35"/>
                  <a:gd name="T25" fmla="*/ 3 h 52"/>
                  <a:gd name="T26" fmla="*/ 34 w 35"/>
                  <a:gd name="T27" fmla="*/ 8 h 52"/>
                  <a:gd name="T28" fmla="*/ 29 w 35"/>
                  <a:gd name="T29" fmla="*/ 1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52">
                    <a:moveTo>
                      <a:pt x="29" y="10"/>
                    </a:moveTo>
                    <a:cubicBezTo>
                      <a:pt x="26" y="8"/>
                      <a:pt x="24" y="8"/>
                      <a:pt x="20" y="8"/>
                    </a:cubicBezTo>
                    <a:cubicBezTo>
                      <a:pt x="13" y="8"/>
                      <a:pt x="9" y="14"/>
                      <a:pt x="9" y="22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9"/>
                      <a:pt x="12" y="45"/>
                      <a:pt x="20" y="45"/>
                    </a:cubicBezTo>
                    <a:cubicBezTo>
                      <a:pt x="23" y="45"/>
                      <a:pt x="26" y="44"/>
                      <a:pt x="29" y="43"/>
                    </a:cubicBezTo>
                    <a:cubicBezTo>
                      <a:pt x="31" y="42"/>
                      <a:pt x="33" y="43"/>
                      <a:pt x="34" y="44"/>
                    </a:cubicBezTo>
                    <a:cubicBezTo>
                      <a:pt x="35" y="46"/>
                      <a:pt x="34" y="48"/>
                      <a:pt x="32" y="49"/>
                    </a:cubicBezTo>
                    <a:cubicBezTo>
                      <a:pt x="28" y="51"/>
                      <a:pt x="24" y="52"/>
                      <a:pt x="20" y="52"/>
                    </a:cubicBezTo>
                    <a:cubicBezTo>
                      <a:pt x="6" y="52"/>
                      <a:pt x="0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1"/>
                      <a:pt x="6" y="0"/>
                      <a:pt x="20" y="0"/>
                    </a:cubicBezTo>
                    <a:cubicBezTo>
                      <a:pt x="24" y="0"/>
                      <a:pt x="29" y="1"/>
                      <a:pt x="32" y="3"/>
                    </a:cubicBezTo>
                    <a:cubicBezTo>
                      <a:pt x="34" y="4"/>
                      <a:pt x="35" y="6"/>
                      <a:pt x="34" y="8"/>
                    </a:cubicBezTo>
                    <a:cubicBezTo>
                      <a:pt x="33" y="10"/>
                      <a:pt x="31" y="11"/>
                      <a:pt x="2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4" name="Freeform 30"/>
              <p:cNvSpPr>
                <a:spLocks/>
              </p:cNvSpPr>
              <p:nvPr userDrawn="1"/>
            </p:nvSpPr>
            <p:spPr bwMode="auto">
              <a:xfrm>
                <a:off x="1047" y="476"/>
                <a:ext cx="52" cy="76"/>
              </a:xfrm>
              <a:custGeom>
                <a:avLst/>
                <a:gdLst>
                  <a:gd name="T0" fmla="*/ 8 w 36"/>
                  <a:gd name="T1" fmla="*/ 22 h 52"/>
                  <a:gd name="T2" fmla="*/ 14 w 36"/>
                  <a:gd name="T3" fmla="*/ 22 h 52"/>
                  <a:gd name="T4" fmla="*/ 28 w 36"/>
                  <a:gd name="T5" fmla="*/ 3 h 52"/>
                  <a:gd name="T6" fmla="*/ 32 w 36"/>
                  <a:gd name="T7" fmla="*/ 0 h 52"/>
                  <a:gd name="T8" fmla="*/ 36 w 36"/>
                  <a:gd name="T9" fmla="*/ 5 h 52"/>
                  <a:gd name="T10" fmla="*/ 35 w 36"/>
                  <a:gd name="T11" fmla="*/ 7 h 52"/>
                  <a:gd name="T12" fmla="*/ 21 w 36"/>
                  <a:gd name="T13" fmla="*/ 26 h 52"/>
                  <a:gd name="T14" fmla="*/ 36 w 36"/>
                  <a:gd name="T15" fmla="*/ 46 h 52"/>
                  <a:gd name="T16" fmla="*/ 36 w 36"/>
                  <a:gd name="T17" fmla="*/ 48 h 52"/>
                  <a:gd name="T18" fmla="*/ 32 w 36"/>
                  <a:gd name="T19" fmla="*/ 52 h 52"/>
                  <a:gd name="T20" fmla="*/ 28 w 36"/>
                  <a:gd name="T21" fmla="*/ 50 h 52"/>
                  <a:gd name="T22" fmla="*/ 14 w 36"/>
                  <a:gd name="T23" fmla="*/ 30 h 52"/>
                  <a:gd name="T24" fmla="*/ 8 w 36"/>
                  <a:gd name="T25" fmla="*/ 30 h 52"/>
                  <a:gd name="T26" fmla="*/ 8 w 36"/>
                  <a:gd name="T27" fmla="*/ 48 h 52"/>
                  <a:gd name="T28" fmla="*/ 4 w 36"/>
                  <a:gd name="T29" fmla="*/ 52 h 52"/>
                  <a:gd name="T30" fmla="*/ 0 w 36"/>
                  <a:gd name="T31" fmla="*/ 48 h 52"/>
                  <a:gd name="T32" fmla="*/ 0 w 36"/>
                  <a:gd name="T33" fmla="*/ 5 h 52"/>
                  <a:gd name="T34" fmla="*/ 4 w 36"/>
                  <a:gd name="T35" fmla="*/ 1 h 52"/>
                  <a:gd name="T36" fmla="*/ 8 w 36"/>
                  <a:gd name="T37" fmla="*/ 5 h 52"/>
                  <a:gd name="T38" fmla="*/ 8 w 36"/>
                  <a:gd name="T39" fmla="*/ 2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52">
                    <a:moveTo>
                      <a:pt x="8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1"/>
                      <a:pt x="30" y="0"/>
                      <a:pt x="32" y="0"/>
                    </a:cubicBezTo>
                    <a:cubicBezTo>
                      <a:pt x="35" y="0"/>
                      <a:pt x="36" y="3"/>
                      <a:pt x="36" y="5"/>
                    </a:cubicBezTo>
                    <a:cubicBezTo>
                      <a:pt x="36" y="6"/>
                      <a:pt x="36" y="7"/>
                      <a:pt x="35" y="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6" y="33"/>
                      <a:pt x="31" y="39"/>
                      <a:pt x="36" y="46"/>
                    </a:cubicBezTo>
                    <a:cubicBezTo>
                      <a:pt x="36" y="46"/>
                      <a:pt x="36" y="47"/>
                      <a:pt x="36" y="48"/>
                    </a:cubicBezTo>
                    <a:cubicBezTo>
                      <a:pt x="36" y="50"/>
                      <a:pt x="35" y="52"/>
                      <a:pt x="32" y="52"/>
                    </a:cubicBezTo>
                    <a:cubicBezTo>
                      <a:pt x="30" y="52"/>
                      <a:pt x="29" y="51"/>
                      <a:pt x="28" y="50"/>
                    </a:cubicBezTo>
                    <a:cubicBezTo>
                      <a:pt x="23" y="43"/>
                      <a:pt x="19" y="37"/>
                      <a:pt x="1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6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1"/>
                      <a:pt x="4" y="1"/>
                    </a:cubicBezTo>
                    <a:cubicBezTo>
                      <a:pt x="6" y="1"/>
                      <a:pt x="8" y="2"/>
                      <a:pt x="8" y="5"/>
                    </a:cubicBezTo>
                    <a:lnTo>
                      <a:pt x="8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5" name="Freeform 31"/>
              <p:cNvSpPr>
                <a:spLocks noEditPoints="1"/>
              </p:cNvSpPr>
              <p:nvPr userDrawn="1"/>
            </p:nvSpPr>
            <p:spPr bwMode="auto">
              <a:xfrm>
                <a:off x="1108" y="476"/>
                <a:ext cx="63" cy="76"/>
              </a:xfrm>
              <a:custGeom>
                <a:avLst/>
                <a:gdLst>
                  <a:gd name="T0" fmla="*/ 39 w 43"/>
                  <a:gd name="T1" fmla="*/ 52 h 52"/>
                  <a:gd name="T2" fmla="*/ 34 w 43"/>
                  <a:gd name="T3" fmla="*/ 50 h 52"/>
                  <a:gd name="T4" fmla="*/ 32 w 43"/>
                  <a:gd name="T5" fmla="*/ 47 h 52"/>
                  <a:gd name="T6" fmla="*/ 18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9 w 43"/>
                  <a:gd name="T13" fmla="*/ 22 h 52"/>
                  <a:gd name="T14" fmla="*/ 30 w 43"/>
                  <a:gd name="T15" fmla="*/ 22 h 52"/>
                  <a:gd name="T16" fmla="*/ 30 w 43"/>
                  <a:gd name="T17" fmla="*/ 20 h 52"/>
                  <a:gd name="T18" fmla="*/ 20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4 w 43"/>
                  <a:gd name="T25" fmla="*/ 7 h 52"/>
                  <a:gd name="T26" fmla="*/ 6 w 43"/>
                  <a:gd name="T27" fmla="*/ 4 h 52"/>
                  <a:gd name="T28" fmla="*/ 20 w 43"/>
                  <a:gd name="T29" fmla="*/ 0 h 52"/>
                  <a:gd name="T30" fmla="*/ 39 w 43"/>
                  <a:gd name="T31" fmla="*/ 20 h 52"/>
                  <a:gd name="T32" fmla="*/ 39 w 43"/>
                  <a:gd name="T33" fmla="*/ 39 h 52"/>
                  <a:gd name="T34" fmla="*/ 42 w 43"/>
                  <a:gd name="T35" fmla="*/ 45 h 52"/>
                  <a:gd name="T36" fmla="*/ 43 w 43"/>
                  <a:gd name="T37" fmla="*/ 48 h 52"/>
                  <a:gd name="T38" fmla="*/ 39 w 43"/>
                  <a:gd name="T39" fmla="*/ 52 h 52"/>
                  <a:gd name="T40" fmla="*/ 30 w 43"/>
                  <a:gd name="T41" fmla="*/ 29 h 52"/>
                  <a:gd name="T42" fmla="*/ 19 w 43"/>
                  <a:gd name="T43" fmla="*/ 29 h 52"/>
                  <a:gd name="T44" fmla="*/ 9 w 43"/>
                  <a:gd name="T45" fmla="*/ 37 h 52"/>
                  <a:gd name="T46" fmla="*/ 9 w 43"/>
                  <a:gd name="T47" fmla="*/ 38 h 52"/>
                  <a:gd name="T48" fmla="*/ 19 w 43"/>
                  <a:gd name="T49" fmla="*/ 45 h 52"/>
                  <a:gd name="T50" fmla="*/ 30 w 43"/>
                  <a:gd name="T51" fmla="*/ 35 h 52"/>
                  <a:gd name="T52" fmla="*/ 30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6" name="Freeform 32"/>
              <p:cNvSpPr>
                <a:spLocks noEditPoints="1"/>
              </p:cNvSpPr>
              <p:nvPr userDrawn="1"/>
            </p:nvSpPr>
            <p:spPr bwMode="auto">
              <a:xfrm>
                <a:off x="1184" y="477"/>
                <a:ext cx="53" cy="75"/>
              </a:xfrm>
              <a:custGeom>
                <a:avLst/>
                <a:gdLst>
                  <a:gd name="T0" fmla="*/ 36 w 36"/>
                  <a:gd name="T1" fmla="*/ 47 h 51"/>
                  <a:gd name="T2" fmla="*/ 31 w 36"/>
                  <a:gd name="T3" fmla="*/ 51 h 51"/>
                  <a:gd name="T4" fmla="*/ 27 w 36"/>
                  <a:gd name="T5" fmla="*/ 47 h 51"/>
                  <a:gd name="T6" fmla="*/ 27 w 36"/>
                  <a:gd name="T7" fmla="*/ 30 h 51"/>
                  <a:gd name="T8" fmla="*/ 19 w 36"/>
                  <a:gd name="T9" fmla="*/ 30 h 51"/>
                  <a:gd name="T10" fmla="*/ 9 w 36"/>
                  <a:gd name="T11" fmla="*/ 49 h 51"/>
                  <a:gd name="T12" fmla="*/ 5 w 36"/>
                  <a:gd name="T13" fmla="*/ 51 h 51"/>
                  <a:gd name="T14" fmla="*/ 0 w 36"/>
                  <a:gd name="T15" fmla="*/ 47 h 51"/>
                  <a:gd name="T16" fmla="*/ 1 w 36"/>
                  <a:gd name="T17" fmla="*/ 44 h 51"/>
                  <a:gd name="T18" fmla="*/ 10 w 36"/>
                  <a:gd name="T19" fmla="*/ 29 h 51"/>
                  <a:gd name="T20" fmla="*/ 1 w 36"/>
                  <a:gd name="T21" fmla="*/ 16 h 51"/>
                  <a:gd name="T22" fmla="*/ 1 w 36"/>
                  <a:gd name="T23" fmla="*/ 13 h 51"/>
                  <a:gd name="T24" fmla="*/ 18 w 36"/>
                  <a:gd name="T25" fmla="*/ 0 h 51"/>
                  <a:gd name="T26" fmla="*/ 31 w 36"/>
                  <a:gd name="T27" fmla="*/ 0 h 51"/>
                  <a:gd name="T28" fmla="*/ 36 w 36"/>
                  <a:gd name="T29" fmla="*/ 4 h 51"/>
                  <a:gd name="T30" fmla="*/ 36 w 36"/>
                  <a:gd name="T31" fmla="*/ 47 h 51"/>
                  <a:gd name="T32" fmla="*/ 27 w 36"/>
                  <a:gd name="T33" fmla="*/ 23 h 51"/>
                  <a:gd name="T34" fmla="*/ 27 w 36"/>
                  <a:gd name="T35" fmla="*/ 7 h 51"/>
                  <a:gd name="T36" fmla="*/ 18 w 36"/>
                  <a:gd name="T37" fmla="*/ 7 h 51"/>
                  <a:gd name="T38" fmla="*/ 10 w 36"/>
                  <a:gd name="T39" fmla="*/ 14 h 51"/>
                  <a:gd name="T40" fmla="*/ 10 w 36"/>
                  <a:gd name="T41" fmla="*/ 16 h 51"/>
                  <a:gd name="T42" fmla="*/ 18 w 36"/>
                  <a:gd name="T43" fmla="*/ 23 h 51"/>
                  <a:gd name="T44" fmla="*/ 27 w 36"/>
                  <a:gd name="T4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51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9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7" name="Freeform 33"/>
              <p:cNvSpPr>
                <a:spLocks/>
              </p:cNvSpPr>
              <p:nvPr userDrawn="1"/>
            </p:nvSpPr>
            <p:spPr bwMode="auto">
              <a:xfrm>
                <a:off x="1303" y="477"/>
                <a:ext cx="59" cy="75"/>
              </a:xfrm>
              <a:custGeom>
                <a:avLst/>
                <a:gdLst>
                  <a:gd name="T0" fmla="*/ 8 w 40"/>
                  <a:gd name="T1" fmla="*/ 47 h 51"/>
                  <a:gd name="T2" fmla="*/ 4 w 40"/>
                  <a:gd name="T3" fmla="*/ 51 h 51"/>
                  <a:gd name="T4" fmla="*/ 0 w 40"/>
                  <a:gd name="T5" fmla="*/ 47 h 51"/>
                  <a:gd name="T6" fmla="*/ 0 w 40"/>
                  <a:gd name="T7" fmla="*/ 4 h 51"/>
                  <a:gd name="T8" fmla="*/ 4 w 40"/>
                  <a:gd name="T9" fmla="*/ 0 h 51"/>
                  <a:gd name="T10" fmla="*/ 8 w 40"/>
                  <a:gd name="T11" fmla="*/ 4 h 51"/>
                  <a:gd name="T12" fmla="*/ 8 w 40"/>
                  <a:gd name="T13" fmla="*/ 32 h 51"/>
                  <a:gd name="T14" fmla="*/ 31 w 40"/>
                  <a:gd name="T15" fmla="*/ 7 h 51"/>
                  <a:gd name="T16" fmla="*/ 31 w 40"/>
                  <a:gd name="T17" fmla="*/ 4 h 51"/>
                  <a:gd name="T18" fmla="*/ 36 w 40"/>
                  <a:gd name="T19" fmla="*/ 0 h 51"/>
                  <a:gd name="T20" fmla="*/ 40 w 40"/>
                  <a:gd name="T21" fmla="*/ 4 h 51"/>
                  <a:gd name="T22" fmla="*/ 40 w 40"/>
                  <a:gd name="T23" fmla="*/ 47 h 51"/>
                  <a:gd name="T24" fmla="*/ 36 w 40"/>
                  <a:gd name="T25" fmla="*/ 51 h 51"/>
                  <a:gd name="T26" fmla="*/ 31 w 40"/>
                  <a:gd name="T27" fmla="*/ 47 h 51"/>
                  <a:gd name="T28" fmla="*/ 31 w 40"/>
                  <a:gd name="T29" fmla="*/ 18 h 51"/>
                  <a:gd name="T30" fmla="*/ 8 w 40"/>
                  <a:gd name="T31" fmla="*/ 44 h 51"/>
                  <a:gd name="T32" fmla="*/ 8 w 40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51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8" name="Freeform 34"/>
              <p:cNvSpPr>
                <a:spLocks/>
              </p:cNvSpPr>
              <p:nvPr userDrawn="1"/>
            </p:nvSpPr>
            <p:spPr bwMode="auto">
              <a:xfrm>
                <a:off x="1384" y="476"/>
                <a:ext cx="56" cy="76"/>
              </a:xfrm>
              <a:custGeom>
                <a:avLst/>
                <a:gdLst>
                  <a:gd name="T0" fmla="*/ 38 w 38"/>
                  <a:gd name="T1" fmla="*/ 48 h 52"/>
                  <a:gd name="T2" fmla="*/ 33 w 38"/>
                  <a:gd name="T3" fmla="*/ 52 h 52"/>
                  <a:gd name="T4" fmla="*/ 29 w 38"/>
                  <a:gd name="T5" fmla="*/ 48 h 52"/>
                  <a:gd name="T6" fmla="*/ 29 w 38"/>
                  <a:gd name="T7" fmla="*/ 29 h 52"/>
                  <a:gd name="T8" fmla="*/ 9 w 38"/>
                  <a:gd name="T9" fmla="*/ 29 h 52"/>
                  <a:gd name="T10" fmla="*/ 9 w 38"/>
                  <a:gd name="T11" fmla="*/ 48 h 52"/>
                  <a:gd name="T12" fmla="*/ 5 w 38"/>
                  <a:gd name="T13" fmla="*/ 52 h 52"/>
                  <a:gd name="T14" fmla="*/ 0 w 38"/>
                  <a:gd name="T15" fmla="*/ 48 h 52"/>
                  <a:gd name="T16" fmla="*/ 0 w 38"/>
                  <a:gd name="T17" fmla="*/ 5 h 52"/>
                  <a:gd name="T18" fmla="*/ 5 w 38"/>
                  <a:gd name="T19" fmla="*/ 0 h 52"/>
                  <a:gd name="T20" fmla="*/ 9 w 38"/>
                  <a:gd name="T21" fmla="*/ 5 h 52"/>
                  <a:gd name="T22" fmla="*/ 9 w 38"/>
                  <a:gd name="T23" fmla="*/ 21 h 52"/>
                  <a:gd name="T24" fmla="*/ 29 w 38"/>
                  <a:gd name="T25" fmla="*/ 21 h 52"/>
                  <a:gd name="T26" fmla="*/ 29 w 38"/>
                  <a:gd name="T27" fmla="*/ 5 h 52"/>
                  <a:gd name="T28" fmla="*/ 33 w 38"/>
                  <a:gd name="T29" fmla="*/ 0 h 52"/>
                  <a:gd name="T30" fmla="*/ 38 w 38"/>
                  <a:gd name="T31" fmla="*/ 5 h 52"/>
                  <a:gd name="T32" fmla="*/ 38 w 38"/>
                  <a:gd name="T33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52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9" name="Freeform 35"/>
              <p:cNvSpPr>
                <a:spLocks/>
              </p:cNvSpPr>
              <p:nvPr userDrawn="1"/>
            </p:nvSpPr>
            <p:spPr bwMode="auto">
              <a:xfrm>
                <a:off x="1462" y="477"/>
                <a:ext cx="58" cy="75"/>
              </a:xfrm>
              <a:custGeom>
                <a:avLst/>
                <a:gdLst>
                  <a:gd name="T0" fmla="*/ 8 w 40"/>
                  <a:gd name="T1" fmla="*/ 47 h 51"/>
                  <a:gd name="T2" fmla="*/ 4 w 40"/>
                  <a:gd name="T3" fmla="*/ 51 h 51"/>
                  <a:gd name="T4" fmla="*/ 0 w 40"/>
                  <a:gd name="T5" fmla="*/ 47 h 51"/>
                  <a:gd name="T6" fmla="*/ 0 w 40"/>
                  <a:gd name="T7" fmla="*/ 4 h 51"/>
                  <a:gd name="T8" fmla="*/ 4 w 40"/>
                  <a:gd name="T9" fmla="*/ 0 h 51"/>
                  <a:gd name="T10" fmla="*/ 8 w 40"/>
                  <a:gd name="T11" fmla="*/ 4 h 51"/>
                  <a:gd name="T12" fmla="*/ 8 w 40"/>
                  <a:gd name="T13" fmla="*/ 32 h 51"/>
                  <a:gd name="T14" fmla="*/ 31 w 40"/>
                  <a:gd name="T15" fmla="*/ 7 h 51"/>
                  <a:gd name="T16" fmla="*/ 31 w 40"/>
                  <a:gd name="T17" fmla="*/ 4 h 51"/>
                  <a:gd name="T18" fmla="*/ 36 w 40"/>
                  <a:gd name="T19" fmla="*/ 0 h 51"/>
                  <a:gd name="T20" fmla="*/ 40 w 40"/>
                  <a:gd name="T21" fmla="*/ 4 h 51"/>
                  <a:gd name="T22" fmla="*/ 40 w 40"/>
                  <a:gd name="T23" fmla="*/ 47 h 51"/>
                  <a:gd name="T24" fmla="*/ 36 w 40"/>
                  <a:gd name="T25" fmla="*/ 51 h 51"/>
                  <a:gd name="T26" fmla="*/ 31 w 40"/>
                  <a:gd name="T27" fmla="*/ 47 h 51"/>
                  <a:gd name="T28" fmla="*/ 31 w 40"/>
                  <a:gd name="T29" fmla="*/ 18 h 51"/>
                  <a:gd name="T30" fmla="*/ 8 w 40"/>
                  <a:gd name="T31" fmla="*/ 44 h 51"/>
                  <a:gd name="T32" fmla="*/ 8 w 40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51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0" name="Freeform 36"/>
              <p:cNvSpPr>
                <a:spLocks/>
              </p:cNvSpPr>
              <p:nvPr userDrawn="1"/>
            </p:nvSpPr>
            <p:spPr bwMode="auto">
              <a:xfrm>
                <a:off x="1542" y="477"/>
                <a:ext cx="71" cy="99"/>
              </a:xfrm>
              <a:custGeom>
                <a:avLst/>
                <a:gdLst>
                  <a:gd name="T0" fmla="*/ 40 w 48"/>
                  <a:gd name="T1" fmla="*/ 51 h 67"/>
                  <a:gd name="T2" fmla="*/ 4 w 48"/>
                  <a:gd name="T3" fmla="*/ 51 h 67"/>
                  <a:gd name="T4" fmla="*/ 0 w 48"/>
                  <a:gd name="T5" fmla="*/ 47 h 67"/>
                  <a:gd name="T6" fmla="*/ 0 w 48"/>
                  <a:gd name="T7" fmla="*/ 4 h 67"/>
                  <a:gd name="T8" fmla="*/ 5 w 48"/>
                  <a:gd name="T9" fmla="*/ 0 h 67"/>
                  <a:gd name="T10" fmla="*/ 9 w 48"/>
                  <a:gd name="T11" fmla="*/ 4 h 67"/>
                  <a:gd name="T12" fmla="*/ 9 w 48"/>
                  <a:gd name="T13" fmla="*/ 43 h 67"/>
                  <a:gd name="T14" fmla="*/ 30 w 48"/>
                  <a:gd name="T15" fmla="*/ 43 h 67"/>
                  <a:gd name="T16" fmla="*/ 30 w 48"/>
                  <a:gd name="T17" fmla="*/ 4 h 67"/>
                  <a:gd name="T18" fmla="*/ 35 w 48"/>
                  <a:gd name="T19" fmla="*/ 0 h 67"/>
                  <a:gd name="T20" fmla="*/ 39 w 48"/>
                  <a:gd name="T21" fmla="*/ 4 h 67"/>
                  <a:gd name="T22" fmla="*/ 39 w 48"/>
                  <a:gd name="T23" fmla="*/ 43 h 67"/>
                  <a:gd name="T24" fmla="*/ 44 w 48"/>
                  <a:gd name="T25" fmla="*/ 43 h 67"/>
                  <a:gd name="T26" fmla="*/ 48 w 48"/>
                  <a:gd name="T27" fmla="*/ 46 h 67"/>
                  <a:gd name="T28" fmla="*/ 48 w 48"/>
                  <a:gd name="T29" fmla="*/ 63 h 67"/>
                  <a:gd name="T30" fmla="*/ 44 w 48"/>
                  <a:gd name="T31" fmla="*/ 67 h 67"/>
                  <a:gd name="T32" fmla="*/ 40 w 48"/>
                  <a:gd name="T33" fmla="*/ 63 h 67"/>
                  <a:gd name="T34" fmla="*/ 40 w 48"/>
                  <a:gd name="T35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67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1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1" name="Freeform 37"/>
              <p:cNvSpPr>
                <a:spLocks/>
              </p:cNvSpPr>
              <p:nvPr userDrawn="1"/>
            </p:nvSpPr>
            <p:spPr bwMode="auto">
              <a:xfrm>
                <a:off x="1626" y="477"/>
                <a:ext cx="58" cy="75"/>
              </a:xfrm>
              <a:custGeom>
                <a:avLst/>
                <a:gdLst>
                  <a:gd name="T0" fmla="*/ 9 w 40"/>
                  <a:gd name="T1" fmla="*/ 47 h 51"/>
                  <a:gd name="T2" fmla="*/ 4 w 40"/>
                  <a:gd name="T3" fmla="*/ 51 h 51"/>
                  <a:gd name="T4" fmla="*/ 0 w 40"/>
                  <a:gd name="T5" fmla="*/ 47 h 51"/>
                  <a:gd name="T6" fmla="*/ 0 w 40"/>
                  <a:gd name="T7" fmla="*/ 4 h 51"/>
                  <a:gd name="T8" fmla="*/ 4 w 40"/>
                  <a:gd name="T9" fmla="*/ 0 h 51"/>
                  <a:gd name="T10" fmla="*/ 9 w 40"/>
                  <a:gd name="T11" fmla="*/ 4 h 51"/>
                  <a:gd name="T12" fmla="*/ 9 w 40"/>
                  <a:gd name="T13" fmla="*/ 32 h 51"/>
                  <a:gd name="T14" fmla="*/ 31 w 40"/>
                  <a:gd name="T15" fmla="*/ 7 h 51"/>
                  <a:gd name="T16" fmla="*/ 31 w 40"/>
                  <a:gd name="T17" fmla="*/ 4 h 51"/>
                  <a:gd name="T18" fmla="*/ 36 w 40"/>
                  <a:gd name="T19" fmla="*/ 0 h 51"/>
                  <a:gd name="T20" fmla="*/ 40 w 40"/>
                  <a:gd name="T21" fmla="*/ 4 h 51"/>
                  <a:gd name="T22" fmla="*/ 40 w 40"/>
                  <a:gd name="T23" fmla="*/ 47 h 51"/>
                  <a:gd name="T24" fmla="*/ 36 w 40"/>
                  <a:gd name="T25" fmla="*/ 51 h 51"/>
                  <a:gd name="T26" fmla="*/ 31 w 40"/>
                  <a:gd name="T27" fmla="*/ 47 h 51"/>
                  <a:gd name="T28" fmla="*/ 31 w 40"/>
                  <a:gd name="T29" fmla="*/ 18 h 51"/>
                  <a:gd name="T30" fmla="*/ 9 w 40"/>
                  <a:gd name="T31" fmla="*/ 44 h 51"/>
                  <a:gd name="T32" fmla="*/ 9 w 40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51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2" name="Freeform 38"/>
              <p:cNvSpPr>
                <a:spLocks noEditPoints="1"/>
              </p:cNvSpPr>
              <p:nvPr userDrawn="1"/>
            </p:nvSpPr>
            <p:spPr bwMode="auto">
              <a:xfrm>
                <a:off x="1702" y="476"/>
                <a:ext cx="63" cy="76"/>
              </a:xfrm>
              <a:custGeom>
                <a:avLst/>
                <a:gdLst>
                  <a:gd name="T0" fmla="*/ 38 w 43"/>
                  <a:gd name="T1" fmla="*/ 52 h 52"/>
                  <a:gd name="T2" fmla="*/ 33 w 43"/>
                  <a:gd name="T3" fmla="*/ 50 h 52"/>
                  <a:gd name="T4" fmla="*/ 31 w 43"/>
                  <a:gd name="T5" fmla="*/ 47 h 52"/>
                  <a:gd name="T6" fmla="*/ 17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8 w 43"/>
                  <a:gd name="T13" fmla="*/ 22 h 52"/>
                  <a:gd name="T14" fmla="*/ 30 w 43"/>
                  <a:gd name="T15" fmla="*/ 22 h 52"/>
                  <a:gd name="T16" fmla="*/ 30 w 43"/>
                  <a:gd name="T17" fmla="*/ 20 h 52"/>
                  <a:gd name="T18" fmla="*/ 19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3 w 43"/>
                  <a:gd name="T25" fmla="*/ 7 h 52"/>
                  <a:gd name="T26" fmla="*/ 5 w 43"/>
                  <a:gd name="T27" fmla="*/ 4 h 52"/>
                  <a:gd name="T28" fmla="*/ 20 w 43"/>
                  <a:gd name="T29" fmla="*/ 0 h 52"/>
                  <a:gd name="T30" fmla="*/ 38 w 43"/>
                  <a:gd name="T31" fmla="*/ 20 h 52"/>
                  <a:gd name="T32" fmla="*/ 38 w 43"/>
                  <a:gd name="T33" fmla="*/ 39 h 52"/>
                  <a:gd name="T34" fmla="*/ 41 w 43"/>
                  <a:gd name="T35" fmla="*/ 45 h 52"/>
                  <a:gd name="T36" fmla="*/ 43 w 43"/>
                  <a:gd name="T37" fmla="*/ 48 h 52"/>
                  <a:gd name="T38" fmla="*/ 38 w 43"/>
                  <a:gd name="T39" fmla="*/ 52 h 52"/>
                  <a:gd name="T40" fmla="*/ 30 w 43"/>
                  <a:gd name="T41" fmla="*/ 29 h 52"/>
                  <a:gd name="T42" fmla="*/ 19 w 43"/>
                  <a:gd name="T43" fmla="*/ 29 h 52"/>
                  <a:gd name="T44" fmla="*/ 8 w 43"/>
                  <a:gd name="T45" fmla="*/ 37 h 52"/>
                  <a:gd name="T46" fmla="*/ 8 w 43"/>
                  <a:gd name="T47" fmla="*/ 38 h 52"/>
                  <a:gd name="T48" fmla="*/ 19 w 43"/>
                  <a:gd name="T49" fmla="*/ 45 h 52"/>
                  <a:gd name="T50" fmla="*/ 30 w 43"/>
                  <a:gd name="T51" fmla="*/ 35 h 52"/>
                  <a:gd name="T52" fmla="*/ 30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8" y="52"/>
                    </a:moveTo>
                    <a:cubicBezTo>
                      <a:pt x="37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0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3" name="Freeform 39"/>
              <p:cNvSpPr>
                <a:spLocks/>
              </p:cNvSpPr>
              <p:nvPr userDrawn="1"/>
            </p:nvSpPr>
            <p:spPr bwMode="auto">
              <a:xfrm>
                <a:off x="1772" y="477"/>
                <a:ext cx="59" cy="77"/>
              </a:xfrm>
              <a:custGeom>
                <a:avLst/>
                <a:gdLst>
                  <a:gd name="T0" fmla="*/ 36 w 40"/>
                  <a:gd name="T1" fmla="*/ 0 h 52"/>
                  <a:gd name="T2" fmla="*/ 40 w 40"/>
                  <a:gd name="T3" fmla="*/ 4 h 52"/>
                  <a:gd name="T4" fmla="*/ 36 w 40"/>
                  <a:gd name="T5" fmla="*/ 7 h 52"/>
                  <a:gd name="T6" fmla="*/ 24 w 40"/>
                  <a:gd name="T7" fmla="*/ 7 h 52"/>
                  <a:gd name="T8" fmla="*/ 24 w 40"/>
                  <a:gd name="T9" fmla="*/ 47 h 52"/>
                  <a:gd name="T10" fmla="*/ 20 w 40"/>
                  <a:gd name="T11" fmla="*/ 52 h 52"/>
                  <a:gd name="T12" fmla="*/ 15 w 40"/>
                  <a:gd name="T13" fmla="*/ 47 h 52"/>
                  <a:gd name="T14" fmla="*/ 15 w 40"/>
                  <a:gd name="T15" fmla="*/ 7 h 52"/>
                  <a:gd name="T16" fmla="*/ 3 w 40"/>
                  <a:gd name="T17" fmla="*/ 7 h 52"/>
                  <a:gd name="T18" fmla="*/ 0 w 40"/>
                  <a:gd name="T19" fmla="*/ 4 h 52"/>
                  <a:gd name="T20" fmla="*/ 3 w 40"/>
                  <a:gd name="T21" fmla="*/ 0 h 52"/>
                  <a:gd name="T22" fmla="*/ 36 w 40"/>
                  <a:gd name="T2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52">
                    <a:moveTo>
                      <a:pt x="36" y="0"/>
                    </a:moveTo>
                    <a:cubicBezTo>
                      <a:pt x="38" y="0"/>
                      <a:pt x="40" y="2"/>
                      <a:pt x="40" y="4"/>
                    </a:cubicBezTo>
                    <a:cubicBezTo>
                      <a:pt x="40" y="6"/>
                      <a:pt x="38" y="7"/>
                      <a:pt x="36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50"/>
                      <a:pt x="22" y="52"/>
                      <a:pt x="20" y="52"/>
                    </a:cubicBezTo>
                    <a:cubicBezTo>
                      <a:pt x="17" y="52"/>
                      <a:pt x="15" y="50"/>
                      <a:pt x="15" y="4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4" name="Freeform 40"/>
              <p:cNvSpPr>
                <a:spLocks/>
              </p:cNvSpPr>
              <p:nvPr userDrawn="1"/>
            </p:nvSpPr>
            <p:spPr bwMode="auto">
              <a:xfrm>
                <a:off x="1843" y="477"/>
                <a:ext cx="60" cy="75"/>
              </a:xfrm>
              <a:custGeom>
                <a:avLst/>
                <a:gdLst>
                  <a:gd name="T0" fmla="*/ 9 w 41"/>
                  <a:gd name="T1" fmla="*/ 47 h 51"/>
                  <a:gd name="T2" fmla="*/ 4 w 41"/>
                  <a:gd name="T3" fmla="*/ 51 h 51"/>
                  <a:gd name="T4" fmla="*/ 0 w 41"/>
                  <a:gd name="T5" fmla="*/ 47 h 51"/>
                  <a:gd name="T6" fmla="*/ 0 w 41"/>
                  <a:gd name="T7" fmla="*/ 4 h 51"/>
                  <a:gd name="T8" fmla="*/ 4 w 41"/>
                  <a:gd name="T9" fmla="*/ 0 h 51"/>
                  <a:gd name="T10" fmla="*/ 9 w 41"/>
                  <a:gd name="T11" fmla="*/ 4 h 51"/>
                  <a:gd name="T12" fmla="*/ 9 w 41"/>
                  <a:gd name="T13" fmla="*/ 32 h 51"/>
                  <a:gd name="T14" fmla="*/ 32 w 41"/>
                  <a:gd name="T15" fmla="*/ 7 h 51"/>
                  <a:gd name="T16" fmla="*/ 32 w 41"/>
                  <a:gd name="T17" fmla="*/ 4 h 51"/>
                  <a:gd name="T18" fmla="*/ 36 w 41"/>
                  <a:gd name="T19" fmla="*/ 0 h 51"/>
                  <a:gd name="T20" fmla="*/ 41 w 41"/>
                  <a:gd name="T21" fmla="*/ 4 h 51"/>
                  <a:gd name="T22" fmla="*/ 41 w 41"/>
                  <a:gd name="T23" fmla="*/ 47 h 51"/>
                  <a:gd name="T24" fmla="*/ 36 w 41"/>
                  <a:gd name="T25" fmla="*/ 51 h 51"/>
                  <a:gd name="T26" fmla="*/ 32 w 41"/>
                  <a:gd name="T27" fmla="*/ 47 h 51"/>
                  <a:gd name="T28" fmla="*/ 32 w 41"/>
                  <a:gd name="T29" fmla="*/ 18 h 51"/>
                  <a:gd name="T30" fmla="*/ 9 w 41"/>
                  <a:gd name="T31" fmla="*/ 44 h 51"/>
                  <a:gd name="T32" fmla="*/ 9 w 41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51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6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5" name="Freeform 41"/>
              <p:cNvSpPr>
                <a:spLocks noEditPoints="1"/>
              </p:cNvSpPr>
              <p:nvPr userDrawn="1"/>
            </p:nvSpPr>
            <p:spPr bwMode="auto">
              <a:xfrm>
                <a:off x="1924" y="477"/>
                <a:ext cx="52" cy="75"/>
              </a:xfrm>
              <a:custGeom>
                <a:avLst/>
                <a:gdLst>
                  <a:gd name="T0" fmla="*/ 5 w 36"/>
                  <a:gd name="T1" fmla="*/ 51 h 51"/>
                  <a:gd name="T2" fmla="*/ 0 w 36"/>
                  <a:gd name="T3" fmla="*/ 46 h 51"/>
                  <a:gd name="T4" fmla="*/ 0 w 36"/>
                  <a:gd name="T5" fmla="*/ 4 h 51"/>
                  <a:gd name="T6" fmla="*/ 5 w 36"/>
                  <a:gd name="T7" fmla="*/ 0 h 51"/>
                  <a:gd name="T8" fmla="*/ 19 w 36"/>
                  <a:gd name="T9" fmla="*/ 0 h 51"/>
                  <a:gd name="T10" fmla="*/ 34 w 36"/>
                  <a:gd name="T11" fmla="*/ 13 h 51"/>
                  <a:gd name="T12" fmla="*/ 34 w 36"/>
                  <a:gd name="T13" fmla="*/ 15 h 51"/>
                  <a:gd name="T14" fmla="*/ 29 w 36"/>
                  <a:gd name="T15" fmla="*/ 24 h 51"/>
                  <a:gd name="T16" fmla="*/ 36 w 36"/>
                  <a:gd name="T17" fmla="*/ 35 h 51"/>
                  <a:gd name="T18" fmla="*/ 36 w 36"/>
                  <a:gd name="T19" fmla="*/ 37 h 51"/>
                  <a:gd name="T20" fmla="*/ 20 w 36"/>
                  <a:gd name="T21" fmla="*/ 51 h 51"/>
                  <a:gd name="T22" fmla="*/ 5 w 36"/>
                  <a:gd name="T23" fmla="*/ 51 h 51"/>
                  <a:gd name="T24" fmla="*/ 9 w 36"/>
                  <a:gd name="T25" fmla="*/ 7 h 51"/>
                  <a:gd name="T26" fmla="*/ 9 w 36"/>
                  <a:gd name="T27" fmla="*/ 21 h 51"/>
                  <a:gd name="T28" fmla="*/ 17 w 36"/>
                  <a:gd name="T29" fmla="*/ 21 h 51"/>
                  <a:gd name="T30" fmla="*/ 26 w 36"/>
                  <a:gd name="T31" fmla="*/ 15 h 51"/>
                  <a:gd name="T32" fmla="*/ 26 w 36"/>
                  <a:gd name="T33" fmla="*/ 14 h 51"/>
                  <a:gd name="T34" fmla="*/ 18 w 36"/>
                  <a:gd name="T35" fmla="*/ 7 h 51"/>
                  <a:gd name="T36" fmla="*/ 9 w 36"/>
                  <a:gd name="T37" fmla="*/ 7 h 51"/>
                  <a:gd name="T38" fmla="*/ 9 w 36"/>
                  <a:gd name="T39" fmla="*/ 29 h 51"/>
                  <a:gd name="T40" fmla="*/ 9 w 36"/>
                  <a:gd name="T41" fmla="*/ 43 h 51"/>
                  <a:gd name="T42" fmla="*/ 20 w 36"/>
                  <a:gd name="T43" fmla="*/ 43 h 51"/>
                  <a:gd name="T44" fmla="*/ 28 w 36"/>
                  <a:gd name="T45" fmla="*/ 37 h 51"/>
                  <a:gd name="T46" fmla="*/ 28 w 36"/>
                  <a:gd name="T47" fmla="*/ 35 h 51"/>
                  <a:gd name="T48" fmla="*/ 19 w 36"/>
                  <a:gd name="T49" fmla="*/ 29 h 51"/>
                  <a:gd name="T50" fmla="*/ 9 w 36"/>
                  <a:gd name="T51" fmla="*/ 2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" h="51">
                    <a:moveTo>
                      <a:pt x="5" y="51"/>
                    </a:moveTo>
                    <a:cubicBezTo>
                      <a:pt x="2" y="51"/>
                      <a:pt x="0" y="49"/>
                      <a:pt x="0" y="4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0" y="0"/>
                      <a:pt x="34" y="6"/>
                      <a:pt x="34" y="13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8"/>
                      <a:pt x="33" y="22"/>
                      <a:pt x="29" y="24"/>
                    </a:cubicBezTo>
                    <a:cubicBezTo>
                      <a:pt x="35" y="27"/>
                      <a:pt x="36" y="31"/>
                      <a:pt x="36" y="35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2" y="51"/>
                      <a:pt x="20" y="51"/>
                    </a:cubicBezTo>
                    <a:lnTo>
                      <a:pt x="5" y="51"/>
                    </a:lnTo>
                    <a:close/>
                    <a:moveTo>
                      <a:pt x="9" y="7"/>
                    </a:moveTo>
                    <a:cubicBezTo>
                      <a:pt x="9" y="21"/>
                      <a:pt x="9" y="21"/>
                      <a:pt x="9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3" y="21"/>
                      <a:pt x="26" y="19"/>
                      <a:pt x="26" y="1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0"/>
                      <a:pt x="24" y="7"/>
                      <a:pt x="18" y="7"/>
                    </a:cubicBezTo>
                    <a:lnTo>
                      <a:pt x="9" y="7"/>
                    </a:lnTo>
                    <a:close/>
                    <a:moveTo>
                      <a:pt x="9" y="29"/>
                    </a:moveTo>
                    <a:cubicBezTo>
                      <a:pt x="9" y="43"/>
                      <a:pt x="9" y="43"/>
                      <a:pt x="9" y="43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6" y="43"/>
                      <a:pt x="28" y="41"/>
                      <a:pt x="28" y="37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1"/>
                      <a:pt x="25" y="29"/>
                      <a:pt x="19" y="29"/>
                    </a:cubicBezTo>
                    <a:lnTo>
                      <a:pt x="9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6" name="Freeform 42"/>
              <p:cNvSpPr>
                <a:spLocks noEditPoints="1"/>
              </p:cNvSpPr>
              <p:nvPr userDrawn="1"/>
            </p:nvSpPr>
            <p:spPr bwMode="auto">
              <a:xfrm>
                <a:off x="1991" y="476"/>
                <a:ext cx="63" cy="76"/>
              </a:xfrm>
              <a:custGeom>
                <a:avLst/>
                <a:gdLst>
                  <a:gd name="T0" fmla="*/ 39 w 43"/>
                  <a:gd name="T1" fmla="*/ 52 h 52"/>
                  <a:gd name="T2" fmla="*/ 34 w 43"/>
                  <a:gd name="T3" fmla="*/ 50 h 52"/>
                  <a:gd name="T4" fmla="*/ 32 w 43"/>
                  <a:gd name="T5" fmla="*/ 47 h 52"/>
                  <a:gd name="T6" fmla="*/ 18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9 w 43"/>
                  <a:gd name="T13" fmla="*/ 22 h 52"/>
                  <a:gd name="T14" fmla="*/ 30 w 43"/>
                  <a:gd name="T15" fmla="*/ 22 h 52"/>
                  <a:gd name="T16" fmla="*/ 30 w 43"/>
                  <a:gd name="T17" fmla="*/ 20 h 52"/>
                  <a:gd name="T18" fmla="*/ 20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4 w 43"/>
                  <a:gd name="T25" fmla="*/ 7 h 52"/>
                  <a:gd name="T26" fmla="*/ 5 w 43"/>
                  <a:gd name="T27" fmla="*/ 4 h 52"/>
                  <a:gd name="T28" fmla="*/ 20 w 43"/>
                  <a:gd name="T29" fmla="*/ 0 h 52"/>
                  <a:gd name="T30" fmla="*/ 39 w 43"/>
                  <a:gd name="T31" fmla="*/ 20 h 52"/>
                  <a:gd name="T32" fmla="*/ 39 w 43"/>
                  <a:gd name="T33" fmla="*/ 39 h 52"/>
                  <a:gd name="T34" fmla="*/ 41 w 43"/>
                  <a:gd name="T35" fmla="*/ 45 h 52"/>
                  <a:gd name="T36" fmla="*/ 43 w 43"/>
                  <a:gd name="T37" fmla="*/ 48 h 52"/>
                  <a:gd name="T38" fmla="*/ 39 w 43"/>
                  <a:gd name="T39" fmla="*/ 52 h 52"/>
                  <a:gd name="T40" fmla="*/ 30 w 43"/>
                  <a:gd name="T41" fmla="*/ 29 h 52"/>
                  <a:gd name="T42" fmla="*/ 19 w 43"/>
                  <a:gd name="T43" fmla="*/ 29 h 52"/>
                  <a:gd name="T44" fmla="*/ 9 w 43"/>
                  <a:gd name="T45" fmla="*/ 37 h 52"/>
                  <a:gd name="T46" fmla="*/ 9 w 43"/>
                  <a:gd name="T47" fmla="*/ 38 h 52"/>
                  <a:gd name="T48" fmla="*/ 19 w 43"/>
                  <a:gd name="T49" fmla="*/ 45 h 52"/>
                  <a:gd name="T50" fmla="*/ 30 w 43"/>
                  <a:gd name="T51" fmla="*/ 35 h 52"/>
                  <a:gd name="T52" fmla="*/ 30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4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1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</p:grpSp>
        <p:grpSp>
          <p:nvGrpSpPr>
            <p:cNvPr id="57" name="Group 45"/>
            <p:cNvGrpSpPr>
              <a:grpSpLocks noChangeAspect="1"/>
            </p:cNvGrpSpPr>
            <p:nvPr userDrawn="1"/>
          </p:nvGrpSpPr>
          <p:grpSpPr bwMode="auto">
            <a:xfrm>
              <a:off x="288925" y="1169988"/>
              <a:ext cx="1320800" cy="107950"/>
              <a:chOff x="182" y="737"/>
              <a:chExt cx="832" cy="68"/>
            </a:xfrm>
            <a:solidFill>
              <a:srgbClr val="F75931"/>
            </a:solidFill>
          </p:grpSpPr>
          <p:sp>
            <p:nvSpPr>
              <p:cNvPr id="59" name="Freeform 46"/>
              <p:cNvSpPr>
                <a:spLocks/>
              </p:cNvSpPr>
              <p:nvPr userDrawn="1"/>
            </p:nvSpPr>
            <p:spPr bwMode="auto">
              <a:xfrm>
                <a:off x="182" y="737"/>
                <a:ext cx="38" cy="55"/>
              </a:xfrm>
              <a:custGeom>
                <a:avLst/>
                <a:gdLst>
                  <a:gd name="T0" fmla="*/ 24 w 27"/>
                  <a:gd name="T1" fmla="*/ 39 h 39"/>
                  <a:gd name="T2" fmla="*/ 22 w 27"/>
                  <a:gd name="T3" fmla="*/ 36 h 39"/>
                  <a:gd name="T4" fmla="*/ 22 w 27"/>
                  <a:gd name="T5" fmla="*/ 4 h 39"/>
                  <a:gd name="T6" fmla="*/ 5 w 27"/>
                  <a:gd name="T7" fmla="*/ 4 h 39"/>
                  <a:gd name="T8" fmla="*/ 5 w 27"/>
                  <a:gd name="T9" fmla="*/ 36 h 39"/>
                  <a:gd name="T10" fmla="*/ 2 w 27"/>
                  <a:gd name="T11" fmla="*/ 39 h 39"/>
                  <a:gd name="T12" fmla="*/ 0 w 27"/>
                  <a:gd name="T13" fmla="*/ 36 h 39"/>
                  <a:gd name="T14" fmla="*/ 0 w 27"/>
                  <a:gd name="T15" fmla="*/ 2 h 39"/>
                  <a:gd name="T16" fmla="*/ 2 w 27"/>
                  <a:gd name="T17" fmla="*/ 0 h 39"/>
                  <a:gd name="T18" fmla="*/ 24 w 27"/>
                  <a:gd name="T19" fmla="*/ 0 h 39"/>
                  <a:gd name="T20" fmla="*/ 27 w 27"/>
                  <a:gd name="T21" fmla="*/ 2 h 39"/>
                  <a:gd name="T22" fmla="*/ 27 w 27"/>
                  <a:gd name="T23" fmla="*/ 36 h 39"/>
                  <a:gd name="T24" fmla="*/ 24 w 27"/>
                  <a:gd name="T2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9">
                    <a:moveTo>
                      <a:pt x="24" y="39"/>
                    </a:moveTo>
                    <a:cubicBezTo>
                      <a:pt x="23" y="39"/>
                      <a:pt x="22" y="38"/>
                      <a:pt x="22" y="3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8"/>
                      <a:pt x="4" y="39"/>
                      <a:pt x="2" y="39"/>
                    </a:cubicBezTo>
                    <a:cubicBezTo>
                      <a:pt x="1" y="39"/>
                      <a:pt x="0" y="38"/>
                      <a:pt x="0" y="3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7" y="1"/>
                      <a:pt x="27" y="2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8"/>
                      <a:pt x="26" y="39"/>
                      <a:pt x="24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0" name="Freeform 47"/>
              <p:cNvSpPr>
                <a:spLocks noEditPoints="1"/>
              </p:cNvSpPr>
              <p:nvPr userDrawn="1"/>
            </p:nvSpPr>
            <p:spPr bwMode="auto">
              <a:xfrm>
                <a:off x="229" y="753"/>
                <a:ext cx="32" cy="52"/>
              </a:xfrm>
              <a:custGeom>
                <a:avLst/>
                <a:gdLst>
                  <a:gd name="T0" fmla="*/ 13 w 23"/>
                  <a:gd name="T1" fmla="*/ 28 h 37"/>
                  <a:gd name="T2" fmla="*/ 7 w 23"/>
                  <a:gd name="T3" fmla="*/ 25 h 37"/>
                  <a:gd name="T4" fmla="*/ 7 w 23"/>
                  <a:gd name="T5" fmla="*/ 35 h 37"/>
                  <a:gd name="T6" fmla="*/ 5 w 23"/>
                  <a:gd name="T7" fmla="*/ 37 h 37"/>
                  <a:gd name="T8" fmla="*/ 2 w 23"/>
                  <a:gd name="T9" fmla="*/ 35 h 37"/>
                  <a:gd name="T10" fmla="*/ 2 w 23"/>
                  <a:gd name="T11" fmla="*/ 7 h 37"/>
                  <a:gd name="T12" fmla="*/ 1 w 23"/>
                  <a:gd name="T13" fmla="*/ 4 h 37"/>
                  <a:gd name="T14" fmla="*/ 0 w 23"/>
                  <a:gd name="T15" fmla="*/ 2 h 37"/>
                  <a:gd name="T16" fmla="*/ 2 w 23"/>
                  <a:gd name="T17" fmla="*/ 0 h 37"/>
                  <a:gd name="T18" fmla="*/ 5 w 23"/>
                  <a:gd name="T19" fmla="*/ 1 h 37"/>
                  <a:gd name="T20" fmla="*/ 6 w 23"/>
                  <a:gd name="T21" fmla="*/ 3 h 37"/>
                  <a:gd name="T22" fmla="*/ 13 w 23"/>
                  <a:gd name="T23" fmla="*/ 0 h 37"/>
                  <a:gd name="T24" fmla="*/ 23 w 23"/>
                  <a:gd name="T25" fmla="*/ 11 h 37"/>
                  <a:gd name="T26" fmla="*/ 23 w 23"/>
                  <a:gd name="T27" fmla="*/ 16 h 37"/>
                  <a:gd name="T28" fmla="*/ 13 w 23"/>
                  <a:gd name="T29" fmla="*/ 28 h 37"/>
                  <a:gd name="T30" fmla="*/ 18 w 23"/>
                  <a:gd name="T31" fmla="*/ 11 h 37"/>
                  <a:gd name="T32" fmla="*/ 12 w 23"/>
                  <a:gd name="T33" fmla="*/ 4 h 37"/>
                  <a:gd name="T34" fmla="*/ 7 w 23"/>
                  <a:gd name="T35" fmla="*/ 6 h 37"/>
                  <a:gd name="T36" fmla="*/ 7 w 23"/>
                  <a:gd name="T37" fmla="*/ 21 h 37"/>
                  <a:gd name="T38" fmla="*/ 12 w 23"/>
                  <a:gd name="T39" fmla="*/ 24 h 37"/>
                  <a:gd name="T40" fmla="*/ 18 w 23"/>
                  <a:gd name="T41" fmla="*/ 16 h 37"/>
                  <a:gd name="T42" fmla="*/ 18 w 23"/>
                  <a:gd name="T43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37">
                    <a:moveTo>
                      <a:pt x="13" y="28"/>
                    </a:moveTo>
                    <a:cubicBezTo>
                      <a:pt x="11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3" y="37"/>
                      <a:pt x="2" y="36"/>
                      <a:pt x="2" y="3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3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2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2" y="24"/>
                    </a:cubicBezTo>
                    <a:cubicBezTo>
                      <a:pt x="16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1" name="Freeform 48"/>
              <p:cNvSpPr>
                <a:spLocks noEditPoints="1"/>
              </p:cNvSpPr>
              <p:nvPr userDrawn="1"/>
            </p:nvSpPr>
            <p:spPr bwMode="auto">
              <a:xfrm>
                <a:off x="268" y="753"/>
                <a:ext cx="31" cy="39"/>
              </a:xfrm>
              <a:custGeom>
                <a:avLst/>
                <a:gdLst>
                  <a:gd name="T0" fmla="*/ 11 w 22"/>
                  <a:gd name="T1" fmla="*/ 28 h 28"/>
                  <a:gd name="T2" fmla="*/ 0 w 22"/>
                  <a:gd name="T3" fmla="*/ 17 h 28"/>
                  <a:gd name="T4" fmla="*/ 0 w 22"/>
                  <a:gd name="T5" fmla="*/ 11 h 28"/>
                  <a:gd name="T6" fmla="*/ 11 w 22"/>
                  <a:gd name="T7" fmla="*/ 0 h 28"/>
                  <a:gd name="T8" fmla="*/ 22 w 22"/>
                  <a:gd name="T9" fmla="*/ 11 h 28"/>
                  <a:gd name="T10" fmla="*/ 22 w 22"/>
                  <a:gd name="T11" fmla="*/ 17 h 28"/>
                  <a:gd name="T12" fmla="*/ 11 w 22"/>
                  <a:gd name="T13" fmla="*/ 28 h 28"/>
                  <a:gd name="T14" fmla="*/ 17 w 22"/>
                  <a:gd name="T15" fmla="*/ 11 h 28"/>
                  <a:gd name="T16" fmla="*/ 11 w 22"/>
                  <a:gd name="T17" fmla="*/ 5 h 28"/>
                  <a:gd name="T18" fmla="*/ 5 w 22"/>
                  <a:gd name="T19" fmla="*/ 11 h 28"/>
                  <a:gd name="T20" fmla="*/ 5 w 22"/>
                  <a:gd name="T21" fmla="*/ 17 h 28"/>
                  <a:gd name="T22" fmla="*/ 11 w 22"/>
                  <a:gd name="T23" fmla="*/ 23 h 28"/>
                  <a:gd name="T24" fmla="*/ 17 w 22"/>
                  <a:gd name="T25" fmla="*/ 17 h 28"/>
                  <a:gd name="T26" fmla="*/ 17 w 22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8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2" y="5"/>
                      <a:pt x="22" y="11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2" name="Freeform 49"/>
              <p:cNvSpPr>
                <a:spLocks/>
              </p:cNvSpPr>
              <p:nvPr userDrawn="1"/>
            </p:nvSpPr>
            <p:spPr bwMode="auto">
              <a:xfrm>
                <a:off x="307" y="753"/>
                <a:ext cx="26" cy="39"/>
              </a:xfrm>
              <a:custGeom>
                <a:avLst/>
                <a:gdLst>
                  <a:gd name="T0" fmla="*/ 16 w 19"/>
                  <a:gd name="T1" fmla="*/ 5 h 28"/>
                  <a:gd name="T2" fmla="*/ 11 w 19"/>
                  <a:gd name="T3" fmla="*/ 4 h 28"/>
                  <a:gd name="T4" fmla="*/ 5 w 19"/>
                  <a:gd name="T5" fmla="*/ 12 h 28"/>
                  <a:gd name="T6" fmla="*/ 5 w 19"/>
                  <a:gd name="T7" fmla="*/ 16 h 28"/>
                  <a:gd name="T8" fmla="*/ 11 w 19"/>
                  <a:gd name="T9" fmla="*/ 24 h 28"/>
                  <a:gd name="T10" fmla="*/ 16 w 19"/>
                  <a:gd name="T11" fmla="*/ 22 h 28"/>
                  <a:gd name="T12" fmla="*/ 18 w 19"/>
                  <a:gd name="T13" fmla="*/ 23 h 28"/>
                  <a:gd name="T14" fmla="*/ 17 w 19"/>
                  <a:gd name="T15" fmla="*/ 26 h 28"/>
                  <a:gd name="T16" fmla="*/ 11 w 19"/>
                  <a:gd name="T17" fmla="*/ 28 h 28"/>
                  <a:gd name="T18" fmla="*/ 0 w 19"/>
                  <a:gd name="T19" fmla="*/ 16 h 28"/>
                  <a:gd name="T20" fmla="*/ 0 w 19"/>
                  <a:gd name="T21" fmla="*/ 12 h 28"/>
                  <a:gd name="T22" fmla="*/ 11 w 19"/>
                  <a:gd name="T23" fmla="*/ 0 h 28"/>
                  <a:gd name="T24" fmla="*/ 17 w 19"/>
                  <a:gd name="T25" fmla="*/ 2 h 28"/>
                  <a:gd name="T26" fmla="*/ 18 w 19"/>
                  <a:gd name="T27" fmla="*/ 4 h 28"/>
                  <a:gd name="T28" fmla="*/ 16 w 19"/>
                  <a:gd name="T2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8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2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3" name="Freeform 50"/>
              <p:cNvSpPr>
                <a:spLocks/>
              </p:cNvSpPr>
              <p:nvPr userDrawn="1"/>
            </p:nvSpPr>
            <p:spPr bwMode="auto">
              <a:xfrm>
                <a:off x="335" y="754"/>
                <a:ext cx="30" cy="38"/>
              </a:xfrm>
              <a:custGeom>
                <a:avLst/>
                <a:gdLst>
                  <a:gd name="T0" fmla="*/ 19 w 21"/>
                  <a:gd name="T1" fmla="*/ 0 h 27"/>
                  <a:gd name="T2" fmla="*/ 21 w 21"/>
                  <a:gd name="T3" fmla="*/ 2 h 27"/>
                  <a:gd name="T4" fmla="*/ 19 w 21"/>
                  <a:gd name="T5" fmla="*/ 4 h 27"/>
                  <a:gd name="T6" fmla="*/ 13 w 21"/>
                  <a:gd name="T7" fmla="*/ 4 h 27"/>
                  <a:gd name="T8" fmla="*/ 13 w 21"/>
                  <a:gd name="T9" fmla="*/ 24 h 27"/>
                  <a:gd name="T10" fmla="*/ 11 w 21"/>
                  <a:gd name="T11" fmla="*/ 27 h 27"/>
                  <a:gd name="T12" fmla="*/ 8 w 21"/>
                  <a:gd name="T13" fmla="*/ 24 h 27"/>
                  <a:gd name="T14" fmla="*/ 8 w 21"/>
                  <a:gd name="T15" fmla="*/ 4 h 27"/>
                  <a:gd name="T16" fmla="*/ 2 w 21"/>
                  <a:gd name="T17" fmla="*/ 4 h 27"/>
                  <a:gd name="T18" fmla="*/ 0 w 21"/>
                  <a:gd name="T19" fmla="*/ 2 h 27"/>
                  <a:gd name="T20" fmla="*/ 2 w 21"/>
                  <a:gd name="T21" fmla="*/ 0 h 27"/>
                  <a:gd name="T22" fmla="*/ 19 w 21"/>
                  <a:gd name="T2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27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4" name="Freeform 51"/>
              <p:cNvSpPr>
                <a:spLocks noEditPoints="1"/>
              </p:cNvSpPr>
              <p:nvPr userDrawn="1"/>
            </p:nvSpPr>
            <p:spPr bwMode="auto">
              <a:xfrm>
                <a:off x="367" y="753"/>
                <a:ext cx="33" cy="52"/>
              </a:xfrm>
              <a:custGeom>
                <a:avLst/>
                <a:gdLst>
                  <a:gd name="T0" fmla="*/ 14 w 23"/>
                  <a:gd name="T1" fmla="*/ 28 h 37"/>
                  <a:gd name="T2" fmla="*/ 7 w 23"/>
                  <a:gd name="T3" fmla="*/ 25 h 37"/>
                  <a:gd name="T4" fmla="*/ 7 w 23"/>
                  <a:gd name="T5" fmla="*/ 35 h 37"/>
                  <a:gd name="T6" fmla="*/ 5 w 23"/>
                  <a:gd name="T7" fmla="*/ 37 h 37"/>
                  <a:gd name="T8" fmla="*/ 3 w 23"/>
                  <a:gd name="T9" fmla="*/ 35 h 37"/>
                  <a:gd name="T10" fmla="*/ 3 w 23"/>
                  <a:gd name="T11" fmla="*/ 7 h 37"/>
                  <a:gd name="T12" fmla="*/ 1 w 23"/>
                  <a:gd name="T13" fmla="*/ 4 h 37"/>
                  <a:gd name="T14" fmla="*/ 0 w 23"/>
                  <a:gd name="T15" fmla="*/ 2 h 37"/>
                  <a:gd name="T16" fmla="*/ 3 w 23"/>
                  <a:gd name="T17" fmla="*/ 0 h 37"/>
                  <a:gd name="T18" fmla="*/ 5 w 23"/>
                  <a:gd name="T19" fmla="*/ 1 h 37"/>
                  <a:gd name="T20" fmla="*/ 6 w 23"/>
                  <a:gd name="T21" fmla="*/ 3 h 37"/>
                  <a:gd name="T22" fmla="*/ 13 w 23"/>
                  <a:gd name="T23" fmla="*/ 0 h 37"/>
                  <a:gd name="T24" fmla="*/ 23 w 23"/>
                  <a:gd name="T25" fmla="*/ 11 h 37"/>
                  <a:gd name="T26" fmla="*/ 23 w 23"/>
                  <a:gd name="T27" fmla="*/ 16 h 37"/>
                  <a:gd name="T28" fmla="*/ 14 w 23"/>
                  <a:gd name="T29" fmla="*/ 28 h 37"/>
                  <a:gd name="T30" fmla="*/ 18 w 23"/>
                  <a:gd name="T31" fmla="*/ 11 h 37"/>
                  <a:gd name="T32" fmla="*/ 13 w 23"/>
                  <a:gd name="T33" fmla="*/ 4 h 37"/>
                  <a:gd name="T34" fmla="*/ 7 w 23"/>
                  <a:gd name="T35" fmla="*/ 6 h 37"/>
                  <a:gd name="T36" fmla="*/ 7 w 23"/>
                  <a:gd name="T37" fmla="*/ 21 h 37"/>
                  <a:gd name="T38" fmla="*/ 13 w 23"/>
                  <a:gd name="T39" fmla="*/ 24 h 37"/>
                  <a:gd name="T40" fmla="*/ 18 w 23"/>
                  <a:gd name="T41" fmla="*/ 16 h 37"/>
                  <a:gd name="T42" fmla="*/ 18 w 23"/>
                  <a:gd name="T43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37">
                    <a:moveTo>
                      <a:pt x="14" y="28"/>
                    </a:moveTo>
                    <a:cubicBezTo>
                      <a:pt x="12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4" y="37"/>
                      <a:pt x="3" y="36"/>
                      <a:pt x="3" y="3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2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4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3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3" y="24"/>
                    </a:cubicBezTo>
                    <a:cubicBezTo>
                      <a:pt x="17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5" name="Freeform 52"/>
              <p:cNvSpPr>
                <a:spLocks noEditPoints="1"/>
              </p:cNvSpPr>
              <p:nvPr userDrawn="1"/>
            </p:nvSpPr>
            <p:spPr bwMode="auto">
              <a:xfrm>
                <a:off x="407" y="753"/>
                <a:ext cx="31" cy="39"/>
              </a:xfrm>
              <a:custGeom>
                <a:avLst/>
                <a:gdLst>
                  <a:gd name="T0" fmla="*/ 20 w 22"/>
                  <a:gd name="T1" fmla="*/ 28 h 28"/>
                  <a:gd name="T2" fmla="*/ 17 w 22"/>
                  <a:gd name="T3" fmla="*/ 26 h 28"/>
                  <a:gd name="T4" fmla="*/ 16 w 22"/>
                  <a:gd name="T5" fmla="*/ 25 h 28"/>
                  <a:gd name="T6" fmla="*/ 9 w 22"/>
                  <a:gd name="T7" fmla="*/ 28 h 28"/>
                  <a:gd name="T8" fmla="*/ 0 w 22"/>
                  <a:gd name="T9" fmla="*/ 20 h 28"/>
                  <a:gd name="T10" fmla="*/ 0 w 22"/>
                  <a:gd name="T11" fmla="*/ 19 h 28"/>
                  <a:gd name="T12" fmla="*/ 10 w 22"/>
                  <a:gd name="T13" fmla="*/ 12 h 28"/>
                  <a:gd name="T14" fmla="*/ 15 w 22"/>
                  <a:gd name="T15" fmla="*/ 12 h 28"/>
                  <a:gd name="T16" fmla="*/ 15 w 22"/>
                  <a:gd name="T17" fmla="*/ 10 h 28"/>
                  <a:gd name="T18" fmla="*/ 10 w 22"/>
                  <a:gd name="T19" fmla="*/ 4 h 28"/>
                  <a:gd name="T20" fmla="*/ 5 w 22"/>
                  <a:gd name="T21" fmla="*/ 5 h 28"/>
                  <a:gd name="T22" fmla="*/ 4 w 22"/>
                  <a:gd name="T23" fmla="*/ 6 h 28"/>
                  <a:gd name="T24" fmla="*/ 2 w 22"/>
                  <a:gd name="T25" fmla="*/ 4 h 28"/>
                  <a:gd name="T26" fmla="*/ 3 w 22"/>
                  <a:gd name="T27" fmla="*/ 2 h 28"/>
                  <a:gd name="T28" fmla="*/ 10 w 22"/>
                  <a:gd name="T29" fmla="*/ 0 h 28"/>
                  <a:gd name="T30" fmla="*/ 20 w 22"/>
                  <a:gd name="T31" fmla="*/ 11 h 28"/>
                  <a:gd name="T32" fmla="*/ 20 w 22"/>
                  <a:gd name="T33" fmla="*/ 21 h 28"/>
                  <a:gd name="T34" fmla="*/ 22 w 22"/>
                  <a:gd name="T35" fmla="*/ 24 h 28"/>
                  <a:gd name="T36" fmla="*/ 22 w 22"/>
                  <a:gd name="T37" fmla="*/ 26 h 28"/>
                  <a:gd name="T38" fmla="*/ 20 w 22"/>
                  <a:gd name="T39" fmla="*/ 28 h 28"/>
                  <a:gd name="T40" fmla="*/ 15 w 22"/>
                  <a:gd name="T41" fmla="*/ 15 h 28"/>
                  <a:gd name="T42" fmla="*/ 10 w 22"/>
                  <a:gd name="T43" fmla="*/ 15 h 28"/>
                  <a:gd name="T44" fmla="*/ 4 w 22"/>
                  <a:gd name="T45" fmla="*/ 19 h 28"/>
                  <a:gd name="T46" fmla="*/ 4 w 22"/>
                  <a:gd name="T47" fmla="*/ 20 h 28"/>
                  <a:gd name="T48" fmla="*/ 10 w 22"/>
                  <a:gd name="T49" fmla="*/ 24 h 28"/>
                  <a:gd name="T50" fmla="*/ 15 w 22"/>
                  <a:gd name="T51" fmla="*/ 18 h 28"/>
                  <a:gd name="T52" fmla="*/ 15 w 22"/>
                  <a:gd name="T53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28">
                    <a:moveTo>
                      <a:pt x="20" y="28"/>
                    </a:moveTo>
                    <a:cubicBezTo>
                      <a:pt x="19" y="28"/>
                      <a:pt x="18" y="27"/>
                      <a:pt x="17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4" y="27"/>
                      <a:pt x="11" y="28"/>
                      <a:pt x="9" y="28"/>
                    </a:cubicBezTo>
                    <a:cubicBezTo>
                      <a:pt x="3" y="28"/>
                      <a:pt x="0" y="24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5"/>
                      <a:pt x="3" y="12"/>
                      <a:pt x="10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6"/>
                      <a:pt x="14" y="4"/>
                      <a:pt x="10" y="4"/>
                    </a:cubicBezTo>
                    <a:cubicBezTo>
                      <a:pt x="8" y="4"/>
                      <a:pt x="6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18" y="0"/>
                      <a:pt x="20" y="4"/>
                      <a:pt x="20" y="1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3"/>
                      <a:pt x="21" y="23"/>
                      <a:pt x="22" y="24"/>
                    </a:cubicBezTo>
                    <a:cubicBezTo>
                      <a:pt x="22" y="24"/>
                      <a:pt x="22" y="25"/>
                      <a:pt x="22" y="26"/>
                    </a:cubicBezTo>
                    <a:cubicBezTo>
                      <a:pt x="22" y="27"/>
                      <a:pt x="21" y="28"/>
                      <a:pt x="20" y="28"/>
                    </a:cubicBezTo>
                    <a:close/>
                    <a:moveTo>
                      <a:pt x="15" y="15"/>
                    </a:moveTo>
                    <a:cubicBezTo>
                      <a:pt x="10" y="15"/>
                      <a:pt x="10" y="15"/>
                      <a:pt x="10" y="15"/>
                    </a:cubicBezTo>
                    <a:cubicBezTo>
                      <a:pt x="6" y="15"/>
                      <a:pt x="4" y="17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2"/>
                      <a:pt x="6" y="24"/>
                      <a:pt x="10" y="24"/>
                    </a:cubicBezTo>
                    <a:cubicBezTo>
                      <a:pt x="13" y="24"/>
                      <a:pt x="15" y="22"/>
                      <a:pt x="15" y="18"/>
                    </a:cubicBezTo>
                    <a:lnTo>
                      <a:pt x="15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6" name="Freeform 53"/>
              <p:cNvSpPr>
                <a:spLocks/>
              </p:cNvSpPr>
              <p:nvPr userDrawn="1"/>
            </p:nvSpPr>
            <p:spPr bwMode="auto">
              <a:xfrm>
                <a:off x="447" y="753"/>
                <a:ext cx="28" cy="39"/>
              </a:xfrm>
              <a:custGeom>
                <a:avLst/>
                <a:gdLst>
                  <a:gd name="T0" fmla="*/ 20 w 20"/>
                  <a:gd name="T1" fmla="*/ 25 h 28"/>
                  <a:gd name="T2" fmla="*/ 17 w 20"/>
                  <a:gd name="T3" fmla="*/ 28 h 28"/>
                  <a:gd name="T4" fmla="*/ 15 w 20"/>
                  <a:gd name="T5" fmla="*/ 25 h 28"/>
                  <a:gd name="T6" fmla="*/ 15 w 20"/>
                  <a:gd name="T7" fmla="*/ 15 h 28"/>
                  <a:gd name="T8" fmla="*/ 5 w 20"/>
                  <a:gd name="T9" fmla="*/ 15 h 28"/>
                  <a:gd name="T10" fmla="*/ 5 w 20"/>
                  <a:gd name="T11" fmla="*/ 25 h 28"/>
                  <a:gd name="T12" fmla="*/ 2 w 20"/>
                  <a:gd name="T13" fmla="*/ 28 h 28"/>
                  <a:gd name="T14" fmla="*/ 0 w 20"/>
                  <a:gd name="T15" fmla="*/ 25 h 28"/>
                  <a:gd name="T16" fmla="*/ 0 w 20"/>
                  <a:gd name="T17" fmla="*/ 3 h 28"/>
                  <a:gd name="T18" fmla="*/ 2 w 20"/>
                  <a:gd name="T19" fmla="*/ 0 h 28"/>
                  <a:gd name="T20" fmla="*/ 5 w 20"/>
                  <a:gd name="T21" fmla="*/ 3 h 28"/>
                  <a:gd name="T22" fmla="*/ 5 w 20"/>
                  <a:gd name="T23" fmla="*/ 11 h 28"/>
                  <a:gd name="T24" fmla="*/ 15 w 20"/>
                  <a:gd name="T25" fmla="*/ 11 h 28"/>
                  <a:gd name="T26" fmla="*/ 15 w 20"/>
                  <a:gd name="T27" fmla="*/ 3 h 28"/>
                  <a:gd name="T28" fmla="*/ 17 w 20"/>
                  <a:gd name="T29" fmla="*/ 0 h 28"/>
                  <a:gd name="T30" fmla="*/ 20 w 20"/>
                  <a:gd name="T31" fmla="*/ 3 h 28"/>
                  <a:gd name="T32" fmla="*/ 20 w 20"/>
                  <a:gd name="T33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20" y="25"/>
                    </a:moveTo>
                    <a:cubicBezTo>
                      <a:pt x="20" y="27"/>
                      <a:pt x="19" y="28"/>
                      <a:pt x="17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2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7" name="Freeform 54"/>
              <p:cNvSpPr>
                <a:spLocks/>
              </p:cNvSpPr>
              <p:nvPr userDrawn="1"/>
            </p:nvSpPr>
            <p:spPr bwMode="auto">
              <a:xfrm>
                <a:off x="483" y="753"/>
                <a:ext cx="27" cy="39"/>
              </a:xfrm>
              <a:custGeom>
                <a:avLst/>
                <a:gdLst>
                  <a:gd name="T0" fmla="*/ 16 w 19"/>
                  <a:gd name="T1" fmla="*/ 5 h 28"/>
                  <a:gd name="T2" fmla="*/ 11 w 19"/>
                  <a:gd name="T3" fmla="*/ 4 h 28"/>
                  <a:gd name="T4" fmla="*/ 5 w 19"/>
                  <a:gd name="T5" fmla="*/ 12 h 28"/>
                  <a:gd name="T6" fmla="*/ 5 w 19"/>
                  <a:gd name="T7" fmla="*/ 16 h 28"/>
                  <a:gd name="T8" fmla="*/ 11 w 19"/>
                  <a:gd name="T9" fmla="*/ 24 h 28"/>
                  <a:gd name="T10" fmla="*/ 16 w 19"/>
                  <a:gd name="T11" fmla="*/ 22 h 28"/>
                  <a:gd name="T12" fmla="*/ 18 w 19"/>
                  <a:gd name="T13" fmla="*/ 23 h 28"/>
                  <a:gd name="T14" fmla="*/ 17 w 19"/>
                  <a:gd name="T15" fmla="*/ 26 h 28"/>
                  <a:gd name="T16" fmla="*/ 11 w 19"/>
                  <a:gd name="T17" fmla="*/ 28 h 28"/>
                  <a:gd name="T18" fmla="*/ 0 w 19"/>
                  <a:gd name="T19" fmla="*/ 16 h 28"/>
                  <a:gd name="T20" fmla="*/ 0 w 19"/>
                  <a:gd name="T21" fmla="*/ 12 h 28"/>
                  <a:gd name="T22" fmla="*/ 11 w 19"/>
                  <a:gd name="T23" fmla="*/ 0 h 28"/>
                  <a:gd name="T24" fmla="*/ 17 w 19"/>
                  <a:gd name="T25" fmla="*/ 2 h 28"/>
                  <a:gd name="T26" fmla="*/ 18 w 19"/>
                  <a:gd name="T27" fmla="*/ 4 h 28"/>
                  <a:gd name="T28" fmla="*/ 16 w 19"/>
                  <a:gd name="T2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8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3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8" name="Freeform 55"/>
              <p:cNvSpPr>
                <a:spLocks/>
              </p:cNvSpPr>
              <p:nvPr userDrawn="1"/>
            </p:nvSpPr>
            <p:spPr bwMode="auto">
              <a:xfrm>
                <a:off x="512" y="754"/>
                <a:ext cx="29" cy="38"/>
              </a:xfrm>
              <a:custGeom>
                <a:avLst/>
                <a:gdLst>
                  <a:gd name="T0" fmla="*/ 19 w 21"/>
                  <a:gd name="T1" fmla="*/ 0 h 27"/>
                  <a:gd name="T2" fmla="*/ 21 w 21"/>
                  <a:gd name="T3" fmla="*/ 2 h 27"/>
                  <a:gd name="T4" fmla="*/ 19 w 21"/>
                  <a:gd name="T5" fmla="*/ 4 h 27"/>
                  <a:gd name="T6" fmla="*/ 13 w 21"/>
                  <a:gd name="T7" fmla="*/ 4 h 27"/>
                  <a:gd name="T8" fmla="*/ 13 w 21"/>
                  <a:gd name="T9" fmla="*/ 24 h 27"/>
                  <a:gd name="T10" fmla="*/ 11 w 21"/>
                  <a:gd name="T11" fmla="*/ 27 h 27"/>
                  <a:gd name="T12" fmla="*/ 8 w 21"/>
                  <a:gd name="T13" fmla="*/ 24 h 27"/>
                  <a:gd name="T14" fmla="*/ 8 w 21"/>
                  <a:gd name="T15" fmla="*/ 4 h 27"/>
                  <a:gd name="T16" fmla="*/ 2 w 21"/>
                  <a:gd name="T17" fmla="*/ 4 h 27"/>
                  <a:gd name="T18" fmla="*/ 0 w 21"/>
                  <a:gd name="T19" fmla="*/ 2 h 27"/>
                  <a:gd name="T20" fmla="*/ 2 w 21"/>
                  <a:gd name="T21" fmla="*/ 0 h 27"/>
                  <a:gd name="T22" fmla="*/ 19 w 21"/>
                  <a:gd name="T2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27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9" name="Freeform 56"/>
              <p:cNvSpPr>
                <a:spLocks noEditPoints="1"/>
              </p:cNvSpPr>
              <p:nvPr userDrawn="1"/>
            </p:nvSpPr>
            <p:spPr bwMode="auto">
              <a:xfrm>
                <a:off x="547" y="754"/>
                <a:ext cx="27" cy="37"/>
              </a:xfrm>
              <a:custGeom>
                <a:avLst/>
                <a:gdLst>
                  <a:gd name="T0" fmla="*/ 3 w 19"/>
                  <a:gd name="T1" fmla="*/ 26 h 26"/>
                  <a:gd name="T2" fmla="*/ 0 w 19"/>
                  <a:gd name="T3" fmla="*/ 24 h 26"/>
                  <a:gd name="T4" fmla="*/ 0 w 19"/>
                  <a:gd name="T5" fmla="*/ 2 h 26"/>
                  <a:gd name="T6" fmla="*/ 3 w 19"/>
                  <a:gd name="T7" fmla="*/ 0 h 26"/>
                  <a:gd name="T8" fmla="*/ 10 w 19"/>
                  <a:gd name="T9" fmla="*/ 0 h 26"/>
                  <a:gd name="T10" fmla="*/ 18 w 19"/>
                  <a:gd name="T11" fmla="*/ 7 h 26"/>
                  <a:gd name="T12" fmla="*/ 18 w 19"/>
                  <a:gd name="T13" fmla="*/ 7 h 26"/>
                  <a:gd name="T14" fmla="*/ 15 w 19"/>
                  <a:gd name="T15" fmla="*/ 12 h 26"/>
                  <a:gd name="T16" fmla="*/ 19 w 19"/>
                  <a:gd name="T17" fmla="*/ 18 h 26"/>
                  <a:gd name="T18" fmla="*/ 19 w 19"/>
                  <a:gd name="T19" fmla="*/ 19 h 26"/>
                  <a:gd name="T20" fmla="*/ 11 w 19"/>
                  <a:gd name="T21" fmla="*/ 26 h 26"/>
                  <a:gd name="T22" fmla="*/ 3 w 19"/>
                  <a:gd name="T23" fmla="*/ 26 h 26"/>
                  <a:gd name="T24" fmla="*/ 5 w 19"/>
                  <a:gd name="T25" fmla="*/ 3 h 26"/>
                  <a:gd name="T26" fmla="*/ 5 w 19"/>
                  <a:gd name="T27" fmla="*/ 11 h 26"/>
                  <a:gd name="T28" fmla="*/ 9 w 19"/>
                  <a:gd name="T29" fmla="*/ 11 h 26"/>
                  <a:gd name="T30" fmla="*/ 14 w 19"/>
                  <a:gd name="T31" fmla="*/ 8 h 26"/>
                  <a:gd name="T32" fmla="*/ 14 w 19"/>
                  <a:gd name="T33" fmla="*/ 7 h 26"/>
                  <a:gd name="T34" fmla="*/ 9 w 19"/>
                  <a:gd name="T35" fmla="*/ 3 h 26"/>
                  <a:gd name="T36" fmla="*/ 5 w 19"/>
                  <a:gd name="T37" fmla="*/ 3 h 26"/>
                  <a:gd name="T38" fmla="*/ 5 w 19"/>
                  <a:gd name="T39" fmla="*/ 15 h 26"/>
                  <a:gd name="T40" fmla="*/ 5 w 19"/>
                  <a:gd name="T41" fmla="*/ 22 h 26"/>
                  <a:gd name="T42" fmla="*/ 10 w 19"/>
                  <a:gd name="T43" fmla="*/ 22 h 26"/>
                  <a:gd name="T44" fmla="*/ 15 w 19"/>
                  <a:gd name="T45" fmla="*/ 19 h 26"/>
                  <a:gd name="T46" fmla="*/ 15 w 19"/>
                  <a:gd name="T47" fmla="*/ 18 h 26"/>
                  <a:gd name="T48" fmla="*/ 10 w 19"/>
                  <a:gd name="T49" fmla="*/ 15 h 26"/>
                  <a:gd name="T50" fmla="*/ 5 w 19"/>
                  <a:gd name="T51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26">
                    <a:moveTo>
                      <a:pt x="3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6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8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1" y="26"/>
                    </a:cubicBezTo>
                    <a:lnTo>
                      <a:pt x="3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4" y="10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5"/>
                      <a:pt x="13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4" y="22"/>
                      <a:pt x="15" y="21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0" name="Freeform 57"/>
              <p:cNvSpPr>
                <a:spLocks noEditPoints="1"/>
              </p:cNvSpPr>
              <p:nvPr userDrawn="1"/>
            </p:nvSpPr>
            <p:spPr bwMode="auto">
              <a:xfrm>
                <a:off x="582" y="753"/>
                <a:ext cx="30" cy="39"/>
              </a:xfrm>
              <a:custGeom>
                <a:avLst/>
                <a:gdLst>
                  <a:gd name="T0" fmla="*/ 10 w 21"/>
                  <a:gd name="T1" fmla="*/ 28 h 28"/>
                  <a:gd name="T2" fmla="*/ 0 w 21"/>
                  <a:gd name="T3" fmla="*/ 17 h 28"/>
                  <a:gd name="T4" fmla="*/ 0 w 21"/>
                  <a:gd name="T5" fmla="*/ 11 h 28"/>
                  <a:gd name="T6" fmla="*/ 10 w 21"/>
                  <a:gd name="T7" fmla="*/ 0 h 28"/>
                  <a:gd name="T8" fmla="*/ 21 w 21"/>
                  <a:gd name="T9" fmla="*/ 11 h 28"/>
                  <a:gd name="T10" fmla="*/ 21 w 21"/>
                  <a:gd name="T11" fmla="*/ 17 h 28"/>
                  <a:gd name="T12" fmla="*/ 10 w 21"/>
                  <a:gd name="T13" fmla="*/ 28 h 28"/>
                  <a:gd name="T14" fmla="*/ 16 w 21"/>
                  <a:gd name="T15" fmla="*/ 11 h 28"/>
                  <a:gd name="T16" fmla="*/ 10 w 21"/>
                  <a:gd name="T17" fmla="*/ 5 h 28"/>
                  <a:gd name="T18" fmla="*/ 4 w 21"/>
                  <a:gd name="T19" fmla="*/ 11 h 28"/>
                  <a:gd name="T20" fmla="*/ 4 w 21"/>
                  <a:gd name="T21" fmla="*/ 17 h 28"/>
                  <a:gd name="T22" fmla="*/ 10 w 21"/>
                  <a:gd name="T23" fmla="*/ 23 h 28"/>
                  <a:gd name="T24" fmla="*/ 16 w 21"/>
                  <a:gd name="T25" fmla="*/ 17 h 28"/>
                  <a:gd name="T26" fmla="*/ 16 w 21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8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5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5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1" name="Freeform 58"/>
              <p:cNvSpPr>
                <a:spLocks noEditPoints="1"/>
              </p:cNvSpPr>
              <p:nvPr userDrawn="1"/>
            </p:nvSpPr>
            <p:spPr bwMode="auto">
              <a:xfrm>
                <a:off x="643" y="754"/>
                <a:ext cx="27" cy="37"/>
              </a:xfrm>
              <a:custGeom>
                <a:avLst/>
                <a:gdLst>
                  <a:gd name="T0" fmla="*/ 2 w 19"/>
                  <a:gd name="T1" fmla="*/ 26 h 26"/>
                  <a:gd name="T2" fmla="*/ 0 w 19"/>
                  <a:gd name="T3" fmla="*/ 24 h 26"/>
                  <a:gd name="T4" fmla="*/ 0 w 19"/>
                  <a:gd name="T5" fmla="*/ 2 h 26"/>
                  <a:gd name="T6" fmla="*/ 2 w 19"/>
                  <a:gd name="T7" fmla="*/ 0 h 26"/>
                  <a:gd name="T8" fmla="*/ 10 w 19"/>
                  <a:gd name="T9" fmla="*/ 0 h 26"/>
                  <a:gd name="T10" fmla="*/ 18 w 19"/>
                  <a:gd name="T11" fmla="*/ 7 h 26"/>
                  <a:gd name="T12" fmla="*/ 18 w 19"/>
                  <a:gd name="T13" fmla="*/ 7 h 26"/>
                  <a:gd name="T14" fmla="*/ 15 w 19"/>
                  <a:gd name="T15" fmla="*/ 12 h 26"/>
                  <a:gd name="T16" fmla="*/ 19 w 19"/>
                  <a:gd name="T17" fmla="*/ 18 h 26"/>
                  <a:gd name="T18" fmla="*/ 19 w 19"/>
                  <a:gd name="T19" fmla="*/ 19 h 26"/>
                  <a:gd name="T20" fmla="*/ 10 w 19"/>
                  <a:gd name="T21" fmla="*/ 26 h 26"/>
                  <a:gd name="T22" fmla="*/ 2 w 19"/>
                  <a:gd name="T23" fmla="*/ 26 h 26"/>
                  <a:gd name="T24" fmla="*/ 5 w 19"/>
                  <a:gd name="T25" fmla="*/ 3 h 26"/>
                  <a:gd name="T26" fmla="*/ 5 w 19"/>
                  <a:gd name="T27" fmla="*/ 11 h 26"/>
                  <a:gd name="T28" fmla="*/ 9 w 19"/>
                  <a:gd name="T29" fmla="*/ 11 h 26"/>
                  <a:gd name="T30" fmla="*/ 13 w 19"/>
                  <a:gd name="T31" fmla="*/ 8 h 26"/>
                  <a:gd name="T32" fmla="*/ 13 w 19"/>
                  <a:gd name="T33" fmla="*/ 7 h 26"/>
                  <a:gd name="T34" fmla="*/ 9 w 19"/>
                  <a:gd name="T35" fmla="*/ 3 h 26"/>
                  <a:gd name="T36" fmla="*/ 5 w 19"/>
                  <a:gd name="T37" fmla="*/ 3 h 26"/>
                  <a:gd name="T38" fmla="*/ 5 w 19"/>
                  <a:gd name="T39" fmla="*/ 15 h 26"/>
                  <a:gd name="T40" fmla="*/ 5 w 19"/>
                  <a:gd name="T41" fmla="*/ 22 h 26"/>
                  <a:gd name="T42" fmla="*/ 10 w 19"/>
                  <a:gd name="T43" fmla="*/ 22 h 26"/>
                  <a:gd name="T44" fmla="*/ 14 w 19"/>
                  <a:gd name="T45" fmla="*/ 19 h 26"/>
                  <a:gd name="T46" fmla="*/ 14 w 19"/>
                  <a:gd name="T47" fmla="*/ 18 h 26"/>
                  <a:gd name="T48" fmla="*/ 10 w 19"/>
                  <a:gd name="T49" fmla="*/ 15 h 26"/>
                  <a:gd name="T50" fmla="*/ 5 w 19"/>
                  <a:gd name="T51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26">
                    <a:moveTo>
                      <a:pt x="2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5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7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0" y="26"/>
                    </a:cubicBezTo>
                    <a:lnTo>
                      <a:pt x="2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3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3" y="22"/>
                      <a:pt x="14" y="21"/>
                      <a:pt x="14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2" name="Freeform 59"/>
              <p:cNvSpPr>
                <a:spLocks noEditPoints="1"/>
              </p:cNvSpPr>
              <p:nvPr userDrawn="1"/>
            </p:nvSpPr>
            <p:spPr bwMode="auto">
              <a:xfrm>
                <a:off x="679" y="753"/>
                <a:ext cx="29" cy="39"/>
              </a:xfrm>
              <a:custGeom>
                <a:avLst/>
                <a:gdLst>
                  <a:gd name="T0" fmla="*/ 10 w 21"/>
                  <a:gd name="T1" fmla="*/ 28 h 28"/>
                  <a:gd name="T2" fmla="*/ 0 w 21"/>
                  <a:gd name="T3" fmla="*/ 17 h 28"/>
                  <a:gd name="T4" fmla="*/ 0 w 21"/>
                  <a:gd name="T5" fmla="*/ 11 h 28"/>
                  <a:gd name="T6" fmla="*/ 10 w 21"/>
                  <a:gd name="T7" fmla="*/ 0 h 28"/>
                  <a:gd name="T8" fmla="*/ 21 w 21"/>
                  <a:gd name="T9" fmla="*/ 11 h 28"/>
                  <a:gd name="T10" fmla="*/ 21 w 21"/>
                  <a:gd name="T11" fmla="*/ 17 h 28"/>
                  <a:gd name="T12" fmla="*/ 10 w 21"/>
                  <a:gd name="T13" fmla="*/ 28 h 28"/>
                  <a:gd name="T14" fmla="*/ 16 w 21"/>
                  <a:gd name="T15" fmla="*/ 11 h 28"/>
                  <a:gd name="T16" fmla="*/ 10 w 21"/>
                  <a:gd name="T17" fmla="*/ 5 h 28"/>
                  <a:gd name="T18" fmla="*/ 4 w 21"/>
                  <a:gd name="T19" fmla="*/ 11 h 28"/>
                  <a:gd name="T20" fmla="*/ 4 w 21"/>
                  <a:gd name="T21" fmla="*/ 17 h 28"/>
                  <a:gd name="T22" fmla="*/ 10 w 21"/>
                  <a:gd name="T23" fmla="*/ 23 h 28"/>
                  <a:gd name="T24" fmla="*/ 16 w 21"/>
                  <a:gd name="T25" fmla="*/ 17 h 28"/>
                  <a:gd name="T26" fmla="*/ 16 w 21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8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3" name="Freeform 60"/>
              <p:cNvSpPr>
                <a:spLocks/>
              </p:cNvSpPr>
              <p:nvPr userDrawn="1"/>
            </p:nvSpPr>
            <p:spPr bwMode="auto">
              <a:xfrm>
                <a:off x="714" y="753"/>
                <a:ext cx="24" cy="39"/>
              </a:xfrm>
              <a:custGeom>
                <a:avLst/>
                <a:gdLst>
                  <a:gd name="T0" fmla="*/ 12 w 17"/>
                  <a:gd name="T1" fmla="*/ 20 h 28"/>
                  <a:gd name="T2" fmla="*/ 7 w 17"/>
                  <a:gd name="T3" fmla="*/ 15 h 28"/>
                  <a:gd name="T4" fmla="*/ 5 w 17"/>
                  <a:gd name="T5" fmla="*/ 15 h 28"/>
                  <a:gd name="T6" fmla="*/ 4 w 17"/>
                  <a:gd name="T7" fmla="*/ 14 h 28"/>
                  <a:gd name="T8" fmla="*/ 5 w 17"/>
                  <a:gd name="T9" fmla="*/ 12 h 28"/>
                  <a:gd name="T10" fmla="*/ 7 w 17"/>
                  <a:gd name="T11" fmla="*/ 12 h 28"/>
                  <a:gd name="T12" fmla="*/ 12 w 17"/>
                  <a:gd name="T13" fmla="*/ 8 h 28"/>
                  <a:gd name="T14" fmla="*/ 8 w 17"/>
                  <a:gd name="T15" fmla="*/ 4 h 28"/>
                  <a:gd name="T16" fmla="*/ 5 w 17"/>
                  <a:gd name="T17" fmla="*/ 5 h 28"/>
                  <a:gd name="T18" fmla="*/ 2 w 17"/>
                  <a:gd name="T19" fmla="*/ 6 h 28"/>
                  <a:gd name="T20" fmla="*/ 0 w 17"/>
                  <a:gd name="T21" fmla="*/ 4 h 28"/>
                  <a:gd name="T22" fmla="*/ 1 w 17"/>
                  <a:gd name="T23" fmla="*/ 3 h 28"/>
                  <a:gd name="T24" fmla="*/ 8 w 17"/>
                  <a:gd name="T25" fmla="*/ 0 h 28"/>
                  <a:gd name="T26" fmla="*/ 16 w 17"/>
                  <a:gd name="T27" fmla="*/ 8 h 28"/>
                  <a:gd name="T28" fmla="*/ 12 w 17"/>
                  <a:gd name="T29" fmla="*/ 13 h 28"/>
                  <a:gd name="T30" fmla="*/ 17 w 17"/>
                  <a:gd name="T31" fmla="*/ 20 h 28"/>
                  <a:gd name="T32" fmla="*/ 8 w 17"/>
                  <a:gd name="T33" fmla="*/ 28 h 28"/>
                  <a:gd name="T34" fmla="*/ 1 w 17"/>
                  <a:gd name="T35" fmla="*/ 25 h 28"/>
                  <a:gd name="T36" fmla="*/ 0 w 17"/>
                  <a:gd name="T37" fmla="*/ 24 h 28"/>
                  <a:gd name="T38" fmla="*/ 2 w 17"/>
                  <a:gd name="T39" fmla="*/ 22 h 28"/>
                  <a:gd name="T40" fmla="*/ 4 w 17"/>
                  <a:gd name="T41" fmla="*/ 23 h 28"/>
                  <a:gd name="T42" fmla="*/ 8 w 17"/>
                  <a:gd name="T43" fmla="*/ 24 h 28"/>
                  <a:gd name="T44" fmla="*/ 12 w 17"/>
                  <a:gd name="T45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" h="28">
                    <a:moveTo>
                      <a:pt x="12" y="20"/>
                    </a:moveTo>
                    <a:cubicBezTo>
                      <a:pt x="12" y="17"/>
                      <a:pt x="10" y="15"/>
                      <a:pt x="7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4" y="13"/>
                      <a:pt x="4" y="12"/>
                      <a:pt x="5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2"/>
                      <a:pt x="12" y="11"/>
                      <a:pt x="12" y="8"/>
                    </a:cubicBezTo>
                    <a:cubicBezTo>
                      <a:pt x="12" y="6"/>
                      <a:pt x="11" y="4"/>
                      <a:pt x="8" y="4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6"/>
                      <a:pt x="0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3" y="1"/>
                      <a:pt x="5" y="0"/>
                      <a:pt x="8" y="0"/>
                    </a:cubicBezTo>
                    <a:cubicBezTo>
                      <a:pt x="14" y="0"/>
                      <a:pt x="16" y="4"/>
                      <a:pt x="16" y="8"/>
                    </a:cubicBezTo>
                    <a:cubicBezTo>
                      <a:pt x="16" y="11"/>
                      <a:pt x="15" y="12"/>
                      <a:pt x="12" y="13"/>
                    </a:cubicBezTo>
                    <a:cubicBezTo>
                      <a:pt x="15" y="14"/>
                      <a:pt x="17" y="16"/>
                      <a:pt x="17" y="20"/>
                    </a:cubicBezTo>
                    <a:cubicBezTo>
                      <a:pt x="17" y="24"/>
                      <a:pt x="14" y="28"/>
                      <a:pt x="8" y="28"/>
                    </a:cubicBezTo>
                    <a:cubicBezTo>
                      <a:pt x="5" y="28"/>
                      <a:pt x="3" y="27"/>
                      <a:pt x="1" y="25"/>
                    </a:cubicBezTo>
                    <a:cubicBezTo>
                      <a:pt x="0" y="25"/>
                      <a:pt x="0" y="24"/>
                      <a:pt x="0" y="24"/>
                    </a:cubicBezTo>
                    <a:cubicBezTo>
                      <a:pt x="0" y="23"/>
                      <a:pt x="1" y="22"/>
                      <a:pt x="2" y="22"/>
                    </a:cubicBezTo>
                    <a:cubicBezTo>
                      <a:pt x="2" y="22"/>
                      <a:pt x="3" y="22"/>
                      <a:pt x="4" y="23"/>
                    </a:cubicBezTo>
                    <a:cubicBezTo>
                      <a:pt x="5" y="24"/>
                      <a:pt x="6" y="24"/>
                      <a:pt x="8" y="24"/>
                    </a:cubicBezTo>
                    <a:cubicBezTo>
                      <a:pt x="11" y="24"/>
                      <a:pt x="12" y="22"/>
                      <a:pt x="1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4" name="Freeform 61"/>
              <p:cNvSpPr>
                <a:spLocks/>
              </p:cNvSpPr>
              <p:nvPr userDrawn="1"/>
            </p:nvSpPr>
            <p:spPr bwMode="auto">
              <a:xfrm>
                <a:off x="747" y="753"/>
                <a:ext cx="34" cy="39"/>
              </a:xfrm>
              <a:custGeom>
                <a:avLst/>
                <a:gdLst>
                  <a:gd name="T0" fmla="*/ 24 w 24"/>
                  <a:gd name="T1" fmla="*/ 26 h 28"/>
                  <a:gd name="T2" fmla="*/ 21 w 24"/>
                  <a:gd name="T3" fmla="*/ 28 h 28"/>
                  <a:gd name="T4" fmla="*/ 19 w 24"/>
                  <a:gd name="T5" fmla="*/ 26 h 28"/>
                  <a:gd name="T6" fmla="*/ 19 w 24"/>
                  <a:gd name="T7" fmla="*/ 11 h 28"/>
                  <a:gd name="T8" fmla="*/ 13 w 24"/>
                  <a:gd name="T9" fmla="*/ 23 h 28"/>
                  <a:gd name="T10" fmla="*/ 12 w 24"/>
                  <a:gd name="T11" fmla="*/ 24 h 28"/>
                  <a:gd name="T12" fmla="*/ 10 w 24"/>
                  <a:gd name="T13" fmla="*/ 23 h 28"/>
                  <a:gd name="T14" fmla="*/ 4 w 24"/>
                  <a:gd name="T15" fmla="*/ 11 h 28"/>
                  <a:gd name="T16" fmla="*/ 4 w 24"/>
                  <a:gd name="T17" fmla="*/ 26 h 28"/>
                  <a:gd name="T18" fmla="*/ 2 w 24"/>
                  <a:gd name="T19" fmla="*/ 28 h 28"/>
                  <a:gd name="T20" fmla="*/ 0 w 24"/>
                  <a:gd name="T21" fmla="*/ 26 h 28"/>
                  <a:gd name="T22" fmla="*/ 0 w 24"/>
                  <a:gd name="T23" fmla="*/ 3 h 28"/>
                  <a:gd name="T24" fmla="*/ 2 w 24"/>
                  <a:gd name="T25" fmla="*/ 0 h 28"/>
                  <a:gd name="T26" fmla="*/ 4 w 24"/>
                  <a:gd name="T27" fmla="*/ 2 h 28"/>
                  <a:gd name="T28" fmla="*/ 12 w 24"/>
                  <a:gd name="T29" fmla="*/ 18 h 28"/>
                  <a:gd name="T30" fmla="*/ 20 w 24"/>
                  <a:gd name="T31" fmla="*/ 2 h 28"/>
                  <a:gd name="T32" fmla="*/ 21 w 24"/>
                  <a:gd name="T33" fmla="*/ 0 h 28"/>
                  <a:gd name="T34" fmla="*/ 24 w 24"/>
                  <a:gd name="T35" fmla="*/ 3 h 28"/>
                  <a:gd name="T36" fmla="*/ 24 w 24"/>
                  <a:gd name="T3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28">
                    <a:moveTo>
                      <a:pt x="24" y="26"/>
                    </a:moveTo>
                    <a:cubicBezTo>
                      <a:pt x="24" y="27"/>
                      <a:pt x="23" y="28"/>
                      <a:pt x="21" y="28"/>
                    </a:cubicBezTo>
                    <a:cubicBezTo>
                      <a:pt x="20" y="28"/>
                      <a:pt x="19" y="27"/>
                      <a:pt x="19" y="26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1" y="24"/>
                      <a:pt x="10" y="24"/>
                      <a:pt x="10" y="2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2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1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lnTo>
                      <a:pt x="2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5" name="Freeform 62"/>
              <p:cNvSpPr>
                <a:spLocks noEditPoints="1"/>
              </p:cNvSpPr>
              <p:nvPr userDrawn="1"/>
            </p:nvSpPr>
            <p:spPr bwMode="auto">
              <a:xfrm>
                <a:off x="789" y="753"/>
                <a:ext cx="30" cy="39"/>
              </a:xfrm>
              <a:custGeom>
                <a:avLst/>
                <a:gdLst>
                  <a:gd name="T0" fmla="*/ 11 w 21"/>
                  <a:gd name="T1" fmla="*/ 28 h 28"/>
                  <a:gd name="T2" fmla="*/ 0 w 21"/>
                  <a:gd name="T3" fmla="*/ 17 h 28"/>
                  <a:gd name="T4" fmla="*/ 0 w 21"/>
                  <a:gd name="T5" fmla="*/ 11 h 28"/>
                  <a:gd name="T6" fmla="*/ 11 w 21"/>
                  <a:gd name="T7" fmla="*/ 0 h 28"/>
                  <a:gd name="T8" fmla="*/ 21 w 21"/>
                  <a:gd name="T9" fmla="*/ 11 h 28"/>
                  <a:gd name="T10" fmla="*/ 21 w 21"/>
                  <a:gd name="T11" fmla="*/ 17 h 28"/>
                  <a:gd name="T12" fmla="*/ 11 w 21"/>
                  <a:gd name="T13" fmla="*/ 28 h 28"/>
                  <a:gd name="T14" fmla="*/ 17 w 21"/>
                  <a:gd name="T15" fmla="*/ 11 h 28"/>
                  <a:gd name="T16" fmla="*/ 11 w 21"/>
                  <a:gd name="T17" fmla="*/ 5 h 28"/>
                  <a:gd name="T18" fmla="*/ 5 w 21"/>
                  <a:gd name="T19" fmla="*/ 11 h 28"/>
                  <a:gd name="T20" fmla="*/ 5 w 21"/>
                  <a:gd name="T21" fmla="*/ 17 h 28"/>
                  <a:gd name="T22" fmla="*/ 11 w 21"/>
                  <a:gd name="T23" fmla="*/ 23 h 28"/>
                  <a:gd name="T24" fmla="*/ 17 w 21"/>
                  <a:gd name="T25" fmla="*/ 17 h 28"/>
                  <a:gd name="T26" fmla="*/ 17 w 21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8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6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6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6" name="Freeform 63"/>
              <p:cNvSpPr>
                <a:spLocks/>
              </p:cNvSpPr>
              <p:nvPr userDrawn="1"/>
            </p:nvSpPr>
            <p:spPr bwMode="auto">
              <a:xfrm>
                <a:off x="824" y="753"/>
                <a:ext cx="49" cy="39"/>
              </a:xfrm>
              <a:custGeom>
                <a:avLst/>
                <a:gdLst>
                  <a:gd name="T0" fmla="*/ 19 w 34"/>
                  <a:gd name="T1" fmla="*/ 12 h 28"/>
                  <a:gd name="T2" fmla="*/ 22 w 34"/>
                  <a:gd name="T3" fmla="*/ 12 h 28"/>
                  <a:gd name="T4" fmla="*/ 29 w 34"/>
                  <a:gd name="T5" fmla="*/ 2 h 28"/>
                  <a:gd name="T6" fmla="*/ 31 w 34"/>
                  <a:gd name="T7" fmla="*/ 0 h 28"/>
                  <a:gd name="T8" fmla="*/ 34 w 34"/>
                  <a:gd name="T9" fmla="*/ 3 h 28"/>
                  <a:gd name="T10" fmla="*/ 33 w 34"/>
                  <a:gd name="T11" fmla="*/ 4 h 28"/>
                  <a:gd name="T12" fmla="*/ 26 w 34"/>
                  <a:gd name="T13" fmla="*/ 14 h 28"/>
                  <a:gd name="T14" fmla="*/ 33 w 34"/>
                  <a:gd name="T15" fmla="*/ 24 h 28"/>
                  <a:gd name="T16" fmla="*/ 34 w 34"/>
                  <a:gd name="T17" fmla="*/ 26 h 28"/>
                  <a:gd name="T18" fmla="*/ 31 w 34"/>
                  <a:gd name="T19" fmla="*/ 28 h 28"/>
                  <a:gd name="T20" fmla="*/ 29 w 34"/>
                  <a:gd name="T21" fmla="*/ 26 h 28"/>
                  <a:gd name="T22" fmla="*/ 22 w 34"/>
                  <a:gd name="T23" fmla="*/ 16 h 28"/>
                  <a:gd name="T24" fmla="*/ 19 w 34"/>
                  <a:gd name="T25" fmla="*/ 16 h 28"/>
                  <a:gd name="T26" fmla="*/ 19 w 34"/>
                  <a:gd name="T27" fmla="*/ 25 h 28"/>
                  <a:gd name="T28" fmla="*/ 17 w 34"/>
                  <a:gd name="T29" fmla="*/ 28 h 28"/>
                  <a:gd name="T30" fmla="*/ 14 w 34"/>
                  <a:gd name="T31" fmla="*/ 25 h 28"/>
                  <a:gd name="T32" fmla="*/ 14 w 34"/>
                  <a:gd name="T33" fmla="*/ 16 h 28"/>
                  <a:gd name="T34" fmla="*/ 12 w 34"/>
                  <a:gd name="T35" fmla="*/ 16 h 28"/>
                  <a:gd name="T36" fmla="*/ 4 w 34"/>
                  <a:gd name="T37" fmla="*/ 26 h 28"/>
                  <a:gd name="T38" fmla="*/ 2 w 34"/>
                  <a:gd name="T39" fmla="*/ 28 h 28"/>
                  <a:gd name="T40" fmla="*/ 0 w 34"/>
                  <a:gd name="T41" fmla="*/ 26 h 28"/>
                  <a:gd name="T42" fmla="*/ 0 w 34"/>
                  <a:gd name="T43" fmla="*/ 24 h 28"/>
                  <a:gd name="T44" fmla="*/ 8 w 34"/>
                  <a:gd name="T45" fmla="*/ 14 h 28"/>
                  <a:gd name="T46" fmla="*/ 0 w 34"/>
                  <a:gd name="T47" fmla="*/ 4 h 28"/>
                  <a:gd name="T48" fmla="*/ 0 w 34"/>
                  <a:gd name="T49" fmla="*/ 3 h 28"/>
                  <a:gd name="T50" fmla="*/ 2 w 34"/>
                  <a:gd name="T51" fmla="*/ 0 h 28"/>
                  <a:gd name="T52" fmla="*/ 4 w 34"/>
                  <a:gd name="T53" fmla="*/ 2 h 28"/>
                  <a:gd name="T54" fmla="*/ 12 w 34"/>
                  <a:gd name="T55" fmla="*/ 12 h 28"/>
                  <a:gd name="T56" fmla="*/ 14 w 34"/>
                  <a:gd name="T57" fmla="*/ 12 h 28"/>
                  <a:gd name="T58" fmla="*/ 14 w 34"/>
                  <a:gd name="T59" fmla="*/ 3 h 28"/>
                  <a:gd name="T60" fmla="*/ 17 w 34"/>
                  <a:gd name="T61" fmla="*/ 1 h 28"/>
                  <a:gd name="T62" fmla="*/ 19 w 34"/>
                  <a:gd name="T63" fmla="*/ 3 h 28"/>
                  <a:gd name="T64" fmla="*/ 19 w 34"/>
                  <a:gd name="T65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" h="28">
                    <a:moveTo>
                      <a:pt x="19" y="12"/>
                    </a:moveTo>
                    <a:cubicBezTo>
                      <a:pt x="22" y="12"/>
                      <a:pt x="22" y="12"/>
                      <a:pt x="22" y="1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3" y="0"/>
                      <a:pt x="34" y="2"/>
                      <a:pt x="34" y="3"/>
                    </a:cubicBezTo>
                    <a:cubicBezTo>
                      <a:pt x="34" y="3"/>
                      <a:pt x="33" y="4"/>
                      <a:pt x="33" y="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7"/>
                      <a:pt x="31" y="21"/>
                      <a:pt x="33" y="24"/>
                    </a:cubicBezTo>
                    <a:cubicBezTo>
                      <a:pt x="34" y="25"/>
                      <a:pt x="34" y="25"/>
                      <a:pt x="34" y="26"/>
                    </a:cubicBezTo>
                    <a:cubicBezTo>
                      <a:pt x="34" y="27"/>
                      <a:pt x="33" y="28"/>
                      <a:pt x="31" y="28"/>
                    </a:cubicBezTo>
                    <a:cubicBezTo>
                      <a:pt x="31" y="28"/>
                      <a:pt x="30" y="27"/>
                      <a:pt x="29" y="26"/>
                    </a:cubicBezTo>
                    <a:cubicBezTo>
                      <a:pt x="27" y="23"/>
                      <a:pt x="25" y="19"/>
                      <a:pt x="2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7"/>
                      <a:pt x="18" y="28"/>
                      <a:pt x="17" y="28"/>
                    </a:cubicBezTo>
                    <a:cubicBezTo>
                      <a:pt x="15" y="28"/>
                      <a:pt x="14" y="27"/>
                      <a:pt x="14" y="2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9" y="19"/>
                      <a:pt x="7" y="23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3" y="21"/>
                      <a:pt x="5" y="17"/>
                      <a:pt x="8" y="1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5" y="1"/>
                      <a:pt x="17" y="1"/>
                    </a:cubicBezTo>
                    <a:cubicBezTo>
                      <a:pt x="18" y="1"/>
                      <a:pt x="19" y="1"/>
                      <a:pt x="19" y="3"/>
                    </a:cubicBezTo>
                    <a:lnTo>
                      <a:pt x="19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7" name="Freeform 64"/>
              <p:cNvSpPr>
                <a:spLocks/>
              </p:cNvSpPr>
              <p:nvPr userDrawn="1"/>
            </p:nvSpPr>
            <p:spPr bwMode="auto">
              <a:xfrm>
                <a:off x="878" y="753"/>
                <a:ext cx="28" cy="39"/>
              </a:xfrm>
              <a:custGeom>
                <a:avLst/>
                <a:gdLst>
                  <a:gd name="T0" fmla="*/ 20 w 20"/>
                  <a:gd name="T1" fmla="*/ 25 h 28"/>
                  <a:gd name="T2" fmla="*/ 18 w 20"/>
                  <a:gd name="T3" fmla="*/ 28 h 28"/>
                  <a:gd name="T4" fmla="*/ 15 w 20"/>
                  <a:gd name="T5" fmla="*/ 25 h 28"/>
                  <a:gd name="T6" fmla="*/ 15 w 20"/>
                  <a:gd name="T7" fmla="*/ 15 h 28"/>
                  <a:gd name="T8" fmla="*/ 5 w 20"/>
                  <a:gd name="T9" fmla="*/ 15 h 28"/>
                  <a:gd name="T10" fmla="*/ 5 w 20"/>
                  <a:gd name="T11" fmla="*/ 25 h 28"/>
                  <a:gd name="T12" fmla="*/ 3 w 20"/>
                  <a:gd name="T13" fmla="*/ 28 h 28"/>
                  <a:gd name="T14" fmla="*/ 0 w 20"/>
                  <a:gd name="T15" fmla="*/ 25 h 28"/>
                  <a:gd name="T16" fmla="*/ 0 w 20"/>
                  <a:gd name="T17" fmla="*/ 3 h 28"/>
                  <a:gd name="T18" fmla="*/ 3 w 20"/>
                  <a:gd name="T19" fmla="*/ 0 h 28"/>
                  <a:gd name="T20" fmla="*/ 5 w 20"/>
                  <a:gd name="T21" fmla="*/ 3 h 28"/>
                  <a:gd name="T22" fmla="*/ 5 w 20"/>
                  <a:gd name="T23" fmla="*/ 11 h 28"/>
                  <a:gd name="T24" fmla="*/ 15 w 20"/>
                  <a:gd name="T25" fmla="*/ 11 h 28"/>
                  <a:gd name="T26" fmla="*/ 15 w 20"/>
                  <a:gd name="T27" fmla="*/ 3 h 28"/>
                  <a:gd name="T28" fmla="*/ 18 w 20"/>
                  <a:gd name="T29" fmla="*/ 0 h 28"/>
                  <a:gd name="T30" fmla="*/ 20 w 20"/>
                  <a:gd name="T31" fmla="*/ 3 h 28"/>
                  <a:gd name="T32" fmla="*/ 20 w 20"/>
                  <a:gd name="T33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20" y="25"/>
                    </a:moveTo>
                    <a:cubicBezTo>
                      <a:pt x="20" y="27"/>
                      <a:pt x="19" y="28"/>
                      <a:pt x="18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3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8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8" name="Freeform 65"/>
              <p:cNvSpPr>
                <a:spLocks noEditPoints="1"/>
              </p:cNvSpPr>
              <p:nvPr userDrawn="1"/>
            </p:nvSpPr>
            <p:spPr bwMode="auto">
              <a:xfrm>
                <a:off x="916" y="753"/>
                <a:ext cx="30" cy="39"/>
              </a:xfrm>
              <a:custGeom>
                <a:avLst/>
                <a:gdLst>
                  <a:gd name="T0" fmla="*/ 10 w 21"/>
                  <a:gd name="T1" fmla="*/ 28 h 28"/>
                  <a:gd name="T2" fmla="*/ 0 w 21"/>
                  <a:gd name="T3" fmla="*/ 17 h 28"/>
                  <a:gd name="T4" fmla="*/ 0 w 21"/>
                  <a:gd name="T5" fmla="*/ 11 h 28"/>
                  <a:gd name="T6" fmla="*/ 10 w 21"/>
                  <a:gd name="T7" fmla="*/ 0 h 28"/>
                  <a:gd name="T8" fmla="*/ 21 w 21"/>
                  <a:gd name="T9" fmla="*/ 11 h 28"/>
                  <a:gd name="T10" fmla="*/ 21 w 21"/>
                  <a:gd name="T11" fmla="*/ 17 h 28"/>
                  <a:gd name="T12" fmla="*/ 10 w 21"/>
                  <a:gd name="T13" fmla="*/ 28 h 28"/>
                  <a:gd name="T14" fmla="*/ 16 w 21"/>
                  <a:gd name="T15" fmla="*/ 11 h 28"/>
                  <a:gd name="T16" fmla="*/ 10 w 21"/>
                  <a:gd name="T17" fmla="*/ 5 h 28"/>
                  <a:gd name="T18" fmla="*/ 4 w 21"/>
                  <a:gd name="T19" fmla="*/ 11 h 28"/>
                  <a:gd name="T20" fmla="*/ 4 w 21"/>
                  <a:gd name="T21" fmla="*/ 17 h 28"/>
                  <a:gd name="T22" fmla="*/ 10 w 21"/>
                  <a:gd name="T23" fmla="*/ 23 h 28"/>
                  <a:gd name="T24" fmla="*/ 16 w 21"/>
                  <a:gd name="T25" fmla="*/ 17 h 28"/>
                  <a:gd name="T26" fmla="*/ 16 w 21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8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9" name="Freeform 66"/>
              <p:cNvSpPr>
                <a:spLocks/>
              </p:cNvSpPr>
              <p:nvPr userDrawn="1"/>
            </p:nvSpPr>
            <p:spPr bwMode="auto">
              <a:xfrm>
                <a:off x="955" y="754"/>
                <a:ext cx="25" cy="38"/>
              </a:xfrm>
              <a:custGeom>
                <a:avLst/>
                <a:gdLst>
                  <a:gd name="T0" fmla="*/ 16 w 18"/>
                  <a:gd name="T1" fmla="*/ 4 h 27"/>
                  <a:gd name="T2" fmla="*/ 5 w 18"/>
                  <a:gd name="T3" fmla="*/ 4 h 27"/>
                  <a:gd name="T4" fmla="*/ 5 w 18"/>
                  <a:gd name="T5" fmla="*/ 24 h 27"/>
                  <a:gd name="T6" fmla="*/ 3 w 18"/>
                  <a:gd name="T7" fmla="*/ 27 h 27"/>
                  <a:gd name="T8" fmla="*/ 0 w 18"/>
                  <a:gd name="T9" fmla="*/ 24 h 27"/>
                  <a:gd name="T10" fmla="*/ 0 w 18"/>
                  <a:gd name="T11" fmla="*/ 2 h 27"/>
                  <a:gd name="T12" fmla="*/ 3 w 18"/>
                  <a:gd name="T13" fmla="*/ 0 h 27"/>
                  <a:gd name="T14" fmla="*/ 16 w 18"/>
                  <a:gd name="T15" fmla="*/ 0 h 27"/>
                  <a:gd name="T16" fmla="*/ 18 w 18"/>
                  <a:gd name="T17" fmla="*/ 2 h 27"/>
                  <a:gd name="T18" fmla="*/ 16 w 18"/>
                  <a:gd name="T1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7">
                    <a:moveTo>
                      <a:pt x="16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6"/>
                      <a:pt x="4" y="27"/>
                      <a:pt x="3" y="27"/>
                    </a:cubicBezTo>
                    <a:cubicBezTo>
                      <a:pt x="1" y="27"/>
                      <a:pt x="0" y="26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3"/>
                      <a:pt x="17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80" name="Freeform 67"/>
              <p:cNvSpPr>
                <a:spLocks noEditPoints="1"/>
              </p:cNvSpPr>
              <p:nvPr userDrawn="1"/>
            </p:nvSpPr>
            <p:spPr bwMode="auto">
              <a:xfrm>
                <a:off x="984" y="753"/>
                <a:ext cx="30" cy="39"/>
              </a:xfrm>
              <a:custGeom>
                <a:avLst/>
                <a:gdLst>
                  <a:gd name="T0" fmla="*/ 11 w 21"/>
                  <a:gd name="T1" fmla="*/ 28 h 28"/>
                  <a:gd name="T2" fmla="*/ 0 w 21"/>
                  <a:gd name="T3" fmla="*/ 17 h 28"/>
                  <a:gd name="T4" fmla="*/ 0 w 21"/>
                  <a:gd name="T5" fmla="*/ 11 h 28"/>
                  <a:gd name="T6" fmla="*/ 11 w 21"/>
                  <a:gd name="T7" fmla="*/ 0 h 28"/>
                  <a:gd name="T8" fmla="*/ 21 w 21"/>
                  <a:gd name="T9" fmla="*/ 11 h 28"/>
                  <a:gd name="T10" fmla="*/ 21 w 21"/>
                  <a:gd name="T11" fmla="*/ 17 h 28"/>
                  <a:gd name="T12" fmla="*/ 11 w 21"/>
                  <a:gd name="T13" fmla="*/ 28 h 28"/>
                  <a:gd name="T14" fmla="*/ 17 w 21"/>
                  <a:gd name="T15" fmla="*/ 11 h 28"/>
                  <a:gd name="T16" fmla="*/ 11 w 21"/>
                  <a:gd name="T17" fmla="*/ 5 h 28"/>
                  <a:gd name="T18" fmla="*/ 5 w 21"/>
                  <a:gd name="T19" fmla="*/ 11 h 28"/>
                  <a:gd name="T20" fmla="*/ 5 w 21"/>
                  <a:gd name="T21" fmla="*/ 17 h 28"/>
                  <a:gd name="T22" fmla="*/ 11 w 21"/>
                  <a:gd name="T23" fmla="*/ 23 h 28"/>
                  <a:gd name="T24" fmla="*/ 17 w 21"/>
                  <a:gd name="T25" fmla="*/ 17 h 28"/>
                  <a:gd name="T26" fmla="*/ 17 w 21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8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</p:grpSp>
      </p:grpSp>
      <p:grpSp>
        <p:nvGrpSpPr>
          <p:cNvPr id="82" name="Group 70"/>
          <p:cNvGrpSpPr>
            <a:grpSpLocks noChangeAspect="1"/>
          </p:cNvGrpSpPr>
          <p:nvPr userDrawn="1"/>
        </p:nvGrpSpPr>
        <p:grpSpPr bwMode="auto">
          <a:xfrm>
            <a:off x="10271125" y="473813"/>
            <a:ext cx="1181100" cy="531812"/>
            <a:chOff x="6470" y="303"/>
            <a:chExt cx="744" cy="335"/>
          </a:xfrm>
          <a:solidFill>
            <a:srgbClr val="F75931"/>
          </a:solidFill>
        </p:grpSpPr>
        <p:sp>
          <p:nvSpPr>
            <p:cNvPr id="84" name="Freeform 71"/>
            <p:cNvSpPr>
              <a:spLocks/>
            </p:cNvSpPr>
            <p:nvPr userDrawn="1"/>
          </p:nvSpPr>
          <p:spPr bwMode="auto">
            <a:xfrm>
              <a:off x="6597" y="328"/>
              <a:ext cx="127" cy="49"/>
            </a:xfrm>
            <a:custGeom>
              <a:avLst/>
              <a:gdLst>
                <a:gd name="T0" fmla="*/ 127 w 127"/>
                <a:gd name="T1" fmla="*/ 23 h 49"/>
                <a:gd name="T2" fmla="*/ 0 w 127"/>
                <a:gd name="T3" fmla="*/ 0 h 49"/>
                <a:gd name="T4" fmla="*/ 84 w 127"/>
                <a:gd name="T5" fmla="*/ 49 h 49"/>
                <a:gd name="T6" fmla="*/ 127 w 127"/>
                <a:gd name="T7" fmla="*/ 23 h 49"/>
                <a:gd name="T8" fmla="*/ 127 w 127"/>
                <a:gd name="T9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9">
                  <a:moveTo>
                    <a:pt x="127" y="23"/>
                  </a:moveTo>
                  <a:lnTo>
                    <a:pt x="0" y="0"/>
                  </a:lnTo>
                  <a:lnTo>
                    <a:pt x="84" y="49"/>
                  </a:lnTo>
                  <a:lnTo>
                    <a:pt x="127" y="23"/>
                  </a:lnTo>
                  <a:lnTo>
                    <a:pt x="12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C0C0C"/>
                </a:solidFill>
              </a:endParaRPr>
            </a:p>
          </p:txBody>
        </p:sp>
        <p:sp>
          <p:nvSpPr>
            <p:cNvPr id="85" name="Freeform 72"/>
            <p:cNvSpPr>
              <a:spLocks/>
            </p:cNvSpPr>
            <p:nvPr userDrawn="1"/>
          </p:nvSpPr>
          <p:spPr bwMode="auto">
            <a:xfrm>
              <a:off x="6470" y="303"/>
              <a:ext cx="127" cy="48"/>
            </a:xfrm>
            <a:custGeom>
              <a:avLst/>
              <a:gdLst>
                <a:gd name="T0" fmla="*/ 127 w 127"/>
                <a:gd name="T1" fmla="*/ 25 h 48"/>
                <a:gd name="T2" fmla="*/ 0 w 127"/>
                <a:gd name="T3" fmla="*/ 0 h 48"/>
                <a:gd name="T4" fmla="*/ 85 w 127"/>
                <a:gd name="T5" fmla="*/ 48 h 48"/>
                <a:gd name="T6" fmla="*/ 127 w 127"/>
                <a:gd name="T7" fmla="*/ 25 h 48"/>
                <a:gd name="T8" fmla="*/ 127 w 127"/>
                <a:gd name="T9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8">
                  <a:moveTo>
                    <a:pt x="127" y="25"/>
                  </a:moveTo>
                  <a:lnTo>
                    <a:pt x="0" y="0"/>
                  </a:lnTo>
                  <a:lnTo>
                    <a:pt x="85" y="48"/>
                  </a:lnTo>
                  <a:lnTo>
                    <a:pt x="127" y="25"/>
                  </a:lnTo>
                  <a:lnTo>
                    <a:pt x="12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C0C0C"/>
                </a:solidFill>
              </a:endParaRPr>
            </a:p>
          </p:txBody>
        </p:sp>
        <p:sp>
          <p:nvSpPr>
            <p:cNvPr id="86" name="Freeform 73"/>
            <p:cNvSpPr>
              <a:spLocks/>
            </p:cNvSpPr>
            <p:nvPr userDrawn="1"/>
          </p:nvSpPr>
          <p:spPr bwMode="auto">
            <a:xfrm>
              <a:off x="6555" y="402"/>
              <a:ext cx="126" cy="48"/>
            </a:xfrm>
            <a:custGeom>
              <a:avLst/>
              <a:gdLst>
                <a:gd name="T0" fmla="*/ 126 w 126"/>
                <a:gd name="T1" fmla="*/ 23 h 48"/>
                <a:gd name="T2" fmla="*/ 0 w 126"/>
                <a:gd name="T3" fmla="*/ 0 h 48"/>
                <a:gd name="T4" fmla="*/ 84 w 126"/>
                <a:gd name="T5" fmla="*/ 48 h 48"/>
                <a:gd name="T6" fmla="*/ 126 w 126"/>
                <a:gd name="T7" fmla="*/ 23 h 48"/>
                <a:gd name="T8" fmla="*/ 126 w 126"/>
                <a:gd name="T9" fmla="*/ 2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48">
                  <a:moveTo>
                    <a:pt x="126" y="23"/>
                  </a:moveTo>
                  <a:lnTo>
                    <a:pt x="0" y="0"/>
                  </a:lnTo>
                  <a:lnTo>
                    <a:pt x="84" y="48"/>
                  </a:lnTo>
                  <a:lnTo>
                    <a:pt x="126" y="23"/>
                  </a:lnTo>
                  <a:lnTo>
                    <a:pt x="12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C0C0C"/>
                </a:solidFill>
              </a:endParaRPr>
            </a:p>
          </p:txBody>
        </p:sp>
        <p:sp>
          <p:nvSpPr>
            <p:cNvPr id="87" name="Freeform 74"/>
            <p:cNvSpPr>
              <a:spLocks/>
            </p:cNvSpPr>
            <p:nvPr userDrawn="1"/>
          </p:nvSpPr>
          <p:spPr bwMode="auto">
            <a:xfrm>
              <a:off x="6681" y="351"/>
              <a:ext cx="43" cy="74"/>
            </a:xfrm>
            <a:custGeom>
              <a:avLst/>
              <a:gdLst>
                <a:gd name="T0" fmla="*/ 43 w 43"/>
                <a:gd name="T1" fmla="*/ 0 h 74"/>
                <a:gd name="T2" fmla="*/ 0 w 43"/>
                <a:gd name="T3" fmla="*/ 74 h 74"/>
                <a:gd name="T4" fmla="*/ 0 w 43"/>
                <a:gd name="T5" fmla="*/ 26 h 74"/>
                <a:gd name="T6" fmla="*/ 43 w 43"/>
                <a:gd name="T7" fmla="*/ 0 h 74"/>
                <a:gd name="T8" fmla="*/ 43 w 43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4">
                  <a:moveTo>
                    <a:pt x="43" y="0"/>
                  </a:moveTo>
                  <a:lnTo>
                    <a:pt x="0" y="74"/>
                  </a:lnTo>
                  <a:lnTo>
                    <a:pt x="0" y="26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C0C0C"/>
                </a:solidFill>
              </a:endParaRPr>
            </a:p>
          </p:txBody>
        </p:sp>
        <p:sp>
          <p:nvSpPr>
            <p:cNvPr id="88" name="Freeform 75"/>
            <p:cNvSpPr>
              <a:spLocks/>
            </p:cNvSpPr>
            <p:nvPr userDrawn="1"/>
          </p:nvSpPr>
          <p:spPr bwMode="auto">
            <a:xfrm>
              <a:off x="6639" y="425"/>
              <a:ext cx="42" cy="76"/>
            </a:xfrm>
            <a:custGeom>
              <a:avLst/>
              <a:gdLst>
                <a:gd name="T0" fmla="*/ 42 w 42"/>
                <a:gd name="T1" fmla="*/ 0 h 76"/>
                <a:gd name="T2" fmla="*/ 0 w 42"/>
                <a:gd name="T3" fmla="*/ 76 h 76"/>
                <a:gd name="T4" fmla="*/ 0 w 42"/>
                <a:gd name="T5" fmla="*/ 25 h 76"/>
                <a:gd name="T6" fmla="*/ 42 w 42"/>
                <a:gd name="T7" fmla="*/ 0 h 76"/>
                <a:gd name="T8" fmla="*/ 42 w 42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6">
                  <a:moveTo>
                    <a:pt x="42" y="0"/>
                  </a:moveTo>
                  <a:lnTo>
                    <a:pt x="0" y="76"/>
                  </a:lnTo>
                  <a:lnTo>
                    <a:pt x="0" y="25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C0C0C"/>
                </a:solidFill>
              </a:endParaRPr>
            </a:p>
          </p:txBody>
        </p:sp>
        <p:sp>
          <p:nvSpPr>
            <p:cNvPr id="89" name="Freeform 76"/>
            <p:cNvSpPr>
              <a:spLocks/>
            </p:cNvSpPr>
            <p:nvPr userDrawn="1"/>
          </p:nvSpPr>
          <p:spPr bwMode="auto">
            <a:xfrm>
              <a:off x="6555" y="328"/>
              <a:ext cx="42" cy="74"/>
            </a:xfrm>
            <a:custGeom>
              <a:avLst/>
              <a:gdLst>
                <a:gd name="T0" fmla="*/ 42 w 42"/>
                <a:gd name="T1" fmla="*/ 0 h 74"/>
                <a:gd name="T2" fmla="*/ 0 w 42"/>
                <a:gd name="T3" fmla="*/ 74 h 74"/>
                <a:gd name="T4" fmla="*/ 0 w 42"/>
                <a:gd name="T5" fmla="*/ 23 h 74"/>
                <a:gd name="T6" fmla="*/ 42 w 42"/>
                <a:gd name="T7" fmla="*/ 0 h 74"/>
                <a:gd name="T8" fmla="*/ 42 w 4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4">
                  <a:moveTo>
                    <a:pt x="42" y="0"/>
                  </a:moveTo>
                  <a:lnTo>
                    <a:pt x="0" y="74"/>
                  </a:lnTo>
                  <a:lnTo>
                    <a:pt x="0" y="23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C0C0C"/>
                </a:solidFill>
              </a:endParaRPr>
            </a:p>
          </p:txBody>
        </p:sp>
        <p:sp>
          <p:nvSpPr>
            <p:cNvPr id="90" name="Freeform 77"/>
            <p:cNvSpPr>
              <a:spLocks noEditPoints="1"/>
            </p:cNvSpPr>
            <p:nvPr userDrawn="1"/>
          </p:nvSpPr>
          <p:spPr bwMode="auto">
            <a:xfrm>
              <a:off x="6714" y="452"/>
              <a:ext cx="500" cy="176"/>
            </a:xfrm>
            <a:custGeom>
              <a:avLst/>
              <a:gdLst>
                <a:gd name="T0" fmla="*/ 7 w 260"/>
                <a:gd name="T1" fmla="*/ 1 h 91"/>
                <a:gd name="T2" fmla="*/ 7 w 260"/>
                <a:gd name="T3" fmla="*/ 8 h 91"/>
                <a:gd name="T4" fmla="*/ 20 w 260"/>
                <a:gd name="T5" fmla="*/ 2 h 91"/>
                <a:gd name="T6" fmla="*/ 22 w 260"/>
                <a:gd name="T7" fmla="*/ 21 h 91"/>
                <a:gd name="T8" fmla="*/ 38 w 260"/>
                <a:gd name="T9" fmla="*/ 1 h 91"/>
                <a:gd name="T10" fmla="*/ 47 w 260"/>
                <a:gd name="T11" fmla="*/ 9 h 91"/>
                <a:gd name="T12" fmla="*/ 49 w 260"/>
                <a:gd name="T13" fmla="*/ 19 h 91"/>
                <a:gd name="T14" fmla="*/ 65 w 260"/>
                <a:gd name="T15" fmla="*/ 21 h 91"/>
                <a:gd name="T16" fmla="*/ 53 w 260"/>
                <a:gd name="T17" fmla="*/ 1 h 91"/>
                <a:gd name="T18" fmla="*/ 71 w 260"/>
                <a:gd name="T19" fmla="*/ 1 h 91"/>
                <a:gd name="T20" fmla="*/ 77 w 260"/>
                <a:gd name="T21" fmla="*/ 21 h 91"/>
                <a:gd name="T22" fmla="*/ 100 w 260"/>
                <a:gd name="T23" fmla="*/ 21 h 91"/>
                <a:gd name="T24" fmla="*/ 98 w 260"/>
                <a:gd name="T25" fmla="*/ 1 h 91"/>
                <a:gd name="T26" fmla="*/ 90 w 260"/>
                <a:gd name="T27" fmla="*/ 14 h 91"/>
                <a:gd name="T28" fmla="*/ 118 w 260"/>
                <a:gd name="T29" fmla="*/ 1 h 91"/>
                <a:gd name="T30" fmla="*/ 109 w 260"/>
                <a:gd name="T31" fmla="*/ 3 h 91"/>
                <a:gd name="T32" fmla="*/ 129 w 260"/>
                <a:gd name="T33" fmla="*/ 9 h 91"/>
                <a:gd name="T34" fmla="*/ 136 w 260"/>
                <a:gd name="T35" fmla="*/ 14 h 91"/>
                <a:gd name="T36" fmla="*/ 129 w 260"/>
                <a:gd name="T37" fmla="*/ 1 h 91"/>
                <a:gd name="T38" fmla="*/ 139 w 260"/>
                <a:gd name="T39" fmla="*/ 11 h 91"/>
                <a:gd name="T40" fmla="*/ 151 w 260"/>
                <a:gd name="T41" fmla="*/ 4 h 91"/>
                <a:gd name="T42" fmla="*/ 154 w 260"/>
                <a:gd name="T43" fmla="*/ 14 h 91"/>
                <a:gd name="T44" fmla="*/ 6 w 260"/>
                <a:gd name="T45" fmla="*/ 55 h 91"/>
                <a:gd name="T46" fmla="*/ 15 w 260"/>
                <a:gd name="T47" fmla="*/ 39 h 91"/>
                <a:gd name="T48" fmla="*/ 10 w 260"/>
                <a:gd name="T49" fmla="*/ 52 h 91"/>
                <a:gd name="T50" fmla="*/ 18 w 260"/>
                <a:gd name="T51" fmla="*/ 38 h 91"/>
                <a:gd name="T52" fmla="*/ 37 w 260"/>
                <a:gd name="T53" fmla="*/ 56 h 91"/>
                <a:gd name="T54" fmla="*/ 49 w 260"/>
                <a:gd name="T55" fmla="*/ 48 h 91"/>
                <a:gd name="T56" fmla="*/ 47 w 260"/>
                <a:gd name="T57" fmla="*/ 44 h 91"/>
                <a:gd name="T58" fmla="*/ 59 w 260"/>
                <a:gd name="T59" fmla="*/ 36 h 91"/>
                <a:gd name="T60" fmla="*/ 66 w 260"/>
                <a:gd name="T61" fmla="*/ 56 h 91"/>
                <a:gd name="T62" fmla="*/ 81 w 260"/>
                <a:gd name="T63" fmla="*/ 39 h 91"/>
                <a:gd name="T64" fmla="*/ 71 w 260"/>
                <a:gd name="T65" fmla="*/ 35 h 91"/>
                <a:gd name="T66" fmla="*/ 89 w 260"/>
                <a:gd name="T67" fmla="*/ 50 h 91"/>
                <a:gd name="T68" fmla="*/ 96 w 260"/>
                <a:gd name="T69" fmla="*/ 39 h 91"/>
                <a:gd name="T70" fmla="*/ 94 w 260"/>
                <a:gd name="T71" fmla="*/ 52 h 91"/>
                <a:gd name="T72" fmla="*/ 107 w 260"/>
                <a:gd name="T73" fmla="*/ 41 h 91"/>
                <a:gd name="T74" fmla="*/ 112 w 260"/>
                <a:gd name="T75" fmla="*/ 40 h 91"/>
                <a:gd name="T76" fmla="*/ 124 w 260"/>
                <a:gd name="T77" fmla="*/ 54 h 91"/>
                <a:gd name="T78" fmla="*/ 138 w 260"/>
                <a:gd name="T79" fmla="*/ 35 h 91"/>
                <a:gd name="T80" fmla="*/ 161 w 260"/>
                <a:gd name="T81" fmla="*/ 55 h 91"/>
                <a:gd name="T82" fmla="*/ 145 w 260"/>
                <a:gd name="T83" fmla="*/ 41 h 91"/>
                <a:gd name="T84" fmla="*/ 157 w 260"/>
                <a:gd name="T85" fmla="*/ 35 h 91"/>
                <a:gd name="T86" fmla="*/ 166 w 260"/>
                <a:gd name="T87" fmla="*/ 52 h 91"/>
                <a:gd name="T88" fmla="*/ 179 w 260"/>
                <a:gd name="T89" fmla="*/ 39 h 91"/>
                <a:gd name="T90" fmla="*/ 170 w 260"/>
                <a:gd name="T91" fmla="*/ 50 h 91"/>
                <a:gd name="T92" fmla="*/ 199 w 260"/>
                <a:gd name="T93" fmla="*/ 53 h 91"/>
                <a:gd name="T94" fmla="*/ 192 w 260"/>
                <a:gd name="T95" fmla="*/ 35 h 91"/>
                <a:gd name="T96" fmla="*/ 188 w 260"/>
                <a:gd name="T97" fmla="*/ 43 h 91"/>
                <a:gd name="T98" fmla="*/ 219 w 260"/>
                <a:gd name="T99" fmla="*/ 56 h 91"/>
                <a:gd name="T100" fmla="*/ 207 w 260"/>
                <a:gd name="T101" fmla="*/ 56 h 91"/>
                <a:gd name="T102" fmla="*/ 209 w 260"/>
                <a:gd name="T103" fmla="*/ 43 h 91"/>
                <a:gd name="T104" fmla="*/ 214 w 260"/>
                <a:gd name="T105" fmla="*/ 45 h 91"/>
                <a:gd name="T106" fmla="*/ 222 w 260"/>
                <a:gd name="T107" fmla="*/ 36 h 91"/>
                <a:gd name="T108" fmla="*/ 236 w 260"/>
                <a:gd name="T109" fmla="*/ 35 h 91"/>
                <a:gd name="T110" fmla="*/ 247 w 260"/>
                <a:gd name="T111" fmla="*/ 55 h 91"/>
                <a:gd name="T112" fmla="*/ 248 w 260"/>
                <a:gd name="T113" fmla="*/ 36 h 91"/>
                <a:gd name="T114" fmla="*/ 256 w 260"/>
                <a:gd name="T115" fmla="*/ 56 h 91"/>
                <a:gd name="T116" fmla="*/ 2 w 260"/>
                <a:gd name="T117" fmla="*/ 91 h 91"/>
                <a:gd name="T118" fmla="*/ 14 w 260"/>
                <a:gd name="T119" fmla="*/ 71 h 91"/>
                <a:gd name="T120" fmla="*/ 14 w 260"/>
                <a:gd name="T121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" h="91">
                  <a:moveTo>
                    <a:pt x="14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4" y="21"/>
                    <a:pt x="14" y="21"/>
                    <a:pt x="14" y="21"/>
                  </a:cubicBezTo>
                  <a:close/>
                  <a:moveTo>
                    <a:pt x="10" y="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8"/>
                    <a:pt x="10" y="8"/>
                    <a:pt x="10" y="8"/>
                  </a:cubicBezTo>
                  <a:close/>
                  <a:moveTo>
                    <a:pt x="22" y="21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4"/>
                    <a:pt x="20" y="4"/>
                  </a:cubicBezTo>
                  <a:cubicBezTo>
                    <a:pt x="20" y="3"/>
                    <a:pt x="20" y="3"/>
                    <a:pt x="20" y="2"/>
                  </a:cubicBezTo>
                  <a:cubicBezTo>
                    <a:pt x="21" y="2"/>
                    <a:pt x="21" y="1"/>
                    <a:pt x="22" y="1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2" y="3"/>
                    <a:pt x="32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3" y="3"/>
                    <a:pt x="23" y="4"/>
                  </a:cubicBezTo>
                  <a:cubicBezTo>
                    <a:pt x="22" y="4"/>
                    <a:pt x="22" y="5"/>
                    <a:pt x="22" y="5"/>
                  </a:cubicBezTo>
                  <a:cubicBezTo>
                    <a:pt x="22" y="21"/>
                    <a:pt x="22" y="21"/>
                    <a:pt x="22" y="21"/>
                  </a:cubicBezTo>
                  <a:close/>
                  <a:moveTo>
                    <a:pt x="49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8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1"/>
                    <a:pt x="38" y="21"/>
                    <a:pt x="38" y="21"/>
                  </a:cubicBezTo>
                  <a:cubicBezTo>
                    <a:pt x="37" y="21"/>
                    <a:pt x="37" y="20"/>
                    <a:pt x="36" y="20"/>
                  </a:cubicBezTo>
                  <a:cubicBezTo>
                    <a:pt x="36" y="19"/>
                    <a:pt x="36" y="19"/>
                    <a:pt x="35" y="18"/>
                  </a:cubicBezTo>
                  <a:cubicBezTo>
                    <a:pt x="35" y="18"/>
                    <a:pt x="35" y="17"/>
                    <a:pt x="35" y="1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5"/>
                    <a:pt x="35" y="4"/>
                    <a:pt x="36" y="4"/>
                  </a:cubicBezTo>
                  <a:cubicBezTo>
                    <a:pt x="36" y="3"/>
                    <a:pt x="36" y="3"/>
                    <a:pt x="36" y="2"/>
                  </a:cubicBezTo>
                  <a:cubicBezTo>
                    <a:pt x="37" y="2"/>
                    <a:pt x="37" y="1"/>
                    <a:pt x="38" y="1"/>
                  </a:cubicBezTo>
                  <a:cubicBezTo>
                    <a:pt x="39" y="1"/>
                    <a:pt x="39" y="1"/>
                    <a:pt x="40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8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8" y="9"/>
                    <a:pt x="48" y="9"/>
                  </a:cubicBezTo>
                  <a:cubicBezTo>
                    <a:pt x="48" y="9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7" y="12"/>
                    <a:pt x="47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8"/>
                    <a:pt x="38" y="18"/>
                  </a:cubicBezTo>
                  <a:cubicBezTo>
                    <a:pt x="39" y="19"/>
                    <a:pt x="39" y="19"/>
                    <a:pt x="40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1"/>
                    <a:pt x="49" y="21"/>
                    <a:pt x="49" y="21"/>
                  </a:cubicBezTo>
                  <a:close/>
                  <a:moveTo>
                    <a:pt x="65" y="1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6" y="1"/>
                    <a:pt x="66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7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21"/>
                    <a:pt x="65" y="21"/>
                    <a:pt x="65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4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3" y="1"/>
                    <a:pt x="53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1"/>
                    <a:pt x="65" y="1"/>
                    <a:pt x="65" y="1"/>
                  </a:cubicBezTo>
                  <a:close/>
                  <a:moveTo>
                    <a:pt x="77" y="3"/>
                  </a:moveTo>
                  <a:cubicBezTo>
                    <a:pt x="71" y="3"/>
                    <a:pt x="71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3"/>
                    <a:pt x="86" y="3"/>
                    <a:pt x="85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3"/>
                    <a:pt x="77" y="3"/>
                    <a:pt x="77" y="3"/>
                  </a:cubicBezTo>
                  <a:close/>
                  <a:moveTo>
                    <a:pt x="96" y="19"/>
                  </a:moveTo>
                  <a:cubicBezTo>
                    <a:pt x="97" y="19"/>
                    <a:pt x="98" y="19"/>
                    <a:pt x="99" y="19"/>
                  </a:cubicBezTo>
                  <a:cubicBezTo>
                    <a:pt x="99" y="19"/>
                    <a:pt x="100" y="18"/>
                    <a:pt x="101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1" y="21"/>
                    <a:pt x="101" y="21"/>
                    <a:pt x="100" y="21"/>
                  </a:cubicBezTo>
                  <a:cubicBezTo>
                    <a:pt x="100" y="21"/>
                    <a:pt x="99" y="21"/>
                    <a:pt x="99" y="21"/>
                  </a:cubicBezTo>
                  <a:cubicBezTo>
                    <a:pt x="98" y="21"/>
                    <a:pt x="98" y="21"/>
                    <a:pt x="97" y="22"/>
                  </a:cubicBezTo>
                  <a:cubicBezTo>
                    <a:pt x="97" y="22"/>
                    <a:pt x="96" y="22"/>
                    <a:pt x="96" y="22"/>
                  </a:cubicBezTo>
                  <a:cubicBezTo>
                    <a:pt x="94" y="22"/>
                    <a:pt x="93" y="21"/>
                    <a:pt x="92" y="21"/>
                  </a:cubicBezTo>
                  <a:cubicBezTo>
                    <a:pt x="91" y="21"/>
                    <a:pt x="90" y="20"/>
                    <a:pt x="89" y="19"/>
                  </a:cubicBezTo>
                  <a:cubicBezTo>
                    <a:pt x="88" y="18"/>
                    <a:pt x="88" y="17"/>
                    <a:pt x="88" y="16"/>
                  </a:cubicBezTo>
                  <a:cubicBezTo>
                    <a:pt x="87" y="15"/>
                    <a:pt x="87" y="13"/>
                    <a:pt x="87" y="11"/>
                  </a:cubicBezTo>
                  <a:cubicBezTo>
                    <a:pt x="87" y="10"/>
                    <a:pt x="87" y="8"/>
                    <a:pt x="88" y="7"/>
                  </a:cubicBezTo>
                  <a:cubicBezTo>
                    <a:pt x="88" y="6"/>
                    <a:pt x="89" y="4"/>
                    <a:pt x="89" y="3"/>
                  </a:cubicBezTo>
                  <a:cubicBezTo>
                    <a:pt x="90" y="2"/>
                    <a:pt x="91" y="2"/>
                    <a:pt x="92" y="1"/>
                  </a:cubicBezTo>
                  <a:cubicBezTo>
                    <a:pt x="93" y="1"/>
                    <a:pt x="95" y="0"/>
                    <a:pt x="96" y="0"/>
                  </a:cubicBezTo>
                  <a:cubicBezTo>
                    <a:pt x="97" y="0"/>
                    <a:pt x="98" y="1"/>
                    <a:pt x="98" y="1"/>
                  </a:cubicBezTo>
                  <a:cubicBezTo>
                    <a:pt x="99" y="1"/>
                    <a:pt x="100" y="1"/>
                    <a:pt x="101" y="2"/>
                  </a:cubicBezTo>
                  <a:cubicBezTo>
                    <a:pt x="101" y="2"/>
                    <a:pt x="101" y="2"/>
                    <a:pt x="102" y="2"/>
                  </a:cubicBezTo>
                  <a:cubicBezTo>
                    <a:pt x="102" y="2"/>
                    <a:pt x="102" y="2"/>
                    <a:pt x="101" y="2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0" y="4"/>
                    <a:pt x="100" y="4"/>
                  </a:cubicBezTo>
                  <a:cubicBezTo>
                    <a:pt x="99" y="3"/>
                    <a:pt x="97" y="3"/>
                    <a:pt x="96" y="3"/>
                  </a:cubicBezTo>
                  <a:cubicBezTo>
                    <a:pt x="95" y="3"/>
                    <a:pt x="94" y="3"/>
                    <a:pt x="93" y="4"/>
                  </a:cubicBezTo>
                  <a:cubicBezTo>
                    <a:pt x="92" y="4"/>
                    <a:pt x="92" y="5"/>
                    <a:pt x="91" y="6"/>
                  </a:cubicBezTo>
                  <a:cubicBezTo>
                    <a:pt x="91" y="6"/>
                    <a:pt x="90" y="7"/>
                    <a:pt x="90" y="8"/>
                  </a:cubicBezTo>
                  <a:cubicBezTo>
                    <a:pt x="90" y="9"/>
                    <a:pt x="90" y="10"/>
                    <a:pt x="90" y="11"/>
                  </a:cubicBezTo>
                  <a:cubicBezTo>
                    <a:pt x="90" y="12"/>
                    <a:pt x="90" y="13"/>
                    <a:pt x="90" y="14"/>
                  </a:cubicBezTo>
                  <a:cubicBezTo>
                    <a:pt x="90" y="15"/>
                    <a:pt x="91" y="16"/>
                    <a:pt x="91" y="17"/>
                  </a:cubicBezTo>
                  <a:cubicBezTo>
                    <a:pt x="92" y="17"/>
                    <a:pt x="92" y="18"/>
                    <a:pt x="93" y="18"/>
                  </a:cubicBezTo>
                  <a:cubicBezTo>
                    <a:pt x="94" y="19"/>
                    <a:pt x="95" y="19"/>
                    <a:pt x="96" y="19"/>
                  </a:cubicBezTo>
                  <a:close/>
                  <a:moveTo>
                    <a:pt x="109" y="3"/>
                  </a:moveTo>
                  <a:cubicBezTo>
                    <a:pt x="104" y="3"/>
                    <a:pt x="104" y="3"/>
                    <a:pt x="104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3" y="1"/>
                    <a:pt x="104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3"/>
                    <a:pt x="109" y="3"/>
                    <a:pt x="109" y="3"/>
                  </a:cubicBezTo>
                  <a:close/>
                  <a:moveTo>
                    <a:pt x="133" y="15"/>
                  </a:moveTo>
                  <a:cubicBezTo>
                    <a:pt x="133" y="14"/>
                    <a:pt x="133" y="13"/>
                    <a:pt x="132" y="12"/>
                  </a:cubicBezTo>
                  <a:cubicBezTo>
                    <a:pt x="132" y="12"/>
                    <a:pt x="131" y="11"/>
                    <a:pt x="129" y="11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30" y="19"/>
                    <a:pt x="131" y="19"/>
                    <a:pt x="131" y="18"/>
                  </a:cubicBezTo>
                  <a:cubicBezTo>
                    <a:pt x="132" y="18"/>
                    <a:pt x="132" y="18"/>
                    <a:pt x="133" y="17"/>
                  </a:cubicBezTo>
                  <a:cubicBezTo>
                    <a:pt x="133" y="17"/>
                    <a:pt x="133" y="17"/>
                    <a:pt x="133" y="16"/>
                  </a:cubicBezTo>
                  <a:cubicBezTo>
                    <a:pt x="133" y="16"/>
                    <a:pt x="133" y="15"/>
                    <a:pt x="133" y="15"/>
                  </a:cubicBezTo>
                  <a:close/>
                  <a:moveTo>
                    <a:pt x="124" y="9"/>
                  </a:moveTo>
                  <a:cubicBezTo>
                    <a:pt x="129" y="9"/>
                    <a:pt x="129" y="9"/>
                    <a:pt x="129" y="9"/>
                  </a:cubicBezTo>
                  <a:cubicBezTo>
                    <a:pt x="129" y="9"/>
                    <a:pt x="130" y="9"/>
                    <a:pt x="130" y="9"/>
                  </a:cubicBezTo>
                  <a:cubicBezTo>
                    <a:pt x="131" y="9"/>
                    <a:pt x="131" y="9"/>
                    <a:pt x="131" y="8"/>
                  </a:cubicBezTo>
                  <a:cubicBezTo>
                    <a:pt x="132" y="8"/>
                    <a:pt x="132" y="8"/>
                    <a:pt x="132" y="7"/>
                  </a:cubicBezTo>
                  <a:cubicBezTo>
                    <a:pt x="132" y="7"/>
                    <a:pt x="132" y="7"/>
                    <a:pt x="132" y="6"/>
                  </a:cubicBezTo>
                  <a:cubicBezTo>
                    <a:pt x="132" y="5"/>
                    <a:pt x="132" y="4"/>
                    <a:pt x="132" y="4"/>
                  </a:cubicBezTo>
                  <a:cubicBezTo>
                    <a:pt x="131" y="3"/>
                    <a:pt x="130" y="3"/>
                    <a:pt x="129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4" y="9"/>
                    <a:pt x="124" y="9"/>
                    <a:pt x="124" y="9"/>
                  </a:cubicBezTo>
                  <a:close/>
                  <a:moveTo>
                    <a:pt x="133" y="10"/>
                  </a:moveTo>
                  <a:cubicBezTo>
                    <a:pt x="133" y="10"/>
                    <a:pt x="134" y="11"/>
                    <a:pt x="134" y="11"/>
                  </a:cubicBezTo>
                  <a:cubicBezTo>
                    <a:pt x="135" y="11"/>
                    <a:pt x="135" y="12"/>
                    <a:pt x="135" y="12"/>
                  </a:cubicBezTo>
                  <a:cubicBezTo>
                    <a:pt x="136" y="13"/>
                    <a:pt x="136" y="13"/>
                    <a:pt x="136" y="14"/>
                  </a:cubicBezTo>
                  <a:cubicBezTo>
                    <a:pt x="136" y="14"/>
                    <a:pt x="136" y="15"/>
                    <a:pt x="136" y="15"/>
                  </a:cubicBezTo>
                  <a:cubicBezTo>
                    <a:pt x="136" y="16"/>
                    <a:pt x="136" y="17"/>
                    <a:pt x="136" y="18"/>
                  </a:cubicBezTo>
                  <a:cubicBezTo>
                    <a:pt x="135" y="18"/>
                    <a:pt x="135" y="19"/>
                    <a:pt x="134" y="20"/>
                  </a:cubicBezTo>
                  <a:cubicBezTo>
                    <a:pt x="134" y="20"/>
                    <a:pt x="133" y="21"/>
                    <a:pt x="132" y="21"/>
                  </a:cubicBezTo>
                  <a:cubicBezTo>
                    <a:pt x="131" y="21"/>
                    <a:pt x="130" y="21"/>
                    <a:pt x="129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2" y="21"/>
                    <a:pt x="122" y="21"/>
                    <a:pt x="121" y="21"/>
                  </a:cubicBezTo>
                  <a:cubicBezTo>
                    <a:pt x="121" y="21"/>
                    <a:pt x="121" y="20"/>
                    <a:pt x="121" y="2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2"/>
                    <a:pt x="121" y="1"/>
                    <a:pt x="121" y="1"/>
                  </a:cubicBezTo>
                  <a:cubicBezTo>
                    <a:pt x="122" y="1"/>
                    <a:pt x="122" y="1"/>
                    <a:pt x="123" y="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0" y="1"/>
                    <a:pt x="131" y="1"/>
                    <a:pt x="132" y="1"/>
                  </a:cubicBezTo>
                  <a:cubicBezTo>
                    <a:pt x="132" y="1"/>
                    <a:pt x="133" y="1"/>
                    <a:pt x="133" y="2"/>
                  </a:cubicBezTo>
                  <a:cubicBezTo>
                    <a:pt x="134" y="2"/>
                    <a:pt x="134" y="3"/>
                    <a:pt x="135" y="3"/>
                  </a:cubicBezTo>
                  <a:cubicBezTo>
                    <a:pt x="135" y="4"/>
                    <a:pt x="135" y="5"/>
                    <a:pt x="135" y="6"/>
                  </a:cubicBezTo>
                  <a:cubicBezTo>
                    <a:pt x="135" y="7"/>
                    <a:pt x="135" y="7"/>
                    <a:pt x="135" y="8"/>
                  </a:cubicBezTo>
                  <a:cubicBezTo>
                    <a:pt x="134" y="9"/>
                    <a:pt x="133" y="9"/>
                    <a:pt x="133" y="10"/>
                  </a:cubicBezTo>
                  <a:cubicBezTo>
                    <a:pt x="133" y="10"/>
                    <a:pt x="133" y="10"/>
                    <a:pt x="133" y="10"/>
                  </a:cubicBezTo>
                  <a:close/>
                  <a:moveTo>
                    <a:pt x="157" y="11"/>
                  </a:moveTo>
                  <a:cubicBezTo>
                    <a:pt x="157" y="14"/>
                    <a:pt x="156" y="17"/>
                    <a:pt x="155" y="19"/>
                  </a:cubicBezTo>
                  <a:cubicBezTo>
                    <a:pt x="153" y="21"/>
                    <a:pt x="151" y="22"/>
                    <a:pt x="148" y="22"/>
                  </a:cubicBezTo>
                  <a:cubicBezTo>
                    <a:pt x="145" y="22"/>
                    <a:pt x="143" y="21"/>
                    <a:pt x="141" y="19"/>
                  </a:cubicBezTo>
                  <a:cubicBezTo>
                    <a:pt x="140" y="17"/>
                    <a:pt x="139" y="14"/>
                    <a:pt x="139" y="11"/>
                  </a:cubicBezTo>
                  <a:cubicBezTo>
                    <a:pt x="139" y="9"/>
                    <a:pt x="140" y="8"/>
                    <a:pt x="140" y="7"/>
                  </a:cubicBezTo>
                  <a:cubicBezTo>
                    <a:pt x="140" y="5"/>
                    <a:pt x="141" y="4"/>
                    <a:pt x="142" y="3"/>
                  </a:cubicBezTo>
                  <a:cubicBezTo>
                    <a:pt x="143" y="2"/>
                    <a:pt x="143" y="2"/>
                    <a:pt x="145" y="1"/>
                  </a:cubicBezTo>
                  <a:cubicBezTo>
                    <a:pt x="146" y="1"/>
                    <a:pt x="147" y="0"/>
                    <a:pt x="148" y="0"/>
                  </a:cubicBezTo>
                  <a:cubicBezTo>
                    <a:pt x="149" y="0"/>
                    <a:pt x="151" y="1"/>
                    <a:pt x="152" y="1"/>
                  </a:cubicBezTo>
                  <a:cubicBezTo>
                    <a:pt x="153" y="2"/>
                    <a:pt x="154" y="2"/>
                    <a:pt x="155" y="3"/>
                  </a:cubicBezTo>
                  <a:cubicBezTo>
                    <a:pt x="155" y="4"/>
                    <a:pt x="156" y="5"/>
                    <a:pt x="156" y="7"/>
                  </a:cubicBezTo>
                  <a:cubicBezTo>
                    <a:pt x="157" y="8"/>
                    <a:pt x="157" y="9"/>
                    <a:pt x="157" y="11"/>
                  </a:cubicBezTo>
                  <a:close/>
                  <a:moveTo>
                    <a:pt x="154" y="11"/>
                  </a:moveTo>
                  <a:cubicBezTo>
                    <a:pt x="154" y="10"/>
                    <a:pt x="154" y="9"/>
                    <a:pt x="154" y="8"/>
                  </a:cubicBezTo>
                  <a:cubicBezTo>
                    <a:pt x="154" y="7"/>
                    <a:pt x="153" y="6"/>
                    <a:pt x="153" y="5"/>
                  </a:cubicBezTo>
                  <a:cubicBezTo>
                    <a:pt x="152" y="5"/>
                    <a:pt x="152" y="4"/>
                    <a:pt x="151" y="4"/>
                  </a:cubicBezTo>
                  <a:cubicBezTo>
                    <a:pt x="150" y="3"/>
                    <a:pt x="149" y="3"/>
                    <a:pt x="148" y="3"/>
                  </a:cubicBezTo>
                  <a:cubicBezTo>
                    <a:pt x="147" y="3"/>
                    <a:pt x="146" y="3"/>
                    <a:pt x="145" y="3"/>
                  </a:cubicBezTo>
                  <a:cubicBezTo>
                    <a:pt x="145" y="4"/>
                    <a:pt x="144" y="5"/>
                    <a:pt x="143" y="5"/>
                  </a:cubicBezTo>
                  <a:cubicBezTo>
                    <a:pt x="143" y="6"/>
                    <a:pt x="143" y="7"/>
                    <a:pt x="142" y="8"/>
                  </a:cubicBezTo>
                  <a:cubicBezTo>
                    <a:pt x="142" y="9"/>
                    <a:pt x="142" y="10"/>
                    <a:pt x="142" y="11"/>
                  </a:cubicBezTo>
                  <a:cubicBezTo>
                    <a:pt x="142" y="12"/>
                    <a:pt x="142" y="13"/>
                    <a:pt x="142" y="14"/>
                  </a:cubicBezTo>
                  <a:cubicBezTo>
                    <a:pt x="143" y="15"/>
                    <a:pt x="143" y="16"/>
                    <a:pt x="143" y="17"/>
                  </a:cubicBezTo>
                  <a:cubicBezTo>
                    <a:pt x="144" y="18"/>
                    <a:pt x="144" y="18"/>
                    <a:pt x="145" y="19"/>
                  </a:cubicBezTo>
                  <a:cubicBezTo>
                    <a:pt x="146" y="19"/>
                    <a:pt x="147" y="19"/>
                    <a:pt x="148" y="19"/>
                  </a:cubicBezTo>
                  <a:cubicBezTo>
                    <a:pt x="149" y="19"/>
                    <a:pt x="150" y="19"/>
                    <a:pt x="151" y="19"/>
                  </a:cubicBezTo>
                  <a:cubicBezTo>
                    <a:pt x="152" y="18"/>
                    <a:pt x="152" y="17"/>
                    <a:pt x="153" y="17"/>
                  </a:cubicBezTo>
                  <a:cubicBezTo>
                    <a:pt x="153" y="16"/>
                    <a:pt x="154" y="15"/>
                    <a:pt x="154" y="14"/>
                  </a:cubicBezTo>
                  <a:cubicBezTo>
                    <a:pt x="154" y="13"/>
                    <a:pt x="154" y="12"/>
                    <a:pt x="154" y="11"/>
                  </a:cubicBezTo>
                  <a:close/>
                  <a:moveTo>
                    <a:pt x="10" y="52"/>
                  </a:moveTo>
                  <a:cubicBezTo>
                    <a:pt x="11" y="52"/>
                    <a:pt x="12" y="52"/>
                    <a:pt x="13" y="52"/>
                  </a:cubicBezTo>
                  <a:cubicBezTo>
                    <a:pt x="14" y="51"/>
                    <a:pt x="14" y="51"/>
                    <a:pt x="15" y="51"/>
                  </a:cubicBezTo>
                  <a:cubicBezTo>
                    <a:pt x="15" y="51"/>
                    <a:pt x="15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5"/>
                    <a:pt x="15" y="55"/>
                    <a:pt x="13" y="56"/>
                  </a:cubicBezTo>
                  <a:cubicBezTo>
                    <a:pt x="12" y="56"/>
                    <a:pt x="11" y="56"/>
                    <a:pt x="10" y="56"/>
                  </a:cubicBezTo>
                  <a:cubicBezTo>
                    <a:pt x="8" y="56"/>
                    <a:pt x="7" y="56"/>
                    <a:pt x="6" y="55"/>
                  </a:cubicBezTo>
                  <a:cubicBezTo>
                    <a:pt x="5" y="55"/>
                    <a:pt x="4" y="54"/>
                    <a:pt x="3" y="53"/>
                  </a:cubicBezTo>
                  <a:cubicBezTo>
                    <a:pt x="2" y="52"/>
                    <a:pt x="2" y="51"/>
                    <a:pt x="1" y="50"/>
                  </a:cubicBezTo>
                  <a:cubicBezTo>
                    <a:pt x="1" y="49"/>
                    <a:pt x="1" y="47"/>
                    <a:pt x="1" y="46"/>
                  </a:cubicBezTo>
                  <a:cubicBezTo>
                    <a:pt x="1" y="44"/>
                    <a:pt x="1" y="43"/>
                    <a:pt x="1" y="41"/>
                  </a:cubicBezTo>
                  <a:cubicBezTo>
                    <a:pt x="2" y="40"/>
                    <a:pt x="2" y="39"/>
                    <a:pt x="3" y="38"/>
                  </a:cubicBezTo>
                  <a:cubicBezTo>
                    <a:pt x="4" y="37"/>
                    <a:pt x="5" y="36"/>
                    <a:pt x="6" y="36"/>
                  </a:cubicBezTo>
                  <a:cubicBezTo>
                    <a:pt x="7" y="35"/>
                    <a:pt x="9" y="35"/>
                    <a:pt x="10" y="35"/>
                  </a:cubicBezTo>
                  <a:cubicBezTo>
                    <a:pt x="11" y="35"/>
                    <a:pt x="12" y="35"/>
                    <a:pt x="13" y="35"/>
                  </a:cubicBezTo>
                  <a:cubicBezTo>
                    <a:pt x="14" y="35"/>
                    <a:pt x="15" y="36"/>
                    <a:pt x="16" y="36"/>
                  </a:cubicBezTo>
                  <a:cubicBezTo>
                    <a:pt x="16" y="36"/>
                    <a:pt x="16" y="36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4" y="40"/>
                  </a:cubicBezTo>
                  <a:cubicBezTo>
                    <a:pt x="14" y="39"/>
                    <a:pt x="13" y="39"/>
                    <a:pt x="12" y="39"/>
                  </a:cubicBezTo>
                  <a:cubicBezTo>
                    <a:pt x="12" y="39"/>
                    <a:pt x="11" y="39"/>
                    <a:pt x="10" y="39"/>
                  </a:cubicBezTo>
                  <a:cubicBezTo>
                    <a:pt x="10" y="39"/>
                    <a:pt x="9" y="39"/>
                    <a:pt x="8" y="39"/>
                  </a:cubicBezTo>
                  <a:cubicBezTo>
                    <a:pt x="8" y="40"/>
                    <a:pt x="7" y="40"/>
                    <a:pt x="7" y="41"/>
                  </a:cubicBezTo>
                  <a:cubicBezTo>
                    <a:pt x="6" y="41"/>
                    <a:pt x="6" y="42"/>
                    <a:pt x="6" y="43"/>
                  </a:cubicBezTo>
                  <a:cubicBezTo>
                    <a:pt x="5" y="44"/>
                    <a:pt x="5" y="45"/>
                    <a:pt x="5" y="46"/>
                  </a:cubicBezTo>
                  <a:cubicBezTo>
                    <a:pt x="5" y="47"/>
                    <a:pt x="5" y="47"/>
                    <a:pt x="6" y="48"/>
                  </a:cubicBezTo>
                  <a:cubicBezTo>
                    <a:pt x="6" y="49"/>
                    <a:pt x="6" y="50"/>
                    <a:pt x="6" y="50"/>
                  </a:cubicBezTo>
                  <a:cubicBezTo>
                    <a:pt x="7" y="51"/>
                    <a:pt x="7" y="51"/>
                    <a:pt x="8" y="52"/>
                  </a:cubicBezTo>
                  <a:cubicBezTo>
                    <a:pt x="9" y="52"/>
                    <a:pt x="9" y="52"/>
                    <a:pt x="10" y="52"/>
                  </a:cubicBezTo>
                  <a:close/>
                  <a:moveTo>
                    <a:pt x="34" y="38"/>
                  </a:moveTo>
                  <a:cubicBezTo>
                    <a:pt x="34" y="39"/>
                    <a:pt x="34" y="39"/>
                    <a:pt x="34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5"/>
                    <a:pt x="24" y="55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8" y="39"/>
                    <a:pt x="18" y="39"/>
                    <a:pt x="18" y="38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5"/>
                    <a:pt x="18" y="35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6"/>
                    <a:pt x="34" y="36"/>
                  </a:cubicBezTo>
                  <a:cubicBezTo>
                    <a:pt x="34" y="38"/>
                    <a:pt x="34" y="38"/>
                    <a:pt x="34" y="38"/>
                  </a:cubicBezTo>
                  <a:close/>
                  <a:moveTo>
                    <a:pt x="41" y="55"/>
                  </a:moveTo>
                  <a:cubicBezTo>
                    <a:pt x="41" y="55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5"/>
                    <a:pt x="37" y="55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5"/>
                    <a:pt x="38" y="35"/>
                    <a:pt x="39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5"/>
                    <a:pt x="48" y="35"/>
                    <a:pt x="49" y="36"/>
                  </a:cubicBezTo>
                  <a:cubicBezTo>
                    <a:pt x="50" y="36"/>
                    <a:pt x="50" y="36"/>
                    <a:pt x="51" y="37"/>
                  </a:cubicBezTo>
                  <a:cubicBezTo>
                    <a:pt x="51" y="38"/>
                    <a:pt x="52" y="38"/>
                    <a:pt x="52" y="39"/>
                  </a:cubicBezTo>
                  <a:cubicBezTo>
                    <a:pt x="53" y="40"/>
                    <a:pt x="53" y="41"/>
                    <a:pt x="53" y="42"/>
                  </a:cubicBezTo>
                  <a:cubicBezTo>
                    <a:pt x="53" y="42"/>
                    <a:pt x="53" y="43"/>
                    <a:pt x="52" y="44"/>
                  </a:cubicBezTo>
                  <a:cubicBezTo>
                    <a:pt x="52" y="44"/>
                    <a:pt x="52" y="45"/>
                    <a:pt x="51" y="46"/>
                  </a:cubicBezTo>
                  <a:cubicBezTo>
                    <a:pt x="51" y="46"/>
                    <a:pt x="50" y="47"/>
                    <a:pt x="49" y="48"/>
                  </a:cubicBezTo>
                  <a:cubicBezTo>
                    <a:pt x="48" y="48"/>
                    <a:pt x="47" y="48"/>
                    <a:pt x="45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55"/>
                    <a:pt x="41" y="55"/>
                    <a:pt x="41" y="55"/>
                  </a:cubicBezTo>
                  <a:close/>
                  <a:moveTo>
                    <a:pt x="48" y="42"/>
                  </a:moveTo>
                  <a:cubicBezTo>
                    <a:pt x="48" y="42"/>
                    <a:pt x="48" y="41"/>
                    <a:pt x="48" y="41"/>
                  </a:cubicBezTo>
                  <a:cubicBezTo>
                    <a:pt x="48" y="41"/>
                    <a:pt x="48" y="40"/>
                    <a:pt x="48" y="40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46" y="39"/>
                    <a:pt x="46" y="39"/>
                    <a:pt x="45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6" y="45"/>
                    <a:pt x="47" y="44"/>
                    <a:pt x="47" y="44"/>
                  </a:cubicBezTo>
                  <a:cubicBezTo>
                    <a:pt x="48" y="43"/>
                    <a:pt x="48" y="43"/>
                    <a:pt x="48" y="42"/>
                  </a:cubicBezTo>
                  <a:close/>
                  <a:moveTo>
                    <a:pt x="65" y="51"/>
                  </a:moveTo>
                  <a:cubicBezTo>
                    <a:pt x="58" y="51"/>
                    <a:pt x="58" y="51"/>
                    <a:pt x="58" y="5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5"/>
                    <a:pt x="57" y="56"/>
                    <a:pt x="57" y="56"/>
                  </a:cubicBezTo>
                  <a:cubicBezTo>
                    <a:pt x="57" y="56"/>
                    <a:pt x="57" y="56"/>
                    <a:pt x="56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2" y="55"/>
                    <a:pt x="52" y="55"/>
                    <a:pt x="53" y="55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1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5" y="36"/>
                    <a:pt x="65" y="36"/>
                    <a:pt x="65" y="37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5"/>
                    <a:pt x="71" y="55"/>
                    <a:pt x="71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6" y="56"/>
                    <a:pt x="66" y="55"/>
                    <a:pt x="66" y="55"/>
                  </a:cubicBezTo>
                  <a:cubicBezTo>
                    <a:pt x="65" y="51"/>
                    <a:pt x="65" y="51"/>
                    <a:pt x="65" y="51"/>
                  </a:cubicBezTo>
                  <a:close/>
                  <a:moveTo>
                    <a:pt x="59" y="48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9" y="48"/>
                    <a:pt x="59" y="48"/>
                    <a:pt x="59" y="48"/>
                  </a:cubicBezTo>
                  <a:close/>
                  <a:moveTo>
                    <a:pt x="87" y="38"/>
                  </a:moveTo>
                  <a:cubicBezTo>
                    <a:pt x="87" y="39"/>
                    <a:pt x="87" y="39"/>
                    <a:pt x="86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5"/>
                    <a:pt x="81" y="56"/>
                    <a:pt x="81" y="56"/>
                  </a:cubicBezTo>
                  <a:cubicBezTo>
                    <a:pt x="81" y="56"/>
                    <a:pt x="81" y="56"/>
                    <a:pt x="80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5"/>
                    <a:pt x="77" y="55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71" y="39"/>
                    <a:pt x="71" y="38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36"/>
                    <a:pt x="71" y="35"/>
                    <a:pt x="71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7" y="35"/>
                    <a:pt x="87" y="36"/>
                    <a:pt x="87" y="36"/>
                  </a:cubicBezTo>
                  <a:cubicBezTo>
                    <a:pt x="87" y="38"/>
                    <a:pt x="87" y="38"/>
                    <a:pt x="87" y="38"/>
                  </a:cubicBezTo>
                  <a:close/>
                  <a:moveTo>
                    <a:pt x="104" y="55"/>
                  </a:moveTo>
                  <a:cubicBezTo>
                    <a:pt x="104" y="55"/>
                    <a:pt x="104" y="55"/>
                    <a:pt x="104" y="56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4" y="56"/>
                    <a:pt x="93" y="56"/>
                    <a:pt x="92" y="55"/>
                  </a:cubicBezTo>
                  <a:cubicBezTo>
                    <a:pt x="91" y="55"/>
                    <a:pt x="91" y="55"/>
                    <a:pt x="91" y="54"/>
                  </a:cubicBezTo>
                  <a:cubicBezTo>
                    <a:pt x="90" y="54"/>
                    <a:pt x="90" y="53"/>
                    <a:pt x="90" y="52"/>
                  </a:cubicBezTo>
                  <a:cubicBezTo>
                    <a:pt x="90" y="52"/>
                    <a:pt x="89" y="51"/>
                    <a:pt x="89" y="50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0"/>
                    <a:pt x="90" y="39"/>
                    <a:pt x="90" y="39"/>
                  </a:cubicBezTo>
                  <a:cubicBezTo>
                    <a:pt x="90" y="38"/>
                    <a:pt x="90" y="37"/>
                    <a:pt x="91" y="37"/>
                  </a:cubicBezTo>
                  <a:cubicBezTo>
                    <a:pt x="91" y="36"/>
                    <a:pt x="92" y="36"/>
                    <a:pt x="92" y="36"/>
                  </a:cubicBezTo>
                  <a:cubicBezTo>
                    <a:pt x="93" y="35"/>
                    <a:pt x="94" y="35"/>
                    <a:pt x="95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4" y="35"/>
                  </a:cubicBezTo>
                  <a:cubicBezTo>
                    <a:pt x="104" y="35"/>
                    <a:pt x="104" y="36"/>
                    <a:pt x="104" y="36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4" y="39"/>
                    <a:pt x="103" y="39"/>
                    <a:pt x="103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5" y="39"/>
                    <a:pt x="95" y="39"/>
                    <a:pt x="94" y="40"/>
                  </a:cubicBezTo>
                  <a:cubicBezTo>
                    <a:pt x="94" y="40"/>
                    <a:pt x="94" y="40"/>
                    <a:pt x="94" y="41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3" y="43"/>
                    <a:pt x="103" y="44"/>
                    <a:pt x="103" y="44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46"/>
                    <a:pt x="103" y="47"/>
                    <a:pt x="103" y="47"/>
                  </a:cubicBezTo>
                  <a:cubicBezTo>
                    <a:pt x="103" y="47"/>
                    <a:pt x="103" y="47"/>
                    <a:pt x="102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1"/>
                    <a:pt x="94" y="51"/>
                    <a:pt x="94" y="52"/>
                  </a:cubicBezTo>
                  <a:cubicBezTo>
                    <a:pt x="95" y="52"/>
                    <a:pt x="95" y="52"/>
                    <a:pt x="96" y="52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04" y="52"/>
                    <a:pt x="104" y="52"/>
                    <a:pt x="104" y="53"/>
                  </a:cubicBezTo>
                  <a:cubicBezTo>
                    <a:pt x="104" y="55"/>
                    <a:pt x="104" y="55"/>
                    <a:pt x="104" y="55"/>
                  </a:cubicBezTo>
                  <a:close/>
                  <a:moveTo>
                    <a:pt x="112" y="55"/>
                  </a:moveTo>
                  <a:cubicBezTo>
                    <a:pt x="112" y="55"/>
                    <a:pt x="112" y="56"/>
                    <a:pt x="112" y="56"/>
                  </a:cubicBezTo>
                  <a:cubicBezTo>
                    <a:pt x="112" y="56"/>
                    <a:pt x="111" y="56"/>
                    <a:pt x="111" y="56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7" y="56"/>
                    <a:pt x="107" y="55"/>
                    <a:pt x="107" y="55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7" y="40"/>
                    <a:pt x="107" y="39"/>
                    <a:pt x="108" y="39"/>
                  </a:cubicBezTo>
                  <a:cubicBezTo>
                    <a:pt x="108" y="38"/>
                    <a:pt x="108" y="37"/>
                    <a:pt x="109" y="37"/>
                  </a:cubicBezTo>
                  <a:cubicBezTo>
                    <a:pt x="109" y="36"/>
                    <a:pt x="110" y="36"/>
                    <a:pt x="110" y="36"/>
                  </a:cubicBezTo>
                  <a:cubicBezTo>
                    <a:pt x="111" y="35"/>
                    <a:pt x="112" y="35"/>
                    <a:pt x="113" y="35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5"/>
                    <a:pt x="122" y="35"/>
                    <a:pt x="122" y="35"/>
                  </a:cubicBezTo>
                  <a:cubicBezTo>
                    <a:pt x="122" y="35"/>
                    <a:pt x="122" y="36"/>
                    <a:pt x="122" y="36"/>
                  </a:cubicBezTo>
                  <a:cubicBezTo>
                    <a:pt x="122" y="38"/>
                    <a:pt x="122" y="38"/>
                    <a:pt x="122" y="38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2" y="39"/>
                    <a:pt x="121" y="39"/>
                    <a:pt x="121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3" y="39"/>
                    <a:pt x="112" y="39"/>
                    <a:pt x="112" y="40"/>
                  </a:cubicBezTo>
                  <a:cubicBezTo>
                    <a:pt x="112" y="40"/>
                    <a:pt x="112" y="40"/>
                    <a:pt x="112" y="41"/>
                  </a:cubicBezTo>
                  <a:cubicBezTo>
                    <a:pt x="112" y="55"/>
                    <a:pt x="112" y="55"/>
                    <a:pt x="112" y="55"/>
                  </a:cubicBezTo>
                  <a:close/>
                  <a:moveTo>
                    <a:pt x="137" y="42"/>
                  </a:moveTo>
                  <a:cubicBezTo>
                    <a:pt x="134" y="46"/>
                    <a:pt x="134" y="46"/>
                    <a:pt x="134" y="46"/>
                  </a:cubicBezTo>
                  <a:cubicBezTo>
                    <a:pt x="130" y="54"/>
                    <a:pt x="130" y="54"/>
                    <a:pt x="130" y="54"/>
                  </a:cubicBezTo>
                  <a:cubicBezTo>
                    <a:pt x="129" y="55"/>
                    <a:pt x="129" y="55"/>
                    <a:pt x="129" y="55"/>
                  </a:cubicBezTo>
                  <a:cubicBezTo>
                    <a:pt x="129" y="55"/>
                    <a:pt x="129" y="55"/>
                    <a:pt x="129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6"/>
                    <a:pt x="128" y="56"/>
                    <a:pt x="127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5" y="56"/>
                    <a:pt x="125" y="56"/>
                    <a:pt x="125" y="55"/>
                  </a:cubicBezTo>
                  <a:cubicBezTo>
                    <a:pt x="124" y="55"/>
                    <a:pt x="124" y="54"/>
                    <a:pt x="124" y="54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24" y="35"/>
                    <a:pt x="124" y="35"/>
                    <a:pt x="125" y="35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8" y="35"/>
                    <a:pt x="128" y="35"/>
                    <a:pt x="129" y="35"/>
                  </a:cubicBezTo>
                  <a:cubicBezTo>
                    <a:pt x="129" y="35"/>
                    <a:pt x="129" y="36"/>
                    <a:pt x="129" y="36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7" y="36"/>
                    <a:pt x="137" y="36"/>
                    <a:pt x="137" y="35"/>
                  </a:cubicBezTo>
                  <a:cubicBezTo>
                    <a:pt x="137" y="35"/>
                    <a:pt x="138" y="35"/>
                    <a:pt x="138" y="35"/>
                  </a:cubicBezTo>
                  <a:cubicBezTo>
                    <a:pt x="138" y="35"/>
                    <a:pt x="138" y="35"/>
                    <a:pt x="139" y="3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40" y="35"/>
                    <a:pt x="141" y="35"/>
                    <a:pt x="141" y="36"/>
                  </a:cubicBezTo>
                  <a:cubicBezTo>
                    <a:pt x="141" y="36"/>
                    <a:pt x="142" y="36"/>
                    <a:pt x="142" y="37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42" y="56"/>
                    <a:pt x="141" y="56"/>
                    <a:pt x="141" y="56"/>
                  </a:cubicBezTo>
                  <a:cubicBezTo>
                    <a:pt x="138" y="56"/>
                    <a:pt x="138" y="56"/>
                    <a:pt x="138" y="56"/>
                  </a:cubicBezTo>
                  <a:cubicBezTo>
                    <a:pt x="138" y="56"/>
                    <a:pt x="137" y="56"/>
                    <a:pt x="137" y="56"/>
                  </a:cubicBezTo>
                  <a:cubicBezTo>
                    <a:pt x="137" y="56"/>
                    <a:pt x="137" y="55"/>
                    <a:pt x="137" y="55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7" y="42"/>
                    <a:pt x="137" y="42"/>
                    <a:pt x="137" y="42"/>
                  </a:cubicBezTo>
                  <a:close/>
                  <a:moveTo>
                    <a:pt x="161" y="55"/>
                  </a:moveTo>
                  <a:cubicBezTo>
                    <a:pt x="161" y="55"/>
                    <a:pt x="161" y="56"/>
                    <a:pt x="161" y="56"/>
                  </a:cubicBezTo>
                  <a:cubicBezTo>
                    <a:pt x="161" y="56"/>
                    <a:pt x="161" y="56"/>
                    <a:pt x="161" y="56"/>
                  </a:cubicBezTo>
                  <a:cubicBezTo>
                    <a:pt x="157" y="56"/>
                    <a:pt x="157" y="56"/>
                    <a:pt x="157" y="56"/>
                  </a:cubicBezTo>
                  <a:cubicBezTo>
                    <a:pt x="157" y="56"/>
                    <a:pt x="157" y="56"/>
                    <a:pt x="157" y="56"/>
                  </a:cubicBezTo>
                  <a:cubicBezTo>
                    <a:pt x="157" y="56"/>
                    <a:pt x="157" y="55"/>
                    <a:pt x="157" y="55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6" y="49"/>
                    <a:pt x="156" y="49"/>
                    <a:pt x="155" y="49"/>
                  </a:cubicBezTo>
                  <a:cubicBezTo>
                    <a:pt x="154" y="49"/>
                    <a:pt x="154" y="49"/>
                    <a:pt x="153" y="49"/>
                  </a:cubicBezTo>
                  <a:cubicBezTo>
                    <a:pt x="152" y="49"/>
                    <a:pt x="150" y="49"/>
                    <a:pt x="149" y="48"/>
                  </a:cubicBezTo>
                  <a:cubicBezTo>
                    <a:pt x="148" y="48"/>
                    <a:pt x="147" y="47"/>
                    <a:pt x="147" y="47"/>
                  </a:cubicBezTo>
                  <a:cubicBezTo>
                    <a:pt x="146" y="46"/>
                    <a:pt x="146" y="45"/>
                    <a:pt x="145" y="45"/>
                  </a:cubicBezTo>
                  <a:cubicBezTo>
                    <a:pt x="145" y="44"/>
                    <a:pt x="145" y="43"/>
                    <a:pt x="145" y="41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45" y="35"/>
                    <a:pt x="145" y="35"/>
                    <a:pt x="146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5"/>
                    <a:pt x="149" y="36"/>
                    <a:pt x="149" y="36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9" y="42"/>
                    <a:pt x="150" y="43"/>
                    <a:pt x="151" y="44"/>
                  </a:cubicBezTo>
                  <a:cubicBezTo>
                    <a:pt x="151" y="45"/>
                    <a:pt x="152" y="45"/>
                    <a:pt x="154" y="45"/>
                  </a:cubicBezTo>
                  <a:cubicBezTo>
                    <a:pt x="154" y="45"/>
                    <a:pt x="155" y="45"/>
                    <a:pt x="155" y="45"/>
                  </a:cubicBezTo>
                  <a:cubicBezTo>
                    <a:pt x="156" y="45"/>
                    <a:pt x="156" y="45"/>
                    <a:pt x="157" y="45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7" y="36"/>
                    <a:pt x="157" y="35"/>
                    <a:pt x="157" y="35"/>
                  </a:cubicBezTo>
                  <a:cubicBezTo>
                    <a:pt x="157" y="35"/>
                    <a:pt x="157" y="35"/>
                    <a:pt x="157" y="35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61" y="35"/>
                    <a:pt x="161" y="36"/>
                    <a:pt x="161" y="36"/>
                  </a:cubicBezTo>
                  <a:cubicBezTo>
                    <a:pt x="161" y="55"/>
                    <a:pt x="161" y="55"/>
                    <a:pt x="161" y="55"/>
                  </a:cubicBezTo>
                  <a:close/>
                  <a:moveTo>
                    <a:pt x="180" y="55"/>
                  </a:moveTo>
                  <a:cubicBezTo>
                    <a:pt x="180" y="55"/>
                    <a:pt x="180" y="55"/>
                    <a:pt x="180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0" y="56"/>
                    <a:pt x="169" y="56"/>
                    <a:pt x="168" y="55"/>
                  </a:cubicBezTo>
                  <a:cubicBezTo>
                    <a:pt x="168" y="55"/>
                    <a:pt x="167" y="55"/>
                    <a:pt x="167" y="54"/>
                  </a:cubicBezTo>
                  <a:cubicBezTo>
                    <a:pt x="166" y="54"/>
                    <a:pt x="166" y="53"/>
                    <a:pt x="166" y="52"/>
                  </a:cubicBezTo>
                  <a:cubicBezTo>
                    <a:pt x="166" y="52"/>
                    <a:pt x="166" y="51"/>
                    <a:pt x="166" y="50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0"/>
                    <a:pt x="166" y="39"/>
                    <a:pt x="166" y="39"/>
                  </a:cubicBezTo>
                  <a:cubicBezTo>
                    <a:pt x="166" y="38"/>
                    <a:pt x="166" y="37"/>
                    <a:pt x="167" y="37"/>
                  </a:cubicBezTo>
                  <a:cubicBezTo>
                    <a:pt x="167" y="36"/>
                    <a:pt x="168" y="36"/>
                    <a:pt x="168" y="36"/>
                  </a:cubicBezTo>
                  <a:cubicBezTo>
                    <a:pt x="169" y="35"/>
                    <a:pt x="170" y="35"/>
                    <a:pt x="171" y="35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80" y="35"/>
                    <a:pt x="180" y="35"/>
                    <a:pt x="180" y="35"/>
                  </a:cubicBezTo>
                  <a:cubicBezTo>
                    <a:pt x="180" y="35"/>
                    <a:pt x="180" y="36"/>
                    <a:pt x="180" y="36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80" y="39"/>
                    <a:pt x="180" y="39"/>
                    <a:pt x="180" y="39"/>
                  </a:cubicBezTo>
                  <a:cubicBezTo>
                    <a:pt x="180" y="39"/>
                    <a:pt x="180" y="39"/>
                    <a:pt x="179" y="39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1" y="39"/>
                    <a:pt x="171" y="39"/>
                    <a:pt x="170" y="40"/>
                  </a:cubicBezTo>
                  <a:cubicBezTo>
                    <a:pt x="170" y="40"/>
                    <a:pt x="170" y="40"/>
                    <a:pt x="170" y="41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3"/>
                    <a:pt x="179" y="44"/>
                    <a:pt x="179" y="44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9" y="46"/>
                    <a:pt x="179" y="47"/>
                    <a:pt x="179" y="47"/>
                  </a:cubicBezTo>
                  <a:cubicBezTo>
                    <a:pt x="179" y="47"/>
                    <a:pt x="179" y="47"/>
                    <a:pt x="178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0" y="51"/>
                    <a:pt x="170" y="51"/>
                    <a:pt x="171" y="52"/>
                  </a:cubicBezTo>
                  <a:cubicBezTo>
                    <a:pt x="171" y="52"/>
                    <a:pt x="171" y="52"/>
                    <a:pt x="172" y="52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0" y="52"/>
                    <a:pt x="180" y="52"/>
                    <a:pt x="180" y="53"/>
                  </a:cubicBezTo>
                  <a:cubicBezTo>
                    <a:pt x="180" y="55"/>
                    <a:pt x="180" y="55"/>
                    <a:pt x="180" y="55"/>
                  </a:cubicBezTo>
                  <a:close/>
                  <a:moveTo>
                    <a:pt x="193" y="52"/>
                  </a:moveTo>
                  <a:cubicBezTo>
                    <a:pt x="194" y="52"/>
                    <a:pt x="194" y="52"/>
                    <a:pt x="195" y="52"/>
                  </a:cubicBezTo>
                  <a:cubicBezTo>
                    <a:pt x="196" y="51"/>
                    <a:pt x="197" y="51"/>
                    <a:pt x="197" y="51"/>
                  </a:cubicBezTo>
                  <a:cubicBezTo>
                    <a:pt x="197" y="51"/>
                    <a:pt x="198" y="51"/>
                    <a:pt x="198" y="51"/>
                  </a:cubicBezTo>
                  <a:cubicBezTo>
                    <a:pt x="198" y="51"/>
                    <a:pt x="198" y="51"/>
                    <a:pt x="198" y="51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8" y="55"/>
                    <a:pt x="197" y="55"/>
                    <a:pt x="196" y="56"/>
                  </a:cubicBezTo>
                  <a:cubicBezTo>
                    <a:pt x="194" y="56"/>
                    <a:pt x="193" y="56"/>
                    <a:pt x="192" y="56"/>
                  </a:cubicBezTo>
                  <a:cubicBezTo>
                    <a:pt x="191" y="56"/>
                    <a:pt x="189" y="56"/>
                    <a:pt x="188" y="55"/>
                  </a:cubicBezTo>
                  <a:cubicBezTo>
                    <a:pt x="187" y="55"/>
                    <a:pt x="186" y="54"/>
                    <a:pt x="185" y="53"/>
                  </a:cubicBezTo>
                  <a:cubicBezTo>
                    <a:pt x="184" y="52"/>
                    <a:pt x="184" y="51"/>
                    <a:pt x="183" y="50"/>
                  </a:cubicBezTo>
                  <a:cubicBezTo>
                    <a:pt x="183" y="49"/>
                    <a:pt x="183" y="47"/>
                    <a:pt x="183" y="46"/>
                  </a:cubicBezTo>
                  <a:cubicBezTo>
                    <a:pt x="183" y="44"/>
                    <a:pt x="183" y="43"/>
                    <a:pt x="184" y="41"/>
                  </a:cubicBezTo>
                  <a:cubicBezTo>
                    <a:pt x="184" y="40"/>
                    <a:pt x="185" y="39"/>
                    <a:pt x="186" y="38"/>
                  </a:cubicBezTo>
                  <a:cubicBezTo>
                    <a:pt x="186" y="37"/>
                    <a:pt x="187" y="36"/>
                    <a:pt x="189" y="36"/>
                  </a:cubicBezTo>
                  <a:cubicBezTo>
                    <a:pt x="190" y="35"/>
                    <a:pt x="191" y="35"/>
                    <a:pt x="192" y="35"/>
                  </a:cubicBezTo>
                  <a:cubicBezTo>
                    <a:pt x="193" y="35"/>
                    <a:pt x="194" y="35"/>
                    <a:pt x="195" y="35"/>
                  </a:cubicBezTo>
                  <a:cubicBezTo>
                    <a:pt x="196" y="35"/>
                    <a:pt x="197" y="36"/>
                    <a:pt x="198" y="36"/>
                  </a:cubicBezTo>
                  <a:cubicBezTo>
                    <a:pt x="198" y="36"/>
                    <a:pt x="198" y="36"/>
                    <a:pt x="199" y="37"/>
                  </a:cubicBezTo>
                  <a:cubicBezTo>
                    <a:pt x="199" y="37"/>
                    <a:pt x="198" y="37"/>
                    <a:pt x="198" y="37"/>
                  </a:cubicBezTo>
                  <a:cubicBezTo>
                    <a:pt x="197" y="39"/>
                    <a:pt x="197" y="39"/>
                    <a:pt x="197" y="39"/>
                  </a:cubicBezTo>
                  <a:cubicBezTo>
                    <a:pt x="197" y="40"/>
                    <a:pt x="197" y="40"/>
                    <a:pt x="197" y="40"/>
                  </a:cubicBezTo>
                  <a:cubicBezTo>
                    <a:pt x="197" y="40"/>
                    <a:pt x="197" y="40"/>
                    <a:pt x="197" y="40"/>
                  </a:cubicBezTo>
                  <a:cubicBezTo>
                    <a:pt x="196" y="39"/>
                    <a:pt x="195" y="39"/>
                    <a:pt x="195" y="39"/>
                  </a:cubicBezTo>
                  <a:cubicBezTo>
                    <a:pt x="194" y="39"/>
                    <a:pt x="193" y="39"/>
                    <a:pt x="193" y="39"/>
                  </a:cubicBezTo>
                  <a:cubicBezTo>
                    <a:pt x="192" y="39"/>
                    <a:pt x="191" y="39"/>
                    <a:pt x="190" y="39"/>
                  </a:cubicBezTo>
                  <a:cubicBezTo>
                    <a:pt x="190" y="40"/>
                    <a:pt x="189" y="40"/>
                    <a:pt x="189" y="41"/>
                  </a:cubicBezTo>
                  <a:cubicBezTo>
                    <a:pt x="188" y="41"/>
                    <a:pt x="188" y="42"/>
                    <a:pt x="188" y="43"/>
                  </a:cubicBezTo>
                  <a:cubicBezTo>
                    <a:pt x="188" y="44"/>
                    <a:pt x="188" y="45"/>
                    <a:pt x="188" y="46"/>
                  </a:cubicBezTo>
                  <a:cubicBezTo>
                    <a:pt x="188" y="47"/>
                    <a:pt x="188" y="47"/>
                    <a:pt x="188" y="48"/>
                  </a:cubicBezTo>
                  <a:cubicBezTo>
                    <a:pt x="188" y="49"/>
                    <a:pt x="188" y="50"/>
                    <a:pt x="189" y="50"/>
                  </a:cubicBezTo>
                  <a:cubicBezTo>
                    <a:pt x="189" y="51"/>
                    <a:pt x="190" y="51"/>
                    <a:pt x="190" y="52"/>
                  </a:cubicBezTo>
                  <a:cubicBezTo>
                    <a:pt x="191" y="52"/>
                    <a:pt x="192" y="52"/>
                    <a:pt x="193" y="52"/>
                  </a:cubicBezTo>
                  <a:close/>
                  <a:moveTo>
                    <a:pt x="214" y="45"/>
                  </a:moveTo>
                  <a:cubicBezTo>
                    <a:pt x="215" y="45"/>
                    <a:pt x="215" y="45"/>
                    <a:pt x="216" y="45"/>
                  </a:cubicBezTo>
                  <a:cubicBezTo>
                    <a:pt x="216" y="46"/>
                    <a:pt x="216" y="46"/>
                    <a:pt x="216" y="46"/>
                  </a:cubicBezTo>
                  <a:cubicBezTo>
                    <a:pt x="217" y="46"/>
                    <a:pt x="217" y="47"/>
                    <a:pt x="217" y="47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9" y="55"/>
                    <a:pt x="219" y="55"/>
                    <a:pt x="219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5" y="56"/>
                    <a:pt x="215" y="56"/>
                    <a:pt x="215" y="56"/>
                  </a:cubicBezTo>
                  <a:cubicBezTo>
                    <a:pt x="215" y="56"/>
                    <a:pt x="215" y="56"/>
                    <a:pt x="215" y="56"/>
                  </a:cubicBezTo>
                  <a:cubicBezTo>
                    <a:pt x="215" y="56"/>
                    <a:pt x="215" y="56"/>
                    <a:pt x="215" y="55"/>
                  </a:cubicBezTo>
                  <a:cubicBezTo>
                    <a:pt x="213" y="49"/>
                    <a:pt x="213" y="49"/>
                    <a:pt x="213" y="49"/>
                  </a:cubicBezTo>
                  <a:cubicBezTo>
                    <a:pt x="213" y="49"/>
                    <a:pt x="213" y="48"/>
                    <a:pt x="212" y="48"/>
                  </a:cubicBezTo>
                  <a:cubicBezTo>
                    <a:pt x="212" y="47"/>
                    <a:pt x="212" y="47"/>
                    <a:pt x="212" y="47"/>
                  </a:cubicBezTo>
                  <a:cubicBezTo>
                    <a:pt x="211" y="47"/>
                    <a:pt x="211" y="47"/>
                    <a:pt x="211" y="47"/>
                  </a:cubicBezTo>
                  <a:cubicBezTo>
                    <a:pt x="210" y="47"/>
                    <a:pt x="210" y="47"/>
                    <a:pt x="209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55"/>
                    <a:pt x="207" y="55"/>
                    <a:pt x="207" y="55"/>
                  </a:cubicBezTo>
                  <a:cubicBezTo>
                    <a:pt x="207" y="55"/>
                    <a:pt x="207" y="56"/>
                    <a:pt x="207" y="56"/>
                  </a:cubicBezTo>
                  <a:cubicBezTo>
                    <a:pt x="207" y="56"/>
                    <a:pt x="206" y="56"/>
                    <a:pt x="206" y="56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203" y="56"/>
                    <a:pt x="203" y="56"/>
                    <a:pt x="202" y="56"/>
                  </a:cubicBezTo>
                  <a:cubicBezTo>
                    <a:pt x="202" y="56"/>
                    <a:pt x="202" y="55"/>
                    <a:pt x="202" y="55"/>
                  </a:cubicBezTo>
                  <a:cubicBezTo>
                    <a:pt x="202" y="36"/>
                    <a:pt x="202" y="36"/>
                    <a:pt x="202" y="36"/>
                  </a:cubicBezTo>
                  <a:cubicBezTo>
                    <a:pt x="202" y="35"/>
                    <a:pt x="202" y="35"/>
                    <a:pt x="202" y="35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6" y="35"/>
                    <a:pt x="206" y="35"/>
                    <a:pt x="206" y="35"/>
                  </a:cubicBezTo>
                  <a:cubicBezTo>
                    <a:pt x="207" y="35"/>
                    <a:pt x="207" y="35"/>
                    <a:pt x="207" y="35"/>
                  </a:cubicBezTo>
                  <a:cubicBezTo>
                    <a:pt x="207" y="35"/>
                    <a:pt x="207" y="35"/>
                    <a:pt x="207" y="36"/>
                  </a:cubicBezTo>
                  <a:cubicBezTo>
                    <a:pt x="207" y="43"/>
                    <a:pt x="207" y="43"/>
                    <a:pt x="207" y="43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9" y="43"/>
                    <a:pt x="210" y="43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43"/>
                    <a:pt x="212" y="42"/>
                    <a:pt x="212" y="42"/>
                  </a:cubicBezTo>
                  <a:cubicBezTo>
                    <a:pt x="212" y="42"/>
                    <a:pt x="212" y="41"/>
                    <a:pt x="212" y="41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8" y="35"/>
                    <a:pt x="218" y="35"/>
                    <a:pt x="218" y="35"/>
                  </a:cubicBezTo>
                  <a:cubicBezTo>
                    <a:pt x="218" y="35"/>
                    <a:pt x="218" y="35"/>
                    <a:pt x="218" y="35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217" y="41"/>
                    <a:pt x="217" y="41"/>
                    <a:pt x="217" y="41"/>
                  </a:cubicBezTo>
                  <a:cubicBezTo>
                    <a:pt x="216" y="43"/>
                    <a:pt x="216" y="44"/>
                    <a:pt x="214" y="45"/>
                  </a:cubicBezTo>
                  <a:cubicBezTo>
                    <a:pt x="214" y="45"/>
                    <a:pt x="214" y="45"/>
                    <a:pt x="214" y="45"/>
                  </a:cubicBezTo>
                  <a:close/>
                  <a:moveTo>
                    <a:pt x="235" y="42"/>
                  </a:moveTo>
                  <a:cubicBezTo>
                    <a:pt x="232" y="46"/>
                    <a:pt x="232" y="46"/>
                    <a:pt x="232" y="46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7" y="55"/>
                    <a:pt x="227" y="55"/>
                    <a:pt x="227" y="55"/>
                  </a:cubicBezTo>
                  <a:cubicBezTo>
                    <a:pt x="227" y="55"/>
                    <a:pt x="227" y="55"/>
                    <a:pt x="226" y="56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226" y="56"/>
                    <a:pt x="225" y="56"/>
                    <a:pt x="225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3" y="56"/>
                    <a:pt x="223" y="56"/>
                    <a:pt x="222" y="55"/>
                  </a:cubicBezTo>
                  <a:cubicBezTo>
                    <a:pt x="222" y="55"/>
                    <a:pt x="222" y="54"/>
                    <a:pt x="222" y="54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2" y="35"/>
                    <a:pt x="222" y="35"/>
                    <a:pt x="223" y="35"/>
                  </a:cubicBezTo>
                  <a:cubicBezTo>
                    <a:pt x="226" y="35"/>
                    <a:pt x="226" y="35"/>
                    <a:pt x="226" y="35"/>
                  </a:cubicBezTo>
                  <a:cubicBezTo>
                    <a:pt x="226" y="35"/>
                    <a:pt x="226" y="35"/>
                    <a:pt x="226" y="35"/>
                  </a:cubicBezTo>
                  <a:cubicBezTo>
                    <a:pt x="226" y="35"/>
                    <a:pt x="226" y="36"/>
                    <a:pt x="226" y="36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9" y="45"/>
                    <a:pt x="229" y="45"/>
                    <a:pt x="229" y="45"/>
                  </a:cubicBezTo>
                  <a:cubicBezTo>
                    <a:pt x="234" y="37"/>
                    <a:pt x="234" y="37"/>
                    <a:pt x="234" y="37"/>
                  </a:cubicBezTo>
                  <a:cubicBezTo>
                    <a:pt x="234" y="36"/>
                    <a:pt x="235" y="36"/>
                    <a:pt x="235" y="36"/>
                  </a:cubicBezTo>
                  <a:cubicBezTo>
                    <a:pt x="235" y="36"/>
                    <a:pt x="235" y="36"/>
                    <a:pt x="235" y="35"/>
                  </a:cubicBezTo>
                  <a:cubicBezTo>
                    <a:pt x="235" y="35"/>
                    <a:pt x="235" y="35"/>
                    <a:pt x="236" y="35"/>
                  </a:cubicBezTo>
                  <a:cubicBezTo>
                    <a:pt x="236" y="35"/>
                    <a:pt x="236" y="35"/>
                    <a:pt x="236" y="35"/>
                  </a:cubicBezTo>
                  <a:cubicBezTo>
                    <a:pt x="238" y="35"/>
                    <a:pt x="238" y="35"/>
                    <a:pt x="238" y="35"/>
                  </a:cubicBezTo>
                  <a:cubicBezTo>
                    <a:pt x="238" y="35"/>
                    <a:pt x="239" y="35"/>
                    <a:pt x="239" y="36"/>
                  </a:cubicBezTo>
                  <a:cubicBezTo>
                    <a:pt x="239" y="36"/>
                    <a:pt x="239" y="36"/>
                    <a:pt x="239" y="37"/>
                  </a:cubicBezTo>
                  <a:cubicBezTo>
                    <a:pt x="239" y="55"/>
                    <a:pt x="239" y="55"/>
                    <a:pt x="239" y="55"/>
                  </a:cubicBezTo>
                  <a:cubicBezTo>
                    <a:pt x="239" y="56"/>
                    <a:pt x="239" y="56"/>
                    <a:pt x="239" y="56"/>
                  </a:cubicBezTo>
                  <a:cubicBezTo>
                    <a:pt x="236" y="56"/>
                    <a:pt x="236" y="56"/>
                    <a:pt x="236" y="56"/>
                  </a:cubicBezTo>
                  <a:cubicBezTo>
                    <a:pt x="235" y="56"/>
                    <a:pt x="235" y="56"/>
                    <a:pt x="235" y="56"/>
                  </a:cubicBezTo>
                  <a:cubicBezTo>
                    <a:pt x="235" y="56"/>
                    <a:pt x="235" y="55"/>
                    <a:pt x="235" y="55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5" y="42"/>
                    <a:pt x="235" y="42"/>
                    <a:pt x="235" y="42"/>
                  </a:cubicBezTo>
                  <a:close/>
                  <a:moveTo>
                    <a:pt x="251" y="49"/>
                  </a:moveTo>
                  <a:cubicBezTo>
                    <a:pt x="247" y="55"/>
                    <a:pt x="247" y="55"/>
                    <a:pt x="247" y="55"/>
                  </a:cubicBezTo>
                  <a:cubicBezTo>
                    <a:pt x="247" y="55"/>
                    <a:pt x="247" y="56"/>
                    <a:pt x="247" y="56"/>
                  </a:cubicBezTo>
                  <a:cubicBezTo>
                    <a:pt x="246" y="56"/>
                    <a:pt x="246" y="56"/>
                    <a:pt x="246" y="56"/>
                  </a:cubicBezTo>
                  <a:cubicBezTo>
                    <a:pt x="242" y="56"/>
                    <a:pt x="242" y="56"/>
                    <a:pt x="242" y="56"/>
                  </a:cubicBezTo>
                  <a:cubicBezTo>
                    <a:pt x="242" y="56"/>
                    <a:pt x="242" y="56"/>
                    <a:pt x="242" y="56"/>
                  </a:cubicBezTo>
                  <a:cubicBezTo>
                    <a:pt x="242" y="55"/>
                    <a:pt x="242" y="55"/>
                    <a:pt x="242" y="55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42" y="36"/>
                    <a:pt x="242" y="36"/>
                    <a:pt x="242" y="35"/>
                  </a:cubicBezTo>
                  <a:cubicBezTo>
                    <a:pt x="242" y="35"/>
                    <a:pt x="243" y="35"/>
                    <a:pt x="243" y="35"/>
                  </a:cubicBezTo>
                  <a:cubicBezTo>
                    <a:pt x="246" y="35"/>
                    <a:pt x="246" y="35"/>
                    <a:pt x="246" y="35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5"/>
                    <a:pt x="247" y="36"/>
                    <a:pt x="248" y="36"/>
                  </a:cubicBezTo>
                  <a:cubicBezTo>
                    <a:pt x="251" y="42"/>
                    <a:pt x="251" y="42"/>
                    <a:pt x="251" y="42"/>
                  </a:cubicBezTo>
                  <a:cubicBezTo>
                    <a:pt x="254" y="36"/>
                    <a:pt x="254" y="36"/>
                    <a:pt x="254" y="36"/>
                  </a:cubicBezTo>
                  <a:cubicBezTo>
                    <a:pt x="254" y="36"/>
                    <a:pt x="254" y="35"/>
                    <a:pt x="254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9" y="35"/>
                    <a:pt x="259" y="35"/>
                    <a:pt x="259" y="35"/>
                  </a:cubicBezTo>
                  <a:cubicBezTo>
                    <a:pt x="259" y="35"/>
                    <a:pt x="259" y="35"/>
                    <a:pt x="259" y="35"/>
                  </a:cubicBezTo>
                  <a:cubicBezTo>
                    <a:pt x="259" y="36"/>
                    <a:pt x="259" y="36"/>
                    <a:pt x="259" y="36"/>
                  </a:cubicBezTo>
                  <a:cubicBezTo>
                    <a:pt x="253" y="45"/>
                    <a:pt x="253" y="45"/>
                    <a:pt x="253" y="45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60" y="55"/>
                    <a:pt x="260" y="55"/>
                    <a:pt x="259" y="56"/>
                  </a:cubicBezTo>
                  <a:cubicBezTo>
                    <a:pt x="259" y="56"/>
                    <a:pt x="259" y="56"/>
                    <a:pt x="259" y="56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5" y="56"/>
                    <a:pt x="254" y="55"/>
                    <a:pt x="254" y="55"/>
                  </a:cubicBezTo>
                  <a:cubicBezTo>
                    <a:pt x="251" y="49"/>
                    <a:pt x="251" y="49"/>
                    <a:pt x="251" y="49"/>
                  </a:cubicBezTo>
                  <a:close/>
                  <a:moveTo>
                    <a:pt x="14" y="77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4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1" y="90"/>
                    <a:pt x="1" y="90"/>
                    <a:pt x="1" y="89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71"/>
                    <a:pt x="1" y="71"/>
                    <a:pt x="2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4" y="72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1"/>
                    <a:pt x="15" y="71"/>
                    <a:pt x="15" y="71"/>
                  </a:cubicBezTo>
                  <a:cubicBezTo>
                    <a:pt x="15" y="71"/>
                    <a:pt x="15" y="71"/>
                    <a:pt x="16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8" y="71"/>
                    <a:pt x="18" y="71"/>
                  </a:cubicBezTo>
                  <a:cubicBezTo>
                    <a:pt x="19" y="71"/>
                    <a:pt x="19" y="72"/>
                    <a:pt x="19" y="73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9" y="91"/>
                    <a:pt x="18" y="91"/>
                    <a:pt x="18" y="91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5" y="91"/>
                    <a:pt x="14" y="91"/>
                    <a:pt x="14" y="91"/>
                  </a:cubicBezTo>
                  <a:cubicBezTo>
                    <a:pt x="14" y="91"/>
                    <a:pt x="14" y="91"/>
                    <a:pt x="14" y="90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C0C0C"/>
                </a:solidFill>
              </a:endParaRPr>
            </a:p>
          </p:txBody>
        </p:sp>
        <p:sp>
          <p:nvSpPr>
            <p:cNvPr id="91" name="Freeform 78"/>
            <p:cNvSpPr>
              <a:spLocks noEditPoints="1"/>
            </p:cNvSpPr>
            <p:nvPr userDrawn="1"/>
          </p:nvSpPr>
          <p:spPr bwMode="auto">
            <a:xfrm>
              <a:off x="6758" y="588"/>
              <a:ext cx="308" cy="50"/>
            </a:xfrm>
            <a:custGeom>
              <a:avLst/>
              <a:gdLst>
                <a:gd name="T0" fmla="*/ 13 w 160"/>
                <a:gd name="T1" fmla="*/ 21 h 26"/>
                <a:gd name="T2" fmla="*/ 5 w 160"/>
                <a:gd name="T3" fmla="*/ 12 h 26"/>
                <a:gd name="T4" fmla="*/ 1 w 160"/>
                <a:gd name="T5" fmla="*/ 21 h 26"/>
                <a:gd name="T6" fmla="*/ 0 w 160"/>
                <a:gd name="T7" fmla="*/ 1 h 26"/>
                <a:gd name="T8" fmla="*/ 5 w 160"/>
                <a:gd name="T9" fmla="*/ 1 h 26"/>
                <a:gd name="T10" fmla="*/ 13 w 160"/>
                <a:gd name="T11" fmla="*/ 1 h 26"/>
                <a:gd name="T12" fmla="*/ 17 w 160"/>
                <a:gd name="T13" fmla="*/ 1 h 26"/>
                <a:gd name="T14" fmla="*/ 27 w 160"/>
                <a:gd name="T15" fmla="*/ 20 h 26"/>
                <a:gd name="T16" fmla="*/ 24 w 160"/>
                <a:gd name="T17" fmla="*/ 21 h 26"/>
                <a:gd name="T18" fmla="*/ 21 w 160"/>
                <a:gd name="T19" fmla="*/ 1 h 26"/>
                <a:gd name="T20" fmla="*/ 26 w 160"/>
                <a:gd name="T21" fmla="*/ 1 h 26"/>
                <a:gd name="T22" fmla="*/ 33 w 160"/>
                <a:gd name="T23" fmla="*/ 2 h 26"/>
                <a:gd name="T24" fmla="*/ 36 w 160"/>
                <a:gd name="T25" fmla="*/ 1 h 26"/>
                <a:gd name="T26" fmla="*/ 39 w 160"/>
                <a:gd name="T27" fmla="*/ 20 h 26"/>
                <a:gd name="T28" fmla="*/ 34 w 160"/>
                <a:gd name="T29" fmla="*/ 20 h 26"/>
                <a:gd name="T30" fmla="*/ 61 w 160"/>
                <a:gd name="T31" fmla="*/ 17 h 26"/>
                <a:gd name="T32" fmla="*/ 62 w 160"/>
                <a:gd name="T33" fmla="*/ 26 h 26"/>
                <a:gd name="T34" fmla="*/ 45 w 160"/>
                <a:gd name="T35" fmla="*/ 21 h 26"/>
                <a:gd name="T36" fmla="*/ 44 w 160"/>
                <a:gd name="T37" fmla="*/ 1 h 26"/>
                <a:gd name="T38" fmla="*/ 48 w 160"/>
                <a:gd name="T39" fmla="*/ 17 h 26"/>
                <a:gd name="T40" fmla="*/ 59 w 160"/>
                <a:gd name="T41" fmla="*/ 1 h 26"/>
                <a:gd name="T42" fmla="*/ 78 w 160"/>
                <a:gd name="T43" fmla="*/ 7 h 26"/>
                <a:gd name="T44" fmla="*/ 70 w 160"/>
                <a:gd name="T45" fmla="*/ 21 h 26"/>
                <a:gd name="T46" fmla="*/ 66 w 160"/>
                <a:gd name="T47" fmla="*/ 21 h 26"/>
                <a:gd name="T48" fmla="*/ 69 w 160"/>
                <a:gd name="T49" fmla="*/ 1 h 26"/>
                <a:gd name="T50" fmla="*/ 70 w 160"/>
                <a:gd name="T51" fmla="*/ 14 h 26"/>
                <a:gd name="T52" fmla="*/ 78 w 160"/>
                <a:gd name="T53" fmla="*/ 1 h 26"/>
                <a:gd name="T54" fmla="*/ 82 w 160"/>
                <a:gd name="T55" fmla="*/ 1 h 26"/>
                <a:gd name="T56" fmla="*/ 79 w 160"/>
                <a:gd name="T57" fmla="*/ 21 h 26"/>
                <a:gd name="T58" fmla="*/ 78 w 160"/>
                <a:gd name="T59" fmla="*/ 7 h 26"/>
                <a:gd name="T60" fmla="*/ 90 w 160"/>
                <a:gd name="T61" fmla="*/ 21 h 26"/>
                <a:gd name="T62" fmla="*/ 85 w 160"/>
                <a:gd name="T63" fmla="*/ 20 h 26"/>
                <a:gd name="T64" fmla="*/ 93 w 160"/>
                <a:gd name="T65" fmla="*/ 1 h 26"/>
                <a:gd name="T66" fmla="*/ 97 w 160"/>
                <a:gd name="T67" fmla="*/ 1 h 26"/>
                <a:gd name="T68" fmla="*/ 104 w 160"/>
                <a:gd name="T69" fmla="*/ 21 h 26"/>
                <a:gd name="T70" fmla="*/ 99 w 160"/>
                <a:gd name="T71" fmla="*/ 21 h 26"/>
                <a:gd name="T72" fmla="*/ 96 w 160"/>
                <a:gd name="T73" fmla="*/ 9 h 26"/>
                <a:gd name="T74" fmla="*/ 92 w 160"/>
                <a:gd name="T75" fmla="*/ 13 h 26"/>
                <a:gd name="T76" fmla="*/ 114 w 160"/>
                <a:gd name="T77" fmla="*/ 20 h 26"/>
                <a:gd name="T78" fmla="*/ 110 w 160"/>
                <a:gd name="T79" fmla="*/ 21 h 26"/>
                <a:gd name="T80" fmla="*/ 104 w 160"/>
                <a:gd name="T81" fmla="*/ 4 h 26"/>
                <a:gd name="T82" fmla="*/ 119 w 160"/>
                <a:gd name="T83" fmla="*/ 1 h 26"/>
                <a:gd name="T84" fmla="*/ 135 w 160"/>
                <a:gd name="T85" fmla="*/ 7 h 26"/>
                <a:gd name="T86" fmla="*/ 127 w 160"/>
                <a:gd name="T87" fmla="*/ 21 h 26"/>
                <a:gd name="T88" fmla="*/ 123 w 160"/>
                <a:gd name="T89" fmla="*/ 21 h 26"/>
                <a:gd name="T90" fmla="*/ 126 w 160"/>
                <a:gd name="T91" fmla="*/ 1 h 26"/>
                <a:gd name="T92" fmla="*/ 127 w 160"/>
                <a:gd name="T93" fmla="*/ 14 h 26"/>
                <a:gd name="T94" fmla="*/ 135 w 160"/>
                <a:gd name="T95" fmla="*/ 1 h 26"/>
                <a:gd name="T96" fmla="*/ 139 w 160"/>
                <a:gd name="T97" fmla="*/ 1 h 26"/>
                <a:gd name="T98" fmla="*/ 136 w 160"/>
                <a:gd name="T99" fmla="*/ 21 h 26"/>
                <a:gd name="T100" fmla="*/ 135 w 160"/>
                <a:gd name="T101" fmla="*/ 7 h 26"/>
                <a:gd name="T102" fmla="*/ 160 w 160"/>
                <a:gd name="T103" fmla="*/ 13 h 26"/>
                <a:gd name="T104" fmla="*/ 156 w 160"/>
                <a:gd name="T105" fmla="*/ 21 h 26"/>
                <a:gd name="T106" fmla="*/ 144 w 160"/>
                <a:gd name="T107" fmla="*/ 19 h 26"/>
                <a:gd name="T108" fmla="*/ 153 w 160"/>
                <a:gd name="T109" fmla="*/ 1 h 26"/>
                <a:gd name="T110" fmla="*/ 159 w 160"/>
                <a:gd name="T111" fmla="*/ 6 h 26"/>
                <a:gd name="T112" fmla="*/ 156 w 160"/>
                <a:gd name="T113" fmla="*/ 15 h 26"/>
                <a:gd name="T114" fmla="*/ 149 w 160"/>
                <a:gd name="T115" fmla="*/ 17 h 26"/>
                <a:gd name="T116" fmla="*/ 155 w 160"/>
                <a:gd name="T117" fmla="*/ 15 h 26"/>
                <a:gd name="T118" fmla="*/ 153 w 160"/>
                <a:gd name="T119" fmla="*/ 8 h 26"/>
                <a:gd name="T120" fmla="*/ 154 w 160"/>
                <a:gd name="T121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0" h="26">
                  <a:moveTo>
                    <a:pt x="17" y="20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2" y="21"/>
                    <a:pt x="12" y="2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0"/>
                    <a:pt x="17" y="20"/>
                    <a:pt x="17" y="20"/>
                  </a:cubicBezTo>
                  <a:close/>
                  <a:moveTo>
                    <a:pt x="34" y="7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5" y="21"/>
                    <a:pt x="25" y="21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0"/>
                    <a:pt x="21" y="20"/>
                    <a:pt x="21" y="19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2" y="1"/>
                    <a:pt x="22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4" y="2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1"/>
                    <a:pt x="35" y="1"/>
                    <a:pt x="36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8" y="1"/>
                    <a:pt x="38" y="1"/>
                  </a:cubicBezTo>
                  <a:cubicBezTo>
                    <a:pt x="39" y="1"/>
                    <a:pt x="39" y="2"/>
                    <a:pt x="39" y="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1"/>
                    <a:pt x="38" y="21"/>
                    <a:pt x="38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0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lose/>
                  <a:moveTo>
                    <a:pt x="60" y="17"/>
                  </a:moveTo>
                  <a:cubicBezTo>
                    <a:pt x="61" y="17"/>
                    <a:pt x="61" y="17"/>
                    <a:pt x="61" y="17"/>
                  </a:cubicBezTo>
                  <a:cubicBezTo>
                    <a:pt x="62" y="17"/>
                    <a:pt x="62" y="17"/>
                    <a:pt x="62" y="18"/>
                  </a:cubicBezTo>
                  <a:cubicBezTo>
                    <a:pt x="62" y="18"/>
                    <a:pt x="62" y="18"/>
                    <a:pt x="62" y="19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6"/>
                    <a:pt x="59" y="26"/>
                    <a:pt x="59" y="25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4" y="21"/>
                    <a:pt x="44" y="21"/>
                    <a:pt x="43" y="21"/>
                  </a:cubicBezTo>
                  <a:cubicBezTo>
                    <a:pt x="43" y="20"/>
                    <a:pt x="43" y="20"/>
                    <a:pt x="43" y="19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4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6" y="1"/>
                    <a:pt x="56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7"/>
                    <a:pt x="60" y="17"/>
                    <a:pt x="60" y="17"/>
                  </a:cubicBezTo>
                  <a:close/>
                  <a:moveTo>
                    <a:pt x="78" y="7"/>
                  </a:moveTo>
                  <a:cubicBezTo>
                    <a:pt x="76" y="12"/>
                    <a:pt x="76" y="12"/>
                    <a:pt x="76" y="12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0" y="20"/>
                    <a:pt x="70" y="20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0" y="21"/>
                    <a:pt x="69" y="21"/>
                    <a:pt x="69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21"/>
                    <a:pt x="66" y="21"/>
                    <a:pt x="66" y="21"/>
                  </a:cubicBezTo>
                  <a:cubicBezTo>
                    <a:pt x="66" y="20"/>
                    <a:pt x="65" y="20"/>
                    <a:pt x="65" y="19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6" y="1"/>
                    <a:pt x="66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1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9" y="1"/>
                    <a:pt x="80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3" y="1"/>
                    <a:pt x="83" y="2"/>
                    <a:pt x="83" y="3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21"/>
                    <a:pt x="83" y="21"/>
                    <a:pt x="82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8" y="21"/>
                    <a:pt x="78" y="21"/>
                    <a:pt x="78" y="20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lose/>
                  <a:moveTo>
                    <a:pt x="98" y="17"/>
                  </a:moveTo>
                  <a:cubicBezTo>
                    <a:pt x="91" y="17"/>
                    <a:pt x="91" y="17"/>
                    <a:pt x="91" y="17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0" y="21"/>
                    <a:pt x="90" y="21"/>
                    <a:pt x="89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1"/>
                    <a:pt x="85" y="21"/>
                    <a:pt x="85" y="21"/>
                  </a:cubicBezTo>
                  <a:cubicBezTo>
                    <a:pt x="85" y="21"/>
                    <a:pt x="85" y="21"/>
                    <a:pt x="85" y="20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2" y="2"/>
                    <a:pt x="92" y="2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3" y="1"/>
                    <a:pt x="93" y="1"/>
                  </a:cubicBezTo>
                  <a:cubicBezTo>
                    <a:pt x="93" y="1"/>
                    <a:pt x="93" y="0"/>
                    <a:pt x="9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6" y="0"/>
                    <a:pt x="96" y="1"/>
                    <a:pt x="96" y="1"/>
                  </a:cubicBezTo>
                  <a:cubicBezTo>
                    <a:pt x="96" y="1"/>
                    <a:pt x="97" y="1"/>
                    <a:pt x="97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7" y="1"/>
                    <a:pt x="98" y="2"/>
                    <a:pt x="98" y="2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3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1"/>
                    <a:pt x="100" y="21"/>
                    <a:pt x="99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8" y="17"/>
                    <a:pt x="98" y="17"/>
                    <a:pt x="98" y="17"/>
                  </a:cubicBezTo>
                  <a:close/>
                  <a:moveTo>
                    <a:pt x="92" y="13"/>
                  </a:moveTo>
                  <a:cubicBezTo>
                    <a:pt x="97" y="13"/>
                    <a:pt x="97" y="13"/>
                    <a:pt x="97" y="13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2" y="13"/>
                    <a:pt x="92" y="13"/>
                    <a:pt x="92" y="13"/>
                  </a:cubicBezTo>
                  <a:close/>
                  <a:moveTo>
                    <a:pt x="120" y="4"/>
                  </a:moveTo>
                  <a:cubicBezTo>
                    <a:pt x="120" y="4"/>
                    <a:pt x="120" y="4"/>
                    <a:pt x="119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3" y="21"/>
                    <a:pt x="113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9" y="21"/>
                    <a:pt x="109" y="21"/>
                    <a:pt x="109" y="20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9" y="1"/>
                    <a:pt x="120" y="1"/>
                    <a:pt x="120" y="1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0" y="4"/>
                    <a:pt x="120" y="4"/>
                    <a:pt x="120" y="4"/>
                  </a:cubicBezTo>
                  <a:close/>
                  <a:moveTo>
                    <a:pt x="135" y="7"/>
                  </a:moveTo>
                  <a:cubicBezTo>
                    <a:pt x="133" y="12"/>
                    <a:pt x="133" y="12"/>
                    <a:pt x="133" y="12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6" y="21"/>
                    <a:pt x="126" y="21"/>
                  </a:cubicBezTo>
                  <a:cubicBezTo>
                    <a:pt x="126" y="21"/>
                    <a:pt x="126" y="21"/>
                    <a:pt x="125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2" y="20"/>
                    <a:pt x="122" y="20"/>
                    <a:pt x="122" y="19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1"/>
                    <a:pt x="123" y="1"/>
                    <a:pt x="123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5" y="2"/>
                    <a:pt x="135" y="1"/>
                    <a:pt x="135" y="1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135" y="1"/>
                    <a:pt x="136" y="1"/>
                    <a:pt x="136" y="1"/>
                  </a:cubicBezTo>
                  <a:cubicBezTo>
                    <a:pt x="136" y="1"/>
                    <a:pt x="136" y="1"/>
                    <a:pt x="137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8" y="1"/>
                    <a:pt x="139" y="1"/>
                    <a:pt x="139" y="1"/>
                  </a:cubicBezTo>
                  <a:cubicBezTo>
                    <a:pt x="140" y="1"/>
                    <a:pt x="140" y="2"/>
                    <a:pt x="140" y="3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1"/>
                    <a:pt x="139" y="21"/>
                    <a:pt x="139" y="21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6" y="21"/>
                    <a:pt x="135" y="21"/>
                    <a:pt x="135" y="21"/>
                  </a:cubicBezTo>
                  <a:cubicBezTo>
                    <a:pt x="135" y="21"/>
                    <a:pt x="135" y="21"/>
                    <a:pt x="135" y="2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7"/>
                    <a:pt x="135" y="7"/>
                    <a:pt x="135" y="7"/>
                  </a:cubicBezTo>
                  <a:close/>
                  <a:moveTo>
                    <a:pt x="157" y="10"/>
                  </a:moveTo>
                  <a:cubicBezTo>
                    <a:pt x="158" y="10"/>
                    <a:pt x="158" y="10"/>
                    <a:pt x="158" y="11"/>
                  </a:cubicBezTo>
                  <a:cubicBezTo>
                    <a:pt x="159" y="11"/>
                    <a:pt x="159" y="11"/>
                    <a:pt x="159" y="12"/>
                  </a:cubicBezTo>
                  <a:cubicBezTo>
                    <a:pt x="160" y="12"/>
                    <a:pt x="160" y="13"/>
                    <a:pt x="160" y="13"/>
                  </a:cubicBezTo>
                  <a:cubicBezTo>
                    <a:pt x="160" y="14"/>
                    <a:pt x="160" y="14"/>
                    <a:pt x="160" y="15"/>
                  </a:cubicBezTo>
                  <a:cubicBezTo>
                    <a:pt x="160" y="16"/>
                    <a:pt x="160" y="17"/>
                    <a:pt x="160" y="17"/>
                  </a:cubicBezTo>
                  <a:cubicBezTo>
                    <a:pt x="159" y="18"/>
                    <a:pt x="159" y="19"/>
                    <a:pt x="158" y="19"/>
                  </a:cubicBezTo>
                  <a:cubicBezTo>
                    <a:pt x="157" y="20"/>
                    <a:pt x="157" y="20"/>
                    <a:pt x="156" y="21"/>
                  </a:cubicBezTo>
                  <a:cubicBezTo>
                    <a:pt x="155" y="21"/>
                    <a:pt x="154" y="21"/>
                    <a:pt x="153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5" y="21"/>
                    <a:pt x="145" y="21"/>
                    <a:pt x="144" y="21"/>
                  </a:cubicBezTo>
                  <a:cubicBezTo>
                    <a:pt x="144" y="20"/>
                    <a:pt x="144" y="20"/>
                    <a:pt x="144" y="19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4" y="2"/>
                    <a:pt x="144" y="1"/>
                    <a:pt x="144" y="1"/>
                  </a:cubicBezTo>
                  <a:cubicBezTo>
                    <a:pt x="145" y="1"/>
                    <a:pt x="145" y="1"/>
                    <a:pt x="146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4" y="1"/>
                    <a:pt x="155" y="1"/>
                    <a:pt x="155" y="1"/>
                  </a:cubicBezTo>
                  <a:cubicBezTo>
                    <a:pt x="156" y="1"/>
                    <a:pt x="157" y="1"/>
                    <a:pt x="157" y="2"/>
                  </a:cubicBezTo>
                  <a:cubicBezTo>
                    <a:pt x="158" y="2"/>
                    <a:pt x="158" y="3"/>
                    <a:pt x="159" y="3"/>
                  </a:cubicBezTo>
                  <a:cubicBezTo>
                    <a:pt x="159" y="4"/>
                    <a:pt x="159" y="5"/>
                    <a:pt x="159" y="6"/>
                  </a:cubicBezTo>
                  <a:cubicBezTo>
                    <a:pt x="159" y="7"/>
                    <a:pt x="159" y="7"/>
                    <a:pt x="159" y="8"/>
                  </a:cubicBezTo>
                  <a:cubicBezTo>
                    <a:pt x="158" y="9"/>
                    <a:pt x="158" y="9"/>
                    <a:pt x="157" y="10"/>
                  </a:cubicBezTo>
                  <a:cubicBezTo>
                    <a:pt x="157" y="10"/>
                    <a:pt x="157" y="10"/>
                    <a:pt x="157" y="10"/>
                  </a:cubicBezTo>
                  <a:close/>
                  <a:moveTo>
                    <a:pt x="156" y="15"/>
                  </a:moveTo>
                  <a:cubicBezTo>
                    <a:pt x="156" y="14"/>
                    <a:pt x="155" y="13"/>
                    <a:pt x="155" y="13"/>
                  </a:cubicBezTo>
                  <a:cubicBezTo>
                    <a:pt x="154" y="12"/>
                    <a:pt x="154" y="12"/>
                    <a:pt x="153" y="12"/>
                  </a:cubicBezTo>
                  <a:cubicBezTo>
                    <a:pt x="149" y="12"/>
                    <a:pt x="149" y="12"/>
                    <a:pt x="149" y="12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3" y="17"/>
                    <a:pt x="154" y="17"/>
                    <a:pt x="154" y="17"/>
                  </a:cubicBezTo>
                  <a:cubicBezTo>
                    <a:pt x="154" y="17"/>
                    <a:pt x="155" y="17"/>
                    <a:pt x="155" y="16"/>
                  </a:cubicBezTo>
                  <a:cubicBezTo>
                    <a:pt x="155" y="16"/>
                    <a:pt x="155" y="16"/>
                    <a:pt x="155" y="15"/>
                  </a:cubicBezTo>
                  <a:cubicBezTo>
                    <a:pt x="156" y="15"/>
                    <a:pt x="156" y="15"/>
                    <a:pt x="156" y="15"/>
                  </a:cubicBezTo>
                  <a:close/>
                  <a:moveTo>
                    <a:pt x="149" y="8"/>
                  </a:moveTo>
                  <a:cubicBezTo>
                    <a:pt x="152" y="8"/>
                    <a:pt x="152" y="8"/>
                    <a:pt x="152" y="8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53" y="8"/>
                    <a:pt x="154" y="8"/>
                    <a:pt x="154" y="8"/>
                  </a:cubicBezTo>
                  <a:cubicBezTo>
                    <a:pt x="154" y="8"/>
                    <a:pt x="154" y="8"/>
                    <a:pt x="154" y="7"/>
                  </a:cubicBezTo>
                  <a:cubicBezTo>
                    <a:pt x="155" y="7"/>
                    <a:pt x="155" y="7"/>
                    <a:pt x="155" y="6"/>
                  </a:cubicBezTo>
                  <a:cubicBezTo>
                    <a:pt x="155" y="6"/>
                    <a:pt x="154" y="5"/>
                    <a:pt x="154" y="5"/>
                  </a:cubicBezTo>
                  <a:cubicBezTo>
                    <a:pt x="154" y="5"/>
                    <a:pt x="153" y="4"/>
                    <a:pt x="153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8"/>
                    <a:pt x="149" y="8"/>
                    <a:pt x="1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C0C0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59572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491">
          <p15:clr>
            <a:srgbClr val="FBAE40"/>
          </p15:clr>
        </p15:guide>
        <p15:guide id="3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orient="horz" pos="255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EB07-C855-5340-8AC3-E40A16545AAA}" type="datetime3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21/08/17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6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3F5-271E-524B-8752-6814B4DCABF6}" type="datetime3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21/08/17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20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3660-CD2C-5F47-88E0-17DD8B04B858}" type="datetime3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21/08/17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97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47E6-A3D5-744C-91EF-50349933032D}" type="datetime3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21/08/17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889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1B18-7C57-E84C-8806-CE845474A5AA}" type="datetime3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21/08/17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6215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1F5A-E6F7-3C4A-8394-39FD997F7803}" type="datetime3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21/08/17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312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2F8-7916-0B45-A5FE-C44049344E3E}" type="datetime3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21/08/17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164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7017-FE83-6D4E-95E4-2D9A8E274B07}" type="datetime3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21/08/17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0090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19D8-B6B5-B243-9F88-CD481DBB5C12}" type="datetime3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21/08/17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6459" y="2292511"/>
            <a:ext cx="7120934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 i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6459" y="3874586"/>
            <a:ext cx="7120934" cy="131445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b="0" i="0">
                <a:solidFill>
                  <a:schemeClr val="bg2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5841" y="6416675"/>
            <a:ext cx="4540286" cy="365125"/>
          </a:xfrm>
        </p:spPr>
        <p:txBody>
          <a:bodyPr/>
          <a:lstStyle>
            <a:lvl1pPr algn="l">
              <a:defRPr b="0" i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ru-RU" dirty="0">
                <a:solidFill>
                  <a:srgbClr val="FFFFFF"/>
                </a:solidFill>
              </a:rPr>
              <a:t>2016 © Национальная технологическая инициатива</a:t>
            </a:r>
          </a:p>
        </p:txBody>
      </p:sp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603" y="486577"/>
            <a:ext cx="1260269" cy="526964"/>
          </a:xfrm>
          <a:prstGeom prst="rect">
            <a:avLst/>
          </a:prstGeom>
        </p:spPr>
      </p:pic>
      <p:grpSp>
        <p:nvGrpSpPr>
          <p:cNvPr id="17" name="Группа 16"/>
          <p:cNvGrpSpPr/>
          <p:nvPr userDrawn="1"/>
        </p:nvGrpSpPr>
        <p:grpSpPr>
          <a:xfrm>
            <a:off x="288813" y="6416675"/>
            <a:ext cx="3334254" cy="8"/>
            <a:chOff x="658813" y="800103"/>
            <a:chExt cx="3334254" cy="8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 userDrawn="1"/>
        </p:nvGrpSpPr>
        <p:grpSpPr>
          <a:xfrm>
            <a:off x="276416" y="416049"/>
            <a:ext cx="2984500" cy="861948"/>
            <a:chOff x="276416" y="416049"/>
            <a:chExt cx="2984500" cy="861948"/>
          </a:xfrm>
        </p:grpSpPr>
        <p:pic>
          <p:nvPicPr>
            <p:cNvPr id="24" name="Изображение 2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416" y="416049"/>
              <a:ext cx="2984500" cy="498729"/>
            </a:xfrm>
            <a:prstGeom prst="rect">
              <a:avLst/>
            </a:prstGeom>
          </p:spPr>
        </p:pic>
        <p:pic>
          <p:nvPicPr>
            <p:cNvPr id="16" name="Изображение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48" y="1169195"/>
              <a:ext cx="1320809" cy="108802"/>
            </a:xfrm>
            <a:prstGeom prst="rect">
              <a:avLst/>
            </a:prstGeom>
          </p:spPr>
        </p:pic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286864" y="1064871"/>
              <a:ext cx="35553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639815" y="1064871"/>
              <a:ext cx="461172" cy="0"/>
            </a:xfrm>
            <a:prstGeom prst="line">
              <a:avLst/>
            </a:prstGeom>
            <a:ln w="9525">
              <a:solidFill>
                <a:srgbClr val="FFFFFF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66789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491">
          <p15:clr>
            <a:srgbClr val="FBAE40"/>
          </p15:clr>
        </p15:guide>
        <p15:guide id="3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orient="horz" pos="2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6459" y="2292511"/>
            <a:ext cx="7120934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 i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6459" y="3874586"/>
            <a:ext cx="7120934" cy="131445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603" y="486577"/>
            <a:ext cx="1260269" cy="526964"/>
          </a:xfrm>
          <a:prstGeom prst="rect">
            <a:avLst/>
          </a:prstGeom>
        </p:spPr>
      </p:pic>
      <p:grpSp>
        <p:nvGrpSpPr>
          <p:cNvPr id="14" name="Группа 13"/>
          <p:cNvGrpSpPr/>
          <p:nvPr userDrawn="1"/>
        </p:nvGrpSpPr>
        <p:grpSpPr>
          <a:xfrm>
            <a:off x="276225" y="415925"/>
            <a:ext cx="2984500" cy="862013"/>
            <a:chOff x="276225" y="415925"/>
            <a:chExt cx="2984500" cy="862013"/>
          </a:xfrm>
        </p:grpSpPr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286864" y="1064871"/>
              <a:ext cx="355530" cy="0"/>
            </a:xfrm>
            <a:prstGeom prst="line">
              <a:avLst/>
            </a:prstGeom>
            <a:ln w="9525">
              <a:solidFill>
                <a:srgbClr val="F759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 userDrawn="1"/>
          </p:nvCxnSpPr>
          <p:spPr>
            <a:xfrm>
              <a:off x="639815" y="1064871"/>
              <a:ext cx="461172" cy="0"/>
            </a:xfrm>
            <a:prstGeom prst="line">
              <a:avLst/>
            </a:prstGeom>
            <a:ln w="9525">
              <a:solidFill>
                <a:schemeClr val="accent4">
                  <a:lumMod val="60000"/>
                  <a:lumOff val="4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4"/>
            <p:cNvGrpSpPr>
              <a:grpSpLocks noChangeAspect="1"/>
            </p:cNvGrpSpPr>
            <p:nvPr userDrawn="1"/>
          </p:nvGrpSpPr>
          <p:grpSpPr bwMode="auto">
            <a:xfrm>
              <a:off x="276225" y="415925"/>
              <a:ext cx="2984500" cy="498475"/>
              <a:chOff x="174" y="262"/>
              <a:chExt cx="1880" cy="314"/>
            </a:xfrm>
            <a:solidFill>
              <a:srgbClr val="F75931"/>
            </a:solidFill>
          </p:grpSpPr>
          <p:sp>
            <p:nvSpPr>
              <p:cNvPr id="47" name="Freeform 5"/>
              <p:cNvSpPr>
                <a:spLocks/>
              </p:cNvSpPr>
              <p:nvPr userDrawn="1"/>
            </p:nvSpPr>
            <p:spPr bwMode="auto">
              <a:xfrm>
                <a:off x="186" y="262"/>
                <a:ext cx="75" cy="109"/>
              </a:xfrm>
              <a:custGeom>
                <a:avLst/>
                <a:gdLst>
                  <a:gd name="T0" fmla="*/ 42 w 51"/>
                  <a:gd name="T1" fmla="*/ 4 h 74"/>
                  <a:gd name="T2" fmla="*/ 47 w 51"/>
                  <a:gd name="T3" fmla="*/ 0 h 74"/>
                  <a:gd name="T4" fmla="*/ 51 w 51"/>
                  <a:gd name="T5" fmla="*/ 4 h 74"/>
                  <a:gd name="T6" fmla="*/ 51 w 51"/>
                  <a:gd name="T7" fmla="*/ 70 h 74"/>
                  <a:gd name="T8" fmla="*/ 47 w 51"/>
                  <a:gd name="T9" fmla="*/ 74 h 74"/>
                  <a:gd name="T10" fmla="*/ 42 w 51"/>
                  <a:gd name="T11" fmla="*/ 70 h 74"/>
                  <a:gd name="T12" fmla="*/ 42 w 51"/>
                  <a:gd name="T13" fmla="*/ 42 h 74"/>
                  <a:gd name="T14" fmla="*/ 9 w 51"/>
                  <a:gd name="T15" fmla="*/ 42 h 74"/>
                  <a:gd name="T16" fmla="*/ 9 w 51"/>
                  <a:gd name="T17" fmla="*/ 70 h 74"/>
                  <a:gd name="T18" fmla="*/ 4 w 51"/>
                  <a:gd name="T19" fmla="*/ 74 h 74"/>
                  <a:gd name="T20" fmla="*/ 0 w 51"/>
                  <a:gd name="T21" fmla="*/ 70 h 74"/>
                  <a:gd name="T22" fmla="*/ 0 w 51"/>
                  <a:gd name="T23" fmla="*/ 4 h 74"/>
                  <a:gd name="T24" fmla="*/ 4 w 51"/>
                  <a:gd name="T25" fmla="*/ 0 h 74"/>
                  <a:gd name="T26" fmla="*/ 9 w 51"/>
                  <a:gd name="T27" fmla="*/ 4 h 74"/>
                  <a:gd name="T28" fmla="*/ 9 w 51"/>
                  <a:gd name="T29" fmla="*/ 34 h 74"/>
                  <a:gd name="T30" fmla="*/ 42 w 51"/>
                  <a:gd name="T31" fmla="*/ 34 h 74"/>
                  <a:gd name="T32" fmla="*/ 42 w 51"/>
                  <a:gd name="T33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74">
                    <a:moveTo>
                      <a:pt x="42" y="4"/>
                    </a:moveTo>
                    <a:cubicBezTo>
                      <a:pt x="42" y="2"/>
                      <a:pt x="44" y="0"/>
                      <a:pt x="47" y="0"/>
                    </a:cubicBezTo>
                    <a:cubicBezTo>
                      <a:pt x="49" y="0"/>
                      <a:pt x="51" y="2"/>
                      <a:pt x="51" y="4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2"/>
                      <a:pt x="49" y="74"/>
                      <a:pt x="47" y="74"/>
                    </a:cubicBezTo>
                    <a:cubicBezTo>
                      <a:pt x="44" y="74"/>
                      <a:pt x="42" y="72"/>
                      <a:pt x="42" y="70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9" y="72"/>
                      <a:pt x="7" y="74"/>
                      <a:pt x="4" y="74"/>
                    </a:cubicBezTo>
                    <a:cubicBezTo>
                      <a:pt x="2" y="74"/>
                      <a:pt x="0" y="72"/>
                      <a:pt x="0" y="7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42" y="34"/>
                      <a:pt x="42" y="34"/>
                      <a:pt x="42" y="34"/>
                    </a:cubicBezTo>
                    <a:lnTo>
                      <a:pt x="4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8" name="Freeform 6"/>
              <p:cNvSpPr>
                <a:spLocks noEditPoints="1"/>
              </p:cNvSpPr>
              <p:nvPr userDrawn="1"/>
            </p:nvSpPr>
            <p:spPr bwMode="auto">
              <a:xfrm>
                <a:off x="280" y="294"/>
                <a:ext cx="63" cy="77"/>
              </a:xfrm>
              <a:custGeom>
                <a:avLst/>
                <a:gdLst>
                  <a:gd name="T0" fmla="*/ 38 w 43"/>
                  <a:gd name="T1" fmla="*/ 52 h 52"/>
                  <a:gd name="T2" fmla="*/ 33 w 43"/>
                  <a:gd name="T3" fmla="*/ 50 h 52"/>
                  <a:gd name="T4" fmla="*/ 31 w 43"/>
                  <a:gd name="T5" fmla="*/ 47 h 52"/>
                  <a:gd name="T6" fmla="*/ 17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8 w 43"/>
                  <a:gd name="T13" fmla="*/ 22 h 52"/>
                  <a:gd name="T14" fmla="*/ 29 w 43"/>
                  <a:gd name="T15" fmla="*/ 22 h 52"/>
                  <a:gd name="T16" fmla="*/ 29 w 43"/>
                  <a:gd name="T17" fmla="*/ 20 h 52"/>
                  <a:gd name="T18" fmla="*/ 19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3 w 43"/>
                  <a:gd name="T25" fmla="*/ 7 h 52"/>
                  <a:gd name="T26" fmla="*/ 5 w 43"/>
                  <a:gd name="T27" fmla="*/ 4 h 52"/>
                  <a:gd name="T28" fmla="*/ 20 w 43"/>
                  <a:gd name="T29" fmla="*/ 0 h 52"/>
                  <a:gd name="T30" fmla="*/ 38 w 43"/>
                  <a:gd name="T31" fmla="*/ 21 h 52"/>
                  <a:gd name="T32" fmla="*/ 38 w 43"/>
                  <a:gd name="T33" fmla="*/ 39 h 52"/>
                  <a:gd name="T34" fmla="*/ 41 w 43"/>
                  <a:gd name="T35" fmla="*/ 45 h 52"/>
                  <a:gd name="T36" fmla="*/ 43 w 43"/>
                  <a:gd name="T37" fmla="*/ 48 h 52"/>
                  <a:gd name="T38" fmla="*/ 38 w 43"/>
                  <a:gd name="T39" fmla="*/ 52 h 52"/>
                  <a:gd name="T40" fmla="*/ 29 w 43"/>
                  <a:gd name="T41" fmla="*/ 29 h 52"/>
                  <a:gd name="T42" fmla="*/ 19 w 43"/>
                  <a:gd name="T43" fmla="*/ 29 h 52"/>
                  <a:gd name="T44" fmla="*/ 8 w 43"/>
                  <a:gd name="T45" fmla="*/ 37 h 52"/>
                  <a:gd name="T46" fmla="*/ 8 w 43"/>
                  <a:gd name="T47" fmla="*/ 38 h 52"/>
                  <a:gd name="T48" fmla="*/ 19 w 43"/>
                  <a:gd name="T49" fmla="*/ 45 h 52"/>
                  <a:gd name="T50" fmla="*/ 29 w 43"/>
                  <a:gd name="T51" fmla="*/ 35 h 52"/>
                  <a:gd name="T52" fmla="*/ 29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8" y="52"/>
                    </a:moveTo>
                    <a:cubicBezTo>
                      <a:pt x="36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7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2"/>
                      <a:pt x="28" y="8"/>
                      <a:pt x="19" y="8"/>
                    </a:cubicBezTo>
                    <a:cubicBezTo>
                      <a:pt x="14" y="8"/>
                      <a:pt x="11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1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29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29" y="42"/>
                      <a:pt x="29" y="35"/>
                    </a:cubicBezTo>
                    <a:lnTo>
                      <a:pt x="29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9" name="Freeform 7"/>
              <p:cNvSpPr>
                <a:spLocks/>
              </p:cNvSpPr>
              <p:nvPr userDrawn="1"/>
            </p:nvSpPr>
            <p:spPr bwMode="auto">
              <a:xfrm>
                <a:off x="359" y="296"/>
                <a:ext cx="70" cy="99"/>
              </a:xfrm>
              <a:custGeom>
                <a:avLst/>
                <a:gdLst>
                  <a:gd name="T0" fmla="*/ 40 w 48"/>
                  <a:gd name="T1" fmla="*/ 51 h 67"/>
                  <a:gd name="T2" fmla="*/ 4 w 48"/>
                  <a:gd name="T3" fmla="*/ 51 h 67"/>
                  <a:gd name="T4" fmla="*/ 0 w 48"/>
                  <a:gd name="T5" fmla="*/ 47 h 67"/>
                  <a:gd name="T6" fmla="*/ 0 w 48"/>
                  <a:gd name="T7" fmla="*/ 4 h 67"/>
                  <a:gd name="T8" fmla="*/ 5 w 48"/>
                  <a:gd name="T9" fmla="*/ 0 h 67"/>
                  <a:gd name="T10" fmla="*/ 9 w 48"/>
                  <a:gd name="T11" fmla="*/ 4 h 67"/>
                  <a:gd name="T12" fmla="*/ 9 w 48"/>
                  <a:gd name="T13" fmla="*/ 43 h 67"/>
                  <a:gd name="T14" fmla="*/ 30 w 48"/>
                  <a:gd name="T15" fmla="*/ 43 h 67"/>
                  <a:gd name="T16" fmla="*/ 30 w 48"/>
                  <a:gd name="T17" fmla="*/ 4 h 67"/>
                  <a:gd name="T18" fmla="*/ 35 w 48"/>
                  <a:gd name="T19" fmla="*/ 0 h 67"/>
                  <a:gd name="T20" fmla="*/ 39 w 48"/>
                  <a:gd name="T21" fmla="*/ 4 h 67"/>
                  <a:gd name="T22" fmla="*/ 39 w 48"/>
                  <a:gd name="T23" fmla="*/ 43 h 67"/>
                  <a:gd name="T24" fmla="*/ 44 w 48"/>
                  <a:gd name="T25" fmla="*/ 43 h 67"/>
                  <a:gd name="T26" fmla="*/ 48 w 48"/>
                  <a:gd name="T27" fmla="*/ 46 h 67"/>
                  <a:gd name="T28" fmla="*/ 48 w 48"/>
                  <a:gd name="T29" fmla="*/ 63 h 67"/>
                  <a:gd name="T30" fmla="*/ 44 w 48"/>
                  <a:gd name="T31" fmla="*/ 67 h 67"/>
                  <a:gd name="T32" fmla="*/ 40 w 48"/>
                  <a:gd name="T33" fmla="*/ 63 h 67"/>
                  <a:gd name="T34" fmla="*/ 40 w 48"/>
                  <a:gd name="T35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67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2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0" name="Freeform 8"/>
              <p:cNvSpPr>
                <a:spLocks/>
              </p:cNvSpPr>
              <p:nvPr userDrawn="1"/>
            </p:nvSpPr>
            <p:spPr bwMode="auto">
              <a:xfrm>
                <a:off x="442" y="296"/>
                <a:ext cx="59" cy="75"/>
              </a:xfrm>
              <a:custGeom>
                <a:avLst/>
                <a:gdLst>
                  <a:gd name="T0" fmla="*/ 9 w 40"/>
                  <a:gd name="T1" fmla="*/ 47 h 51"/>
                  <a:gd name="T2" fmla="*/ 4 w 40"/>
                  <a:gd name="T3" fmla="*/ 51 h 51"/>
                  <a:gd name="T4" fmla="*/ 0 w 40"/>
                  <a:gd name="T5" fmla="*/ 47 h 51"/>
                  <a:gd name="T6" fmla="*/ 0 w 40"/>
                  <a:gd name="T7" fmla="*/ 4 h 51"/>
                  <a:gd name="T8" fmla="*/ 4 w 40"/>
                  <a:gd name="T9" fmla="*/ 0 h 51"/>
                  <a:gd name="T10" fmla="*/ 9 w 40"/>
                  <a:gd name="T11" fmla="*/ 4 h 51"/>
                  <a:gd name="T12" fmla="*/ 9 w 40"/>
                  <a:gd name="T13" fmla="*/ 32 h 51"/>
                  <a:gd name="T14" fmla="*/ 31 w 40"/>
                  <a:gd name="T15" fmla="*/ 7 h 51"/>
                  <a:gd name="T16" fmla="*/ 31 w 40"/>
                  <a:gd name="T17" fmla="*/ 4 h 51"/>
                  <a:gd name="T18" fmla="*/ 36 w 40"/>
                  <a:gd name="T19" fmla="*/ 0 h 51"/>
                  <a:gd name="T20" fmla="*/ 40 w 40"/>
                  <a:gd name="T21" fmla="*/ 4 h 51"/>
                  <a:gd name="T22" fmla="*/ 40 w 40"/>
                  <a:gd name="T23" fmla="*/ 47 h 51"/>
                  <a:gd name="T24" fmla="*/ 36 w 40"/>
                  <a:gd name="T25" fmla="*/ 51 h 51"/>
                  <a:gd name="T26" fmla="*/ 31 w 40"/>
                  <a:gd name="T27" fmla="*/ 47 h 51"/>
                  <a:gd name="T28" fmla="*/ 31 w 40"/>
                  <a:gd name="T29" fmla="*/ 19 h 51"/>
                  <a:gd name="T30" fmla="*/ 9 w 40"/>
                  <a:gd name="T31" fmla="*/ 44 h 51"/>
                  <a:gd name="T32" fmla="*/ 9 w 40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51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1" name="Freeform 9"/>
              <p:cNvSpPr>
                <a:spLocks noEditPoints="1"/>
              </p:cNvSpPr>
              <p:nvPr userDrawn="1"/>
            </p:nvSpPr>
            <p:spPr bwMode="auto">
              <a:xfrm>
                <a:off x="520" y="294"/>
                <a:ext cx="60" cy="77"/>
              </a:xfrm>
              <a:custGeom>
                <a:avLst/>
                <a:gdLst>
                  <a:gd name="T0" fmla="*/ 21 w 41"/>
                  <a:gd name="T1" fmla="*/ 52 h 52"/>
                  <a:gd name="T2" fmla="*/ 0 w 41"/>
                  <a:gd name="T3" fmla="*/ 31 h 52"/>
                  <a:gd name="T4" fmla="*/ 0 w 41"/>
                  <a:gd name="T5" fmla="*/ 21 h 52"/>
                  <a:gd name="T6" fmla="*/ 21 w 41"/>
                  <a:gd name="T7" fmla="*/ 0 h 52"/>
                  <a:gd name="T8" fmla="*/ 41 w 41"/>
                  <a:gd name="T9" fmla="*/ 21 h 52"/>
                  <a:gd name="T10" fmla="*/ 41 w 41"/>
                  <a:gd name="T11" fmla="*/ 31 h 52"/>
                  <a:gd name="T12" fmla="*/ 21 w 41"/>
                  <a:gd name="T13" fmla="*/ 52 h 52"/>
                  <a:gd name="T14" fmla="*/ 32 w 41"/>
                  <a:gd name="T15" fmla="*/ 21 h 52"/>
                  <a:gd name="T16" fmla="*/ 21 w 41"/>
                  <a:gd name="T17" fmla="*/ 8 h 52"/>
                  <a:gd name="T18" fmla="*/ 9 w 41"/>
                  <a:gd name="T19" fmla="*/ 21 h 52"/>
                  <a:gd name="T20" fmla="*/ 9 w 41"/>
                  <a:gd name="T21" fmla="*/ 31 h 52"/>
                  <a:gd name="T22" fmla="*/ 21 w 41"/>
                  <a:gd name="T23" fmla="*/ 44 h 52"/>
                  <a:gd name="T24" fmla="*/ 32 w 41"/>
                  <a:gd name="T25" fmla="*/ 31 h 52"/>
                  <a:gd name="T26" fmla="*/ 32 w 41"/>
                  <a:gd name="T27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52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2" name="Freeform 10"/>
              <p:cNvSpPr>
                <a:spLocks/>
              </p:cNvSpPr>
              <p:nvPr userDrawn="1"/>
            </p:nvSpPr>
            <p:spPr bwMode="auto">
              <a:xfrm>
                <a:off x="599" y="294"/>
                <a:ext cx="56" cy="77"/>
              </a:xfrm>
              <a:custGeom>
                <a:avLst/>
                <a:gdLst>
                  <a:gd name="T0" fmla="*/ 38 w 38"/>
                  <a:gd name="T1" fmla="*/ 48 h 52"/>
                  <a:gd name="T2" fmla="*/ 33 w 38"/>
                  <a:gd name="T3" fmla="*/ 52 h 52"/>
                  <a:gd name="T4" fmla="*/ 29 w 38"/>
                  <a:gd name="T5" fmla="*/ 48 h 52"/>
                  <a:gd name="T6" fmla="*/ 29 w 38"/>
                  <a:gd name="T7" fmla="*/ 29 h 52"/>
                  <a:gd name="T8" fmla="*/ 9 w 38"/>
                  <a:gd name="T9" fmla="*/ 29 h 52"/>
                  <a:gd name="T10" fmla="*/ 9 w 38"/>
                  <a:gd name="T11" fmla="*/ 48 h 52"/>
                  <a:gd name="T12" fmla="*/ 4 w 38"/>
                  <a:gd name="T13" fmla="*/ 52 h 52"/>
                  <a:gd name="T14" fmla="*/ 0 w 38"/>
                  <a:gd name="T15" fmla="*/ 48 h 52"/>
                  <a:gd name="T16" fmla="*/ 0 w 38"/>
                  <a:gd name="T17" fmla="*/ 5 h 52"/>
                  <a:gd name="T18" fmla="*/ 4 w 38"/>
                  <a:gd name="T19" fmla="*/ 0 h 52"/>
                  <a:gd name="T20" fmla="*/ 9 w 38"/>
                  <a:gd name="T21" fmla="*/ 5 h 52"/>
                  <a:gd name="T22" fmla="*/ 9 w 38"/>
                  <a:gd name="T23" fmla="*/ 21 h 52"/>
                  <a:gd name="T24" fmla="*/ 29 w 38"/>
                  <a:gd name="T25" fmla="*/ 21 h 52"/>
                  <a:gd name="T26" fmla="*/ 29 w 38"/>
                  <a:gd name="T27" fmla="*/ 5 h 52"/>
                  <a:gd name="T28" fmla="*/ 33 w 38"/>
                  <a:gd name="T29" fmla="*/ 0 h 52"/>
                  <a:gd name="T30" fmla="*/ 38 w 38"/>
                  <a:gd name="T31" fmla="*/ 5 h 52"/>
                  <a:gd name="T32" fmla="*/ 38 w 38"/>
                  <a:gd name="T33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52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3" name="Freeform 11"/>
              <p:cNvSpPr>
                <a:spLocks noEditPoints="1"/>
              </p:cNvSpPr>
              <p:nvPr userDrawn="1"/>
            </p:nvSpPr>
            <p:spPr bwMode="auto">
              <a:xfrm>
                <a:off x="671" y="294"/>
                <a:ext cx="63" cy="77"/>
              </a:xfrm>
              <a:custGeom>
                <a:avLst/>
                <a:gdLst>
                  <a:gd name="T0" fmla="*/ 39 w 43"/>
                  <a:gd name="T1" fmla="*/ 52 h 52"/>
                  <a:gd name="T2" fmla="*/ 34 w 43"/>
                  <a:gd name="T3" fmla="*/ 50 h 52"/>
                  <a:gd name="T4" fmla="*/ 32 w 43"/>
                  <a:gd name="T5" fmla="*/ 47 h 52"/>
                  <a:gd name="T6" fmla="*/ 17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8 w 43"/>
                  <a:gd name="T13" fmla="*/ 22 h 52"/>
                  <a:gd name="T14" fmla="*/ 30 w 43"/>
                  <a:gd name="T15" fmla="*/ 22 h 52"/>
                  <a:gd name="T16" fmla="*/ 30 w 43"/>
                  <a:gd name="T17" fmla="*/ 20 h 52"/>
                  <a:gd name="T18" fmla="*/ 19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3 w 43"/>
                  <a:gd name="T25" fmla="*/ 7 h 52"/>
                  <a:gd name="T26" fmla="*/ 5 w 43"/>
                  <a:gd name="T27" fmla="*/ 4 h 52"/>
                  <a:gd name="T28" fmla="*/ 20 w 43"/>
                  <a:gd name="T29" fmla="*/ 0 h 52"/>
                  <a:gd name="T30" fmla="*/ 39 w 43"/>
                  <a:gd name="T31" fmla="*/ 21 h 52"/>
                  <a:gd name="T32" fmla="*/ 39 w 43"/>
                  <a:gd name="T33" fmla="*/ 39 h 52"/>
                  <a:gd name="T34" fmla="*/ 41 w 43"/>
                  <a:gd name="T35" fmla="*/ 45 h 52"/>
                  <a:gd name="T36" fmla="*/ 43 w 43"/>
                  <a:gd name="T37" fmla="*/ 48 h 52"/>
                  <a:gd name="T38" fmla="*/ 39 w 43"/>
                  <a:gd name="T39" fmla="*/ 52 h 52"/>
                  <a:gd name="T40" fmla="*/ 30 w 43"/>
                  <a:gd name="T41" fmla="*/ 29 h 52"/>
                  <a:gd name="T42" fmla="*/ 19 w 43"/>
                  <a:gd name="T43" fmla="*/ 29 h 52"/>
                  <a:gd name="T44" fmla="*/ 9 w 43"/>
                  <a:gd name="T45" fmla="*/ 37 h 52"/>
                  <a:gd name="T46" fmla="*/ 9 w 43"/>
                  <a:gd name="T47" fmla="*/ 38 h 52"/>
                  <a:gd name="T48" fmla="*/ 19 w 43"/>
                  <a:gd name="T49" fmla="*/ 45 h 52"/>
                  <a:gd name="T50" fmla="*/ 30 w 43"/>
                  <a:gd name="T51" fmla="*/ 35 h 52"/>
                  <a:gd name="T52" fmla="*/ 30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4" name="Freeform 12"/>
              <p:cNvSpPr>
                <a:spLocks/>
              </p:cNvSpPr>
              <p:nvPr userDrawn="1"/>
            </p:nvSpPr>
            <p:spPr bwMode="auto">
              <a:xfrm>
                <a:off x="743" y="296"/>
                <a:ext cx="65" cy="77"/>
              </a:xfrm>
              <a:custGeom>
                <a:avLst/>
                <a:gdLst>
                  <a:gd name="T0" fmla="*/ 40 w 44"/>
                  <a:gd name="T1" fmla="*/ 0 h 52"/>
                  <a:gd name="T2" fmla="*/ 44 w 44"/>
                  <a:gd name="T3" fmla="*/ 4 h 52"/>
                  <a:gd name="T4" fmla="*/ 44 w 44"/>
                  <a:gd name="T5" fmla="*/ 47 h 52"/>
                  <a:gd name="T6" fmla="*/ 40 w 44"/>
                  <a:gd name="T7" fmla="*/ 52 h 52"/>
                  <a:gd name="T8" fmla="*/ 35 w 44"/>
                  <a:gd name="T9" fmla="*/ 47 h 52"/>
                  <a:gd name="T10" fmla="*/ 35 w 44"/>
                  <a:gd name="T11" fmla="*/ 8 h 52"/>
                  <a:gd name="T12" fmla="*/ 16 w 44"/>
                  <a:gd name="T13" fmla="*/ 8 h 52"/>
                  <a:gd name="T14" fmla="*/ 16 w 44"/>
                  <a:gd name="T15" fmla="*/ 17 h 52"/>
                  <a:gd name="T16" fmla="*/ 12 w 44"/>
                  <a:gd name="T17" fmla="*/ 45 h 52"/>
                  <a:gd name="T18" fmla="*/ 5 w 44"/>
                  <a:gd name="T19" fmla="*/ 51 h 52"/>
                  <a:gd name="T20" fmla="*/ 0 w 44"/>
                  <a:gd name="T21" fmla="*/ 47 h 52"/>
                  <a:gd name="T22" fmla="*/ 5 w 44"/>
                  <a:gd name="T23" fmla="*/ 38 h 52"/>
                  <a:gd name="T24" fmla="*/ 7 w 44"/>
                  <a:gd name="T25" fmla="*/ 16 h 52"/>
                  <a:gd name="T26" fmla="*/ 7 w 44"/>
                  <a:gd name="T27" fmla="*/ 4 h 52"/>
                  <a:gd name="T28" fmla="*/ 12 w 44"/>
                  <a:gd name="T29" fmla="*/ 0 h 52"/>
                  <a:gd name="T30" fmla="*/ 40 w 44"/>
                  <a:gd name="T3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52">
                    <a:moveTo>
                      <a:pt x="40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40" y="52"/>
                    </a:cubicBezTo>
                    <a:cubicBezTo>
                      <a:pt x="37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8"/>
                      <a:pt x="15" y="38"/>
                      <a:pt x="12" y="45"/>
                    </a:cubicBezTo>
                    <a:cubicBezTo>
                      <a:pt x="9" y="50"/>
                      <a:pt x="7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5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2" y="0"/>
                    </a:cubicBezTo>
                    <a:lnTo>
                      <a:pt x="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5" name="Freeform 13"/>
              <p:cNvSpPr>
                <a:spLocks noEditPoints="1"/>
              </p:cNvSpPr>
              <p:nvPr userDrawn="1"/>
            </p:nvSpPr>
            <p:spPr bwMode="auto">
              <a:xfrm>
                <a:off x="830" y="296"/>
                <a:ext cx="52" cy="75"/>
              </a:xfrm>
              <a:custGeom>
                <a:avLst/>
                <a:gdLst>
                  <a:gd name="T0" fmla="*/ 0 w 36"/>
                  <a:gd name="T1" fmla="*/ 4 h 51"/>
                  <a:gd name="T2" fmla="*/ 4 w 36"/>
                  <a:gd name="T3" fmla="*/ 0 h 51"/>
                  <a:gd name="T4" fmla="*/ 9 w 36"/>
                  <a:gd name="T5" fmla="*/ 4 h 51"/>
                  <a:gd name="T6" fmla="*/ 9 w 36"/>
                  <a:gd name="T7" fmla="*/ 20 h 51"/>
                  <a:gd name="T8" fmla="*/ 18 w 36"/>
                  <a:gd name="T9" fmla="*/ 20 h 51"/>
                  <a:gd name="T10" fmla="*/ 36 w 36"/>
                  <a:gd name="T11" fmla="*/ 34 h 51"/>
                  <a:gd name="T12" fmla="*/ 36 w 36"/>
                  <a:gd name="T13" fmla="*/ 37 h 51"/>
                  <a:gd name="T14" fmla="*/ 20 w 36"/>
                  <a:gd name="T15" fmla="*/ 51 h 51"/>
                  <a:gd name="T16" fmla="*/ 4 w 36"/>
                  <a:gd name="T17" fmla="*/ 51 h 51"/>
                  <a:gd name="T18" fmla="*/ 0 w 36"/>
                  <a:gd name="T19" fmla="*/ 46 h 51"/>
                  <a:gd name="T20" fmla="*/ 0 w 36"/>
                  <a:gd name="T21" fmla="*/ 4 h 51"/>
                  <a:gd name="T22" fmla="*/ 9 w 36"/>
                  <a:gd name="T23" fmla="*/ 43 h 51"/>
                  <a:gd name="T24" fmla="*/ 19 w 36"/>
                  <a:gd name="T25" fmla="*/ 43 h 51"/>
                  <a:gd name="T26" fmla="*/ 27 w 36"/>
                  <a:gd name="T27" fmla="*/ 36 h 51"/>
                  <a:gd name="T28" fmla="*/ 27 w 36"/>
                  <a:gd name="T29" fmla="*/ 34 h 51"/>
                  <a:gd name="T30" fmla="*/ 18 w 36"/>
                  <a:gd name="T31" fmla="*/ 28 h 51"/>
                  <a:gd name="T32" fmla="*/ 9 w 36"/>
                  <a:gd name="T33" fmla="*/ 28 h 51"/>
                  <a:gd name="T34" fmla="*/ 9 w 36"/>
                  <a:gd name="T35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51">
                    <a:moveTo>
                      <a:pt x="0" y="4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30" y="20"/>
                      <a:pt x="36" y="26"/>
                      <a:pt x="36" y="34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1" y="51"/>
                      <a:pt x="20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6"/>
                    </a:cubicBezTo>
                    <a:lnTo>
                      <a:pt x="0" y="4"/>
                    </a:lnTo>
                    <a:close/>
                    <a:moveTo>
                      <a:pt x="9" y="43"/>
                    </a:moveTo>
                    <a:cubicBezTo>
                      <a:pt x="19" y="43"/>
                      <a:pt x="19" y="43"/>
                      <a:pt x="19" y="43"/>
                    </a:cubicBezTo>
                    <a:cubicBezTo>
                      <a:pt x="26" y="43"/>
                      <a:pt x="27" y="40"/>
                      <a:pt x="27" y="36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0"/>
                      <a:pt x="24" y="28"/>
                      <a:pt x="18" y="28"/>
                    </a:cubicBezTo>
                    <a:cubicBezTo>
                      <a:pt x="9" y="28"/>
                      <a:pt x="9" y="28"/>
                      <a:pt x="9" y="28"/>
                    </a:cubicBezTo>
                    <a:lnTo>
                      <a:pt x="9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6" name="Freeform 14"/>
              <p:cNvSpPr>
                <a:spLocks/>
              </p:cNvSpPr>
              <p:nvPr userDrawn="1"/>
            </p:nvSpPr>
            <p:spPr bwMode="auto">
              <a:xfrm>
                <a:off x="901" y="294"/>
                <a:ext cx="56" cy="77"/>
              </a:xfrm>
              <a:custGeom>
                <a:avLst/>
                <a:gdLst>
                  <a:gd name="T0" fmla="*/ 38 w 38"/>
                  <a:gd name="T1" fmla="*/ 48 h 52"/>
                  <a:gd name="T2" fmla="*/ 33 w 38"/>
                  <a:gd name="T3" fmla="*/ 52 h 52"/>
                  <a:gd name="T4" fmla="*/ 29 w 38"/>
                  <a:gd name="T5" fmla="*/ 48 h 52"/>
                  <a:gd name="T6" fmla="*/ 29 w 38"/>
                  <a:gd name="T7" fmla="*/ 29 h 52"/>
                  <a:gd name="T8" fmla="*/ 9 w 38"/>
                  <a:gd name="T9" fmla="*/ 29 h 52"/>
                  <a:gd name="T10" fmla="*/ 9 w 38"/>
                  <a:gd name="T11" fmla="*/ 48 h 52"/>
                  <a:gd name="T12" fmla="*/ 5 w 38"/>
                  <a:gd name="T13" fmla="*/ 52 h 52"/>
                  <a:gd name="T14" fmla="*/ 0 w 38"/>
                  <a:gd name="T15" fmla="*/ 48 h 52"/>
                  <a:gd name="T16" fmla="*/ 0 w 38"/>
                  <a:gd name="T17" fmla="*/ 5 h 52"/>
                  <a:gd name="T18" fmla="*/ 5 w 38"/>
                  <a:gd name="T19" fmla="*/ 0 h 52"/>
                  <a:gd name="T20" fmla="*/ 9 w 38"/>
                  <a:gd name="T21" fmla="*/ 5 h 52"/>
                  <a:gd name="T22" fmla="*/ 9 w 38"/>
                  <a:gd name="T23" fmla="*/ 21 h 52"/>
                  <a:gd name="T24" fmla="*/ 29 w 38"/>
                  <a:gd name="T25" fmla="*/ 21 h 52"/>
                  <a:gd name="T26" fmla="*/ 29 w 38"/>
                  <a:gd name="T27" fmla="*/ 5 h 52"/>
                  <a:gd name="T28" fmla="*/ 33 w 38"/>
                  <a:gd name="T29" fmla="*/ 0 h 52"/>
                  <a:gd name="T30" fmla="*/ 38 w 38"/>
                  <a:gd name="T31" fmla="*/ 5 h 52"/>
                  <a:gd name="T32" fmla="*/ 38 w 38"/>
                  <a:gd name="T33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52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7" name="Freeform 15"/>
              <p:cNvSpPr>
                <a:spLocks noEditPoints="1"/>
              </p:cNvSpPr>
              <p:nvPr userDrawn="1"/>
            </p:nvSpPr>
            <p:spPr bwMode="auto">
              <a:xfrm>
                <a:off x="973" y="294"/>
                <a:ext cx="63" cy="77"/>
              </a:xfrm>
              <a:custGeom>
                <a:avLst/>
                <a:gdLst>
                  <a:gd name="T0" fmla="*/ 39 w 43"/>
                  <a:gd name="T1" fmla="*/ 52 h 52"/>
                  <a:gd name="T2" fmla="*/ 34 w 43"/>
                  <a:gd name="T3" fmla="*/ 50 h 52"/>
                  <a:gd name="T4" fmla="*/ 32 w 43"/>
                  <a:gd name="T5" fmla="*/ 47 h 52"/>
                  <a:gd name="T6" fmla="*/ 18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9 w 43"/>
                  <a:gd name="T13" fmla="*/ 22 h 52"/>
                  <a:gd name="T14" fmla="*/ 30 w 43"/>
                  <a:gd name="T15" fmla="*/ 22 h 52"/>
                  <a:gd name="T16" fmla="*/ 30 w 43"/>
                  <a:gd name="T17" fmla="*/ 20 h 52"/>
                  <a:gd name="T18" fmla="*/ 20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4 w 43"/>
                  <a:gd name="T25" fmla="*/ 7 h 52"/>
                  <a:gd name="T26" fmla="*/ 6 w 43"/>
                  <a:gd name="T27" fmla="*/ 4 h 52"/>
                  <a:gd name="T28" fmla="*/ 20 w 43"/>
                  <a:gd name="T29" fmla="*/ 0 h 52"/>
                  <a:gd name="T30" fmla="*/ 39 w 43"/>
                  <a:gd name="T31" fmla="*/ 21 h 52"/>
                  <a:gd name="T32" fmla="*/ 39 w 43"/>
                  <a:gd name="T33" fmla="*/ 39 h 52"/>
                  <a:gd name="T34" fmla="*/ 42 w 43"/>
                  <a:gd name="T35" fmla="*/ 45 h 52"/>
                  <a:gd name="T36" fmla="*/ 43 w 43"/>
                  <a:gd name="T37" fmla="*/ 48 h 52"/>
                  <a:gd name="T38" fmla="*/ 39 w 43"/>
                  <a:gd name="T39" fmla="*/ 52 h 52"/>
                  <a:gd name="T40" fmla="*/ 30 w 43"/>
                  <a:gd name="T41" fmla="*/ 29 h 52"/>
                  <a:gd name="T42" fmla="*/ 19 w 43"/>
                  <a:gd name="T43" fmla="*/ 29 h 52"/>
                  <a:gd name="T44" fmla="*/ 9 w 43"/>
                  <a:gd name="T45" fmla="*/ 37 h 52"/>
                  <a:gd name="T46" fmla="*/ 9 w 43"/>
                  <a:gd name="T47" fmla="*/ 38 h 52"/>
                  <a:gd name="T48" fmla="*/ 19 w 43"/>
                  <a:gd name="T49" fmla="*/ 45 h 52"/>
                  <a:gd name="T50" fmla="*/ 30 w 43"/>
                  <a:gd name="T51" fmla="*/ 35 h 52"/>
                  <a:gd name="T52" fmla="*/ 30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8" name="Freeform 16"/>
              <p:cNvSpPr>
                <a:spLocks noEditPoints="1"/>
              </p:cNvSpPr>
              <p:nvPr userDrawn="1"/>
            </p:nvSpPr>
            <p:spPr bwMode="auto">
              <a:xfrm>
                <a:off x="1050" y="296"/>
                <a:ext cx="52" cy="75"/>
              </a:xfrm>
              <a:custGeom>
                <a:avLst/>
                <a:gdLst>
                  <a:gd name="T0" fmla="*/ 36 w 36"/>
                  <a:gd name="T1" fmla="*/ 47 h 51"/>
                  <a:gd name="T2" fmla="*/ 31 w 36"/>
                  <a:gd name="T3" fmla="*/ 51 h 51"/>
                  <a:gd name="T4" fmla="*/ 27 w 36"/>
                  <a:gd name="T5" fmla="*/ 47 h 51"/>
                  <a:gd name="T6" fmla="*/ 27 w 36"/>
                  <a:gd name="T7" fmla="*/ 30 h 51"/>
                  <a:gd name="T8" fmla="*/ 19 w 36"/>
                  <a:gd name="T9" fmla="*/ 30 h 51"/>
                  <a:gd name="T10" fmla="*/ 9 w 36"/>
                  <a:gd name="T11" fmla="*/ 49 h 51"/>
                  <a:gd name="T12" fmla="*/ 5 w 36"/>
                  <a:gd name="T13" fmla="*/ 51 h 51"/>
                  <a:gd name="T14" fmla="*/ 0 w 36"/>
                  <a:gd name="T15" fmla="*/ 47 h 51"/>
                  <a:gd name="T16" fmla="*/ 1 w 36"/>
                  <a:gd name="T17" fmla="*/ 44 h 51"/>
                  <a:gd name="T18" fmla="*/ 10 w 36"/>
                  <a:gd name="T19" fmla="*/ 29 h 51"/>
                  <a:gd name="T20" fmla="*/ 1 w 36"/>
                  <a:gd name="T21" fmla="*/ 16 h 51"/>
                  <a:gd name="T22" fmla="*/ 1 w 36"/>
                  <a:gd name="T23" fmla="*/ 13 h 51"/>
                  <a:gd name="T24" fmla="*/ 18 w 36"/>
                  <a:gd name="T25" fmla="*/ 0 h 51"/>
                  <a:gd name="T26" fmla="*/ 31 w 36"/>
                  <a:gd name="T27" fmla="*/ 0 h 51"/>
                  <a:gd name="T28" fmla="*/ 36 w 36"/>
                  <a:gd name="T29" fmla="*/ 4 h 51"/>
                  <a:gd name="T30" fmla="*/ 36 w 36"/>
                  <a:gd name="T31" fmla="*/ 47 h 51"/>
                  <a:gd name="T32" fmla="*/ 27 w 36"/>
                  <a:gd name="T33" fmla="*/ 23 h 51"/>
                  <a:gd name="T34" fmla="*/ 27 w 36"/>
                  <a:gd name="T35" fmla="*/ 7 h 51"/>
                  <a:gd name="T36" fmla="*/ 18 w 36"/>
                  <a:gd name="T37" fmla="*/ 7 h 51"/>
                  <a:gd name="T38" fmla="*/ 10 w 36"/>
                  <a:gd name="T39" fmla="*/ 14 h 51"/>
                  <a:gd name="T40" fmla="*/ 10 w 36"/>
                  <a:gd name="T41" fmla="*/ 17 h 51"/>
                  <a:gd name="T42" fmla="*/ 18 w 36"/>
                  <a:gd name="T43" fmla="*/ 23 h 51"/>
                  <a:gd name="T44" fmla="*/ 27 w 36"/>
                  <a:gd name="T4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51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0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59" name="Freeform 17"/>
              <p:cNvSpPr>
                <a:spLocks/>
              </p:cNvSpPr>
              <p:nvPr userDrawn="1"/>
            </p:nvSpPr>
            <p:spPr bwMode="auto">
              <a:xfrm>
                <a:off x="174" y="477"/>
                <a:ext cx="59" cy="77"/>
              </a:xfrm>
              <a:custGeom>
                <a:avLst/>
                <a:gdLst>
                  <a:gd name="T0" fmla="*/ 37 w 40"/>
                  <a:gd name="T1" fmla="*/ 0 h 52"/>
                  <a:gd name="T2" fmla="*/ 40 w 40"/>
                  <a:gd name="T3" fmla="*/ 4 h 52"/>
                  <a:gd name="T4" fmla="*/ 37 w 40"/>
                  <a:gd name="T5" fmla="*/ 7 h 52"/>
                  <a:gd name="T6" fmla="*/ 25 w 40"/>
                  <a:gd name="T7" fmla="*/ 7 h 52"/>
                  <a:gd name="T8" fmla="*/ 25 w 40"/>
                  <a:gd name="T9" fmla="*/ 47 h 52"/>
                  <a:gd name="T10" fmla="*/ 20 w 40"/>
                  <a:gd name="T11" fmla="*/ 52 h 52"/>
                  <a:gd name="T12" fmla="*/ 16 w 40"/>
                  <a:gd name="T13" fmla="*/ 47 h 52"/>
                  <a:gd name="T14" fmla="*/ 16 w 40"/>
                  <a:gd name="T15" fmla="*/ 7 h 52"/>
                  <a:gd name="T16" fmla="*/ 4 w 40"/>
                  <a:gd name="T17" fmla="*/ 7 h 52"/>
                  <a:gd name="T18" fmla="*/ 0 w 40"/>
                  <a:gd name="T19" fmla="*/ 4 h 52"/>
                  <a:gd name="T20" fmla="*/ 4 w 40"/>
                  <a:gd name="T21" fmla="*/ 0 h 52"/>
                  <a:gd name="T22" fmla="*/ 37 w 40"/>
                  <a:gd name="T2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52">
                    <a:moveTo>
                      <a:pt x="37" y="0"/>
                    </a:moveTo>
                    <a:cubicBezTo>
                      <a:pt x="39" y="0"/>
                      <a:pt x="40" y="2"/>
                      <a:pt x="40" y="4"/>
                    </a:cubicBezTo>
                    <a:cubicBezTo>
                      <a:pt x="40" y="6"/>
                      <a:pt x="39" y="7"/>
                      <a:pt x="37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50"/>
                      <a:pt x="22" y="52"/>
                      <a:pt x="20" y="52"/>
                    </a:cubicBezTo>
                    <a:cubicBezTo>
                      <a:pt x="18" y="52"/>
                      <a:pt x="16" y="50"/>
                      <a:pt x="16" y="4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0" name="Freeform 18"/>
              <p:cNvSpPr>
                <a:spLocks noEditPoints="1"/>
              </p:cNvSpPr>
              <p:nvPr userDrawn="1"/>
            </p:nvSpPr>
            <p:spPr bwMode="auto">
              <a:xfrm>
                <a:off x="243" y="476"/>
                <a:ext cx="57" cy="76"/>
              </a:xfrm>
              <a:custGeom>
                <a:avLst/>
                <a:gdLst>
                  <a:gd name="T0" fmla="*/ 36 w 39"/>
                  <a:gd name="T1" fmla="*/ 29 h 52"/>
                  <a:gd name="T2" fmla="*/ 8 w 39"/>
                  <a:gd name="T3" fmla="*/ 29 h 52"/>
                  <a:gd name="T4" fmla="*/ 8 w 39"/>
                  <a:gd name="T5" fmla="*/ 32 h 52"/>
                  <a:gd name="T6" fmla="*/ 20 w 39"/>
                  <a:gd name="T7" fmla="*/ 45 h 52"/>
                  <a:gd name="T8" fmla="*/ 32 w 39"/>
                  <a:gd name="T9" fmla="*/ 42 h 52"/>
                  <a:gd name="T10" fmla="*/ 37 w 39"/>
                  <a:gd name="T11" fmla="*/ 44 h 52"/>
                  <a:gd name="T12" fmla="*/ 35 w 39"/>
                  <a:gd name="T13" fmla="*/ 49 h 52"/>
                  <a:gd name="T14" fmla="*/ 19 w 39"/>
                  <a:gd name="T15" fmla="*/ 52 h 52"/>
                  <a:gd name="T16" fmla="*/ 0 w 39"/>
                  <a:gd name="T17" fmla="*/ 31 h 52"/>
                  <a:gd name="T18" fmla="*/ 0 w 39"/>
                  <a:gd name="T19" fmla="*/ 22 h 52"/>
                  <a:gd name="T20" fmla="*/ 19 w 39"/>
                  <a:gd name="T21" fmla="*/ 0 h 52"/>
                  <a:gd name="T22" fmla="*/ 39 w 39"/>
                  <a:gd name="T23" fmla="*/ 21 h 52"/>
                  <a:gd name="T24" fmla="*/ 39 w 39"/>
                  <a:gd name="T25" fmla="*/ 25 h 52"/>
                  <a:gd name="T26" fmla="*/ 36 w 39"/>
                  <a:gd name="T27" fmla="*/ 29 h 52"/>
                  <a:gd name="T28" fmla="*/ 31 w 39"/>
                  <a:gd name="T29" fmla="*/ 20 h 52"/>
                  <a:gd name="T30" fmla="*/ 20 w 39"/>
                  <a:gd name="T31" fmla="*/ 7 h 52"/>
                  <a:gd name="T32" fmla="*/ 8 w 39"/>
                  <a:gd name="T33" fmla="*/ 20 h 52"/>
                  <a:gd name="T34" fmla="*/ 8 w 39"/>
                  <a:gd name="T35" fmla="*/ 22 h 52"/>
                  <a:gd name="T36" fmla="*/ 31 w 39"/>
                  <a:gd name="T37" fmla="*/ 22 h 52"/>
                  <a:gd name="T38" fmla="*/ 31 w 39"/>
                  <a:gd name="T39" fmla="*/ 2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52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1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1" y="20"/>
                    </a:moveTo>
                    <a:cubicBezTo>
                      <a:pt x="31" y="12"/>
                      <a:pt x="28" y="7"/>
                      <a:pt x="20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1" y="22"/>
                      <a:pt x="31" y="22"/>
                      <a:pt x="31" y="22"/>
                    </a:cubicBezTo>
                    <a:lnTo>
                      <a:pt x="31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1" name="Freeform 19"/>
              <p:cNvSpPr>
                <a:spLocks/>
              </p:cNvSpPr>
              <p:nvPr userDrawn="1"/>
            </p:nvSpPr>
            <p:spPr bwMode="auto">
              <a:xfrm>
                <a:off x="310" y="476"/>
                <a:ext cx="59" cy="76"/>
              </a:xfrm>
              <a:custGeom>
                <a:avLst/>
                <a:gdLst>
                  <a:gd name="T0" fmla="*/ 35 w 40"/>
                  <a:gd name="T1" fmla="*/ 52 h 52"/>
                  <a:gd name="T2" fmla="*/ 32 w 40"/>
                  <a:gd name="T3" fmla="*/ 50 h 52"/>
                  <a:gd name="T4" fmla="*/ 20 w 40"/>
                  <a:gd name="T5" fmla="*/ 32 h 52"/>
                  <a:gd name="T6" fmla="*/ 8 w 40"/>
                  <a:gd name="T7" fmla="*/ 50 h 52"/>
                  <a:gd name="T8" fmla="*/ 5 w 40"/>
                  <a:gd name="T9" fmla="*/ 52 h 52"/>
                  <a:gd name="T10" fmla="*/ 0 w 40"/>
                  <a:gd name="T11" fmla="*/ 48 h 52"/>
                  <a:gd name="T12" fmla="*/ 1 w 40"/>
                  <a:gd name="T13" fmla="*/ 46 h 52"/>
                  <a:gd name="T14" fmla="*/ 15 w 40"/>
                  <a:gd name="T15" fmla="*/ 26 h 52"/>
                  <a:gd name="T16" fmla="*/ 2 w 40"/>
                  <a:gd name="T17" fmla="*/ 7 h 52"/>
                  <a:gd name="T18" fmla="*/ 2 w 40"/>
                  <a:gd name="T19" fmla="*/ 5 h 52"/>
                  <a:gd name="T20" fmla="*/ 6 w 40"/>
                  <a:gd name="T21" fmla="*/ 0 h 52"/>
                  <a:gd name="T22" fmla="*/ 10 w 40"/>
                  <a:gd name="T23" fmla="*/ 3 h 52"/>
                  <a:gd name="T24" fmla="*/ 20 w 40"/>
                  <a:gd name="T25" fmla="*/ 19 h 52"/>
                  <a:gd name="T26" fmla="*/ 31 w 40"/>
                  <a:gd name="T27" fmla="*/ 3 h 52"/>
                  <a:gd name="T28" fmla="*/ 34 w 40"/>
                  <a:gd name="T29" fmla="*/ 0 h 52"/>
                  <a:gd name="T30" fmla="*/ 39 w 40"/>
                  <a:gd name="T31" fmla="*/ 4 h 52"/>
                  <a:gd name="T32" fmla="*/ 38 w 40"/>
                  <a:gd name="T33" fmla="*/ 6 h 52"/>
                  <a:gd name="T34" fmla="*/ 26 w 40"/>
                  <a:gd name="T35" fmla="*/ 25 h 52"/>
                  <a:gd name="T36" fmla="*/ 40 w 40"/>
                  <a:gd name="T37" fmla="*/ 46 h 52"/>
                  <a:gd name="T38" fmla="*/ 40 w 40"/>
                  <a:gd name="T39" fmla="*/ 48 h 52"/>
                  <a:gd name="T40" fmla="*/ 35 w 40"/>
                  <a:gd name="T4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52">
                    <a:moveTo>
                      <a:pt x="35" y="52"/>
                    </a:moveTo>
                    <a:cubicBezTo>
                      <a:pt x="34" y="52"/>
                      <a:pt x="32" y="52"/>
                      <a:pt x="32" y="50"/>
                    </a:cubicBezTo>
                    <a:cubicBezTo>
                      <a:pt x="28" y="44"/>
                      <a:pt x="25" y="39"/>
                      <a:pt x="20" y="32"/>
                    </a:cubicBezTo>
                    <a:cubicBezTo>
                      <a:pt x="16" y="38"/>
                      <a:pt x="11" y="44"/>
                      <a:pt x="8" y="50"/>
                    </a:cubicBezTo>
                    <a:cubicBezTo>
                      <a:pt x="7" y="52"/>
                      <a:pt x="6" y="52"/>
                      <a:pt x="5" y="52"/>
                    </a:cubicBezTo>
                    <a:cubicBezTo>
                      <a:pt x="2" y="52"/>
                      <a:pt x="0" y="51"/>
                      <a:pt x="0" y="48"/>
                    </a:cubicBezTo>
                    <a:cubicBezTo>
                      <a:pt x="0" y="48"/>
                      <a:pt x="0" y="47"/>
                      <a:pt x="1" y="46"/>
                    </a:cubicBezTo>
                    <a:cubicBezTo>
                      <a:pt x="5" y="39"/>
                      <a:pt x="10" y="32"/>
                      <a:pt x="15" y="26"/>
                    </a:cubicBezTo>
                    <a:cubicBezTo>
                      <a:pt x="10" y="20"/>
                      <a:pt x="6" y="13"/>
                      <a:pt x="2" y="7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2"/>
                      <a:pt x="4" y="0"/>
                      <a:pt x="6" y="0"/>
                    </a:cubicBezTo>
                    <a:cubicBezTo>
                      <a:pt x="8" y="0"/>
                      <a:pt x="9" y="1"/>
                      <a:pt x="10" y="3"/>
                    </a:cubicBezTo>
                    <a:cubicBezTo>
                      <a:pt x="13" y="8"/>
                      <a:pt x="16" y="14"/>
                      <a:pt x="20" y="19"/>
                    </a:cubicBezTo>
                    <a:cubicBezTo>
                      <a:pt x="24" y="13"/>
                      <a:pt x="28" y="8"/>
                      <a:pt x="31" y="3"/>
                    </a:cubicBezTo>
                    <a:cubicBezTo>
                      <a:pt x="31" y="1"/>
                      <a:pt x="33" y="0"/>
                      <a:pt x="34" y="0"/>
                    </a:cubicBezTo>
                    <a:cubicBezTo>
                      <a:pt x="36" y="0"/>
                      <a:pt x="39" y="2"/>
                      <a:pt x="39" y="4"/>
                    </a:cubicBezTo>
                    <a:cubicBezTo>
                      <a:pt x="39" y="5"/>
                      <a:pt x="38" y="6"/>
                      <a:pt x="38" y="6"/>
                    </a:cubicBezTo>
                    <a:cubicBezTo>
                      <a:pt x="35" y="13"/>
                      <a:pt x="30" y="19"/>
                      <a:pt x="26" y="25"/>
                    </a:cubicBezTo>
                    <a:cubicBezTo>
                      <a:pt x="31" y="33"/>
                      <a:pt x="36" y="39"/>
                      <a:pt x="40" y="46"/>
                    </a:cubicBezTo>
                    <a:cubicBezTo>
                      <a:pt x="40" y="47"/>
                      <a:pt x="40" y="47"/>
                      <a:pt x="40" y="48"/>
                    </a:cubicBezTo>
                    <a:cubicBezTo>
                      <a:pt x="40" y="50"/>
                      <a:pt x="38" y="52"/>
                      <a:pt x="35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2" name="Freeform 20"/>
              <p:cNvSpPr>
                <a:spLocks/>
              </p:cNvSpPr>
              <p:nvPr userDrawn="1"/>
            </p:nvSpPr>
            <p:spPr bwMode="auto">
              <a:xfrm>
                <a:off x="384" y="476"/>
                <a:ext cx="54" cy="76"/>
              </a:xfrm>
              <a:custGeom>
                <a:avLst/>
                <a:gdLst>
                  <a:gd name="T0" fmla="*/ 37 w 37"/>
                  <a:gd name="T1" fmla="*/ 48 h 52"/>
                  <a:gd name="T2" fmla="*/ 33 w 37"/>
                  <a:gd name="T3" fmla="*/ 52 h 52"/>
                  <a:gd name="T4" fmla="*/ 28 w 37"/>
                  <a:gd name="T5" fmla="*/ 48 h 52"/>
                  <a:gd name="T6" fmla="*/ 28 w 37"/>
                  <a:gd name="T7" fmla="*/ 29 h 52"/>
                  <a:gd name="T8" fmla="*/ 8 w 37"/>
                  <a:gd name="T9" fmla="*/ 29 h 52"/>
                  <a:gd name="T10" fmla="*/ 8 w 37"/>
                  <a:gd name="T11" fmla="*/ 48 h 52"/>
                  <a:gd name="T12" fmla="*/ 4 w 37"/>
                  <a:gd name="T13" fmla="*/ 52 h 52"/>
                  <a:gd name="T14" fmla="*/ 0 w 37"/>
                  <a:gd name="T15" fmla="*/ 48 h 52"/>
                  <a:gd name="T16" fmla="*/ 0 w 37"/>
                  <a:gd name="T17" fmla="*/ 5 h 52"/>
                  <a:gd name="T18" fmla="*/ 4 w 37"/>
                  <a:gd name="T19" fmla="*/ 0 h 52"/>
                  <a:gd name="T20" fmla="*/ 8 w 37"/>
                  <a:gd name="T21" fmla="*/ 5 h 52"/>
                  <a:gd name="T22" fmla="*/ 8 w 37"/>
                  <a:gd name="T23" fmla="*/ 21 h 52"/>
                  <a:gd name="T24" fmla="*/ 28 w 37"/>
                  <a:gd name="T25" fmla="*/ 21 h 52"/>
                  <a:gd name="T26" fmla="*/ 28 w 37"/>
                  <a:gd name="T27" fmla="*/ 5 h 52"/>
                  <a:gd name="T28" fmla="*/ 33 w 37"/>
                  <a:gd name="T29" fmla="*/ 0 h 52"/>
                  <a:gd name="T30" fmla="*/ 37 w 37"/>
                  <a:gd name="T31" fmla="*/ 5 h 52"/>
                  <a:gd name="T32" fmla="*/ 37 w 37"/>
                  <a:gd name="T33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52">
                    <a:moveTo>
                      <a:pt x="37" y="48"/>
                    </a:moveTo>
                    <a:cubicBezTo>
                      <a:pt x="37" y="50"/>
                      <a:pt x="35" y="52"/>
                      <a:pt x="33" y="52"/>
                    </a:cubicBezTo>
                    <a:cubicBezTo>
                      <a:pt x="30" y="52"/>
                      <a:pt x="28" y="50"/>
                      <a:pt x="28" y="48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5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2"/>
                      <a:pt x="30" y="0"/>
                      <a:pt x="33" y="0"/>
                    </a:cubicBezTo>
                    <a:cubicBezTo>
                      <a:pt x="35" y="0"/>
                      <a:pt x="37" y="2"/>
                      <a:pt x="37" y="5"/>
                    </a:cubicBezTo>
                    <a:lnTo>
                      <a:pt x="37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3" name="Freeform 21"/>
              <p:cNvSpPr>
                <a:spLocks noEditPoints="1"/>
              </p:cNvSpPr>
              <p:nvPr userDrawn="1"/>
            </p:nvSpPr>
            <p:spPr bwMode="auto">
              <a:xfrm>
                <a:off x="457" y="476"/>
                <a:ext cx="60" cy="76"/>
              </a:xfrm>
              <a:custGeom>
                <a:avLst/>
                <a:gdLst>
                  <a:gd name="T0" fmla="*/ 21 w 41"/>
                  <a:gd name="T1" fmla="*/ 52 h 52"/>
                  <a:gd name="T2" fmla="*/ 0 w 41"/>
                  <a:gd name="T3" fmla="*/ 31 h 52"/>
                  <a:gd name="T4" fmla="*/ 0 w 41"/>
                  <a:gd name="T5" fmla="*/ 21 h 52"/>
                  <a:gd name="T6" fmla="*/ 21 w 41"/>
                  <a:gd name="T7" fmla="*/ 0 h 52"/>
                  <a:gd name="T8" fmla="*/ 41 w 41"/>
                  <a:gd name="T9" fmla="*/ 21 h 52"/>
                  <a:gd name="T10" fmla="*/ 41 w 41"/>
                  <a:gd name="T11" fmla="*/ 31 h 52"/>
                  <a:gd name="T12" fmla="*/ 21 w 41"/>
                  <a:gd name="T13" fmla="*/ 52 h 52"/>
                  <a:gd name="T14" fmla="*/ 32 w 41"/>
                  <a:gd name="T15" fmla="*/ 21 h 52"/>
                  <a:gd name="T16" fmla="*/ 21 w 41"/>
                  <a:gd name="T17" fmla="*/ 8 h 52"/>
                  <a:gd name="T18" fmla="*/ 9 w 41"/>
                  <a:gd name="T19" fmla="*/ 21 h 52"/>
                  <a:gd name="T20" fmla="*/ 9 w 41"/>
                  <a:gd name="T21" fmla="*/ 31 h 52"/>
                  <a:gd name="T22" fmla="*/ 21 w 41"/>
                  <a:gd name="T23" fmla="*/ 44 h 52"/>
                  <a:gd name="T24" fmla="*/ 32 w 41"/>
                  <a:gd name="T25" fmla="*/ 31 h 52"/>
                  <a:gd name="T26" fmla="*/ 32 w 41"/>
                  <a:gd name="T27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52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4" name="Freeform 22"/>
              <p:cNvSpPr>
                <a:spLocks/>
              </p:cNvSpPr>
              <p:nvPr userDrawn="1"/>
            </p:nvSpPr>
            <p:spPr bwMode="auto">
              <a:xfrm>
                <a:off x="464" y="468"/>
                <a:ext cx="46" cy="90"/>
              </a:xfrm>
              <a:custGeom>
                <a:avLst/>
                <a:gdLst>
                  <a:gd name="T0" fmla="*/ 3 w 31"/>
                  <a:gd name="T1" fmla="*/ 61 h 61"/>
                  <a:gd name="T2" fmla="*/ 2 w 31"/>
                  <a:gd name="T3" fmla="*/ 60 h 61"/>
                  <a:gd name="T4" fmla="*/ 1 w 31"/>
                  <a:gd name="T5" fmla="*/ 57 h 61"/>
                  <a:gd name="T6" fmla="*/ 25 w 31"/>
                  <a:gd name="T7" fmla="*/ 2 h 61"/>
                  <a:gd name="T8" fmla="*/ 29 w 31"/>
                  <a:gd name="T9" fmla="*/ 1 h 61"/>
                  <a:gd name="T10" fmla="*/ 30 w 31"/>
                  <a:gd name="T11" fmla="*/ 4 h 61"/>
                  <a:gd name="T12" fmla="*/ 6 w 31"/>
                  <a:gd name="T13" fmla="*/ 59 h 61"/>
                  <a:gd name="T14" fmla="*/ 3 w 31"/>
                  <a:gd name="T1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61">
                    <a:moveTo>
                      <a:pt x="3" y="61"/>
                    </a:moveTo>
                    <a:cubicBezTo>
                      <a:pt x="3" y="61"/>
                      <a:pt x="2" y="61"/>
                      <a:pt x="2" y="60"/>
                    </a:cubicBezTo>
                    <a:cubicBezTo>
                      <a:pt x="1" y="60"/>
                      <a:pt x="0" y="58"/>
                      <a:pt x="1" y="57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1"/>
                      <a:pt x="27" y="0"/>
                      <a:pt x="29" y="1"/>
                    </a:cubicBezTo>
                    <a:cubicBezTo>
                      <a:pt x="30" y="1"/>
                      <a:pt x="31" y="3"/>
                      <a:pt x="30" y="4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5" y="60"/>
                      <a:pt x="4" y="61"/>
                      <a:pt x="3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5" name="Freeform 23"/>
              <p:cNvSpPr>
                <a:spLocks/>
              </p:cNvSpPr>
              <p:nvPr userDrawn="1"/>
            </p:nvSpPr>
            <p:spPr bwMode="auto">
              <a:xfrm>
                <a:off x="529" y="477"/>
                <a:ext cx="64" cy="77"/>
              </a:xfrm>
              <a:custGeom>
                <a:avLst/>
                <a:gdLst>
                  <a:gd name="T0" fmla="*/ 39 w 44"/>
                  <a:gd name="T1" fmla="*/ 0 h 52"/>
                  <a:gd name="T2" fmla="*/ 44 w 44"/>
                  <a:gd name="T3" fmla="*/ 4 h 52"/>
                  <a:gd name="T4" fmla="*/ 44 w 44"/>
                  <a:gd name="T5" fmla="*/ 47 h 52"/>
                  <a:gd name="T6" fmla="*/ 39 w 44"/>
                  <a:gd name="T7" fmla="*/ 52 h 52"/>
                  <a:gd name="T8" fmla="*/ 35 w 44"/>
                  <a:gd name="T9" fmla="*/ 47 h 52"/>
                  <a:gd name="T10" fmla="*/ 35 w 44"/>
                  <a:gd name="T11" fmla="*/ 8 h 52"/>
                  <a:gd name="T12" fmla="*/ 16 w 44"/>
                  <a:gd name="T13" fmla="*/ 8 h 52"/>
                  <a:gd name="T14" fmla="*/ 16 w 44"/>
                  <a:gd name="T15" fmla="*/ 17 h 52"/>
                  <a:gd name="T16" fmla="*/ 11 w 44"/>
                  <a:gd name="T17" fmla="*/ 45 h 52"/>
                  <a:gd name="T18" fmla="*/ 4 w 44"/>
                  <a:gd name="T19" fmla="*/ 51 h 52"/>
                  <a:gd name="T20" fmla="*/ 0 w 44"/>
                  <a:gd name="T21" fmla="*/ 47 h 52"/>
                  <a:gd name="T22" fmla="*/ 4 w 44"/>
                  <a:gd name="T23" fmla="*/ 38 h 52"/>
                  <a:gd name="T24" fmla="*/ 7 w 44"/>
                  <a:gd name="T25" fmla="*/ 16 h 52"/>
                  <a:gd name="T26" fmla="*/ 7 w 44"/>
                  <a:gd name="T27" fmla="*/ 4 h 52"/>
                  <a:gd name="T28" fmla="*/ 11 w 44"/>
                  <a:gd name="T29" fmla="*/ 0 h 52"/>
                  <a:gd name="T30" fmla="*/ 39 w 44"/>
                  <a:gd name="T3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52">
                    <a:moveTo>
                      <a:pt x="39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39" y="52"/>
                    </a:cubicBezTo>
                    <a:cubicBezTo>
                      <a:pt x="36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7"/>
                      <a:pt x="15" y="38"/>
                      <a:pt x="11" y="45"/>
                    </a:cubicBezTo>
                    <a:cubicBezTo>
                      <a:pt x="9" y="50"/>
                      <a:pt x="7" y="51"/>
                      <a:pt x="4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4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1" y="0"/>
                    </a:cubicBezTo>
                    <a:lnTo>
                      <a:pt x="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6" name="Freeform 24"/>
              <p:cNvSpPr>
                <a:spLocks noEditPoints="1"/>
              </p:cNvSpPr>
              <p:nvPr userDrawn="1"/>
            </p:nvSpPr>
            <p:spPr bwMode="auto">
              <a:xfrm>
                <a:off x="613" y="476"/>
                <a:ext cx="58" cy="76"/>
              </a:xfrm>
              <a:custGeom>
                <a:avLst/>
                <a:gdLst>
                  <a:gd name="T0" fmla="*/ 20 w 40"/>
                  <a:gd name="T1" fmla="*/ 52 h 52"/>
                  <a:gd name="T2" fmla="*/ 0 w 40"/>
                  <a:gd name="T3" fmla="*/ 31 h 52"/>
                  <a:gd name="T4" fmla="*/ 0 w 40"/>
                  <a:gd name="T5" fmla="*/ 21 h 52"/>
                  <a:gd name="T6" fmla="*/ 20 w 40"/>
                  <a:gd name="T7" fmla="*/ 0 h 52"/>
                  <a:gd name="T8" fmla="*/ 40 w 40"/>
                  <a:gd name="T9" fmla="*/ 21 h 52"/>
                  <a:gd name="T10" fmla="*/ 40 w 40"/>
                  <a:gd name="T11" fmla="*/ 31 h 52"/>
                  <a:gd name="T12" fmla="*/ 20 w 40"/>
                  <a:gd name="T13" fmla="*/ 52 h 52"/>
                  <a:gd name="T14" fmla="*/ 31 w 40"/>
                  <a:gd name="T15" fmla="*/ 21 h 52"/>
                  <a:gd name="T16" fmla="*/ 20 w 40"/>
                  <a:gd name="T17" fmla="*/ 8 h 52"/>
                  <a:gd name="T18" fmla="*/ 8 w 40"/>
                  <a:gd name="T19" fmla="*/ 21 h 52"/>
                  <a:gd name="T20" fmla="*/ 8 w 40"/>
                  <a:gd name="T21" fmla="*/ 31 h 52"/>
                  <a:gd name="T22" fmla="*/ 20 w 40"/>
                  <a:gd name="T23" fmla="*/ 44 h 52"/>
                  <a:gd name="T24" fmla="*/ 31 w 40"/>
                  <a:gd name="T25" fmla="*/ 31 h 52"/>
                  <a:gd name="T26" fmla="*/ 31 w 40"/>
                  <a:gd name="T27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52">
                    <a:moveTo>
                      <a:pt x="20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0" y="0"/>
                    </a:cubicBezTo>
                    <a:cubicBezTo>
                      <a:pt x="34" y="0"/>
                      <a:pt x="40" y="10"/>
                      <a:pt x="40" y="2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43"/>
                      <a:pt x="34" y="52"/>
                      <a:pt x="20" y="52"/>
                    </a:cubicBezTo>
                    <a:close/>
                    <a:moveTo>
                      <a:pt x="31" y="21"/>
                    </a:moveTo>
                    <a:cubicBezTo>
                      <a:pt x="31" y="13"/>
                      <a:pt x="28" y="8"/>
                      <a:pt x="20" y="8"/>
                    </a:cubicBezTo>
                    <a:cubicBezTo>
                      <a:pt x="12" y="8"/>
                      <a:pt x="8" y="13"/>
                      <a:pt x="8" y="2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9"/>
                      <a:pt x="12" y="44"/>
                      <a:pt x="20" y="44"/>
                    </a:cubicBezTo>
                    <a:cubicBezTo>
                      <a:pt x="28" y="44"/>
                      <a:pt x="31" y="39"/>
                      <a:pt x="31" y="31"/>
                    </a:cubicBezTo>
                    <a:lnTo>
                      <a:pt x="31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7" name="Freeform 25"/>
              <p:cNvSpPr>
                <a:spLocks/>
              </p:cNvSpPr>
              <p:nvPr userDrawn="1"/>
            </p:nvSpPr>
            <p:spPr bwMode="auto">
              <a:xfrm>
                <a:off x="690" y="477"/>
                <a:ext cx="50" cy="75"/>
              </a:xfrm>
              <a:custGeom>
                <a:avLst/>
                <a:gdLst>
                  <a:gd name="T0" fmla="*/ 30 w 34"/>
                  <a:gd name="T1" fmla="*/ 8 h 51"/>
                  <a:gd name="T2" fmla="*/ 9 w 34"/>
                  <a:gd name="T3" fmla="*/ 8 h 51"/>
                  <a:gd name="T4" fmla="*/ 9 w 34"/>
                  <a:gd name="T5" fmla="*/ 47 h 51"/>
                  <a:gd name="T6" fmla="*/ 4 w 34"/>
                  <a:gd name="T7" fmla="*/ 51 h 51"/>
                  <a:gd name="T8" fmla="*/ 0 w 34"/>
                  <a:gd name="T9" fmla="*/ 47 h 51"/>
                  <a:gd name="T10" fmla="*/ 0 w 34"/>
                  <a:gd name="T11" fmla="*/ 4 h 51"/>
                  <a:gd name="T12" fmla="*/ 4 w 34"/>
                  <a:gd name="T13" fmla="*/ 0 h 51"/>
                  <a:gd name="T14" fmla="*/ 30 w 34"/>
                  <a:gd name="T15" fmla="*/ 0 h 51"/>
                  <a:gd name="T16" fmla="*/ 34 w 34"/>
                  <a:gd name="T17" fmla="*/ 4 h 51"/>
                  <a:gd name="T18" fmla="*/ 30 w 34"/>
                  <a:gd name="T19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51">
                    <a:moveTo>
                      <a:pt x="30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0"/>
                      <a:pt x="34" y="2"/>
                      <a:pt x="34" y="4"/>
                    </a:cubicBezTo>
                    <a:cubicBezTo>
                      <a:pt x="34" y="6"/>
                      <a:pt x="32" y="8"/>
                      <a:pt x="3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8" name="Freeform 26"/>
              <p:cNvSpPr>
                <a:spLocks/>
              </p:cNvSpPr>
              <p:nvPr userDrawn="1"/>
            </p:nvSpPr>
            <p:spPr bwMode="auto">
              <a:xfrm>
                <a:off x="752" y="477"/>
                <a:ext cx="60" cy="75"/>
              </a:xfrm>
              <a:custGeom>
                <a:avLst/>
                <a:gdLst>
                  <a:gd name="T0" fmla="*/ 9 w 41"/>
                  <a:gd name="T1" fmla="*/ 47 h 51"/>
                  <a:gd name="T2" fmla="*/ 5 w 41"/>
                  <a:gd name="T3" fmla="*/ 51 h 51"/>
                  <a:gd name="T4" fmla="*/ 0 w 41"/>
                  <a:gd name="T5" fmla="*/ 47 h 51"/>
                  <a:gd name="T6" fmla="*/ 0 w 41"/>
                  <a:gd name="T7" fmla="*/ 4 h 51"/>
                  <a:gd name="T8" fmla="*/ 5 w 41"/>
                  <a:gd name="T9" fmla="*/ 0 h 51"/>
                  <a:gd name="T10" fmla="*/ 9 w 41"/>
                  <a:gd name="T11" fmla="*/ 4 h 51"/>
                  <a:gd name="T12" fmla="*/ 9 w 41"/>
                  <a:gd name="T13" fmla="*/ 32 h 51"/>
                  <a:gd name="T14" fmla="*/ 32 w 41"/>
                  <a:gd name="T15" fmla="*/ 7 h 51"/>
                  <a:gd name="T16" fmla="*/ 32 w 41"/>
                  <a:gd name="T17" fmla="*/ 4 h 51"/>
                  <a:gd name="T18" fmla="*/ 37 w 41"/>
                  <a:gd name="T19" fmla="*/ 0 h 51"/>
                  <a:gd name="T20" fmla="*/ 41 w 41"/>
                  <a:gd name="T21" fmla="*/ 4 h 51"/>
                  <a:gd name="T22" fmla="*/ 41 w 41"/>
                  <a:gd name="T23" fmla="*/ 47 h 51"/>
                  <a:gd name="T24" fmla="*/ 36 w 41"/>
                  <a:gd name="T25" fmla="*/ 51 h 51"/>
                  <a:gd name="T26" fmla="*/ 32 w 41"/>
                  <a:gd name="T27" fmla="*/ 47 h 51"/>
                  <a:gd name="T28" fmla="*/ 32 w 41"/>
                  <a:gd name="T29" fmla="*/ 18 h 51"/>
                  <a:gd name="T30" fmla="*/ 9 w 41"/>
                  <a:gd name="T31" fmla="*/ 44 h 51"/>
                  <a:gd name="T32" fmla="*/ 9 w 41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51">
                    <a:moveTo>
                      <a:pt x="9" y="47"/>
                    </a:moveTo>
                    <a:cubicBezTo>
                      <a:pt x="9" y="49"/>
                      <a:pt x="7" y="51"/>
                      <a:pt x="5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7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69" name="Freeform 27"/>
              <p:cNvSpPr>
                <a:spLocks/>
              </p:cNvSpPr>
              <p:nvPr userDrawn="1"/>
            </p:nvSpPr>
            <p:spPr bwMode="auto">
              <a:xfrm>
                <a:off x="832" y="477"/>
                <a:ext cx="55" cy="75"/>
              </a:xfrm>
              <a:custGeom>
                <a:avLst/>
                <a:gdLst>
                  <a:gd name="T0" fmla="*/ 37 w 37"/>
                  <a:gd name="T1" fmla="*/ 47 h 51"/>
                  <a:gd name="T2" fmla="*/ 33 w 37"/>
                  <a:gd name="T3" fmla="*/ 51 h 51"/>
                  <a:gd name="T4" fmla="*/ 29 w 37"/>
                  <a:gd name="T5" fmla="*/ 47 h 51"/>
                  <a:gd name="T6" fmla="*/ 29 w 37"/>
                  <a:gd name="T7" fmla="*/ 31 h 51"/>
                  <a:gd name="T8" fmla="*/ 17 w 37"/>
                  <a:gd name="T9" fmla="*/ 33 h 51"/>
                  <a:gd name="T10" fmla="*/ 0 w 37"/>
                  <a:gd name="T11" fmla="*/ 17 h 51"/>
                  <a:gd name="T12" fmla="*/ 0 w 37"/>
                  <a:gd name="T13" fmla="*/ 4 h 51"/>
                  <a:gd name="T14" fmla="*/ 5 w 37"/>
                  <a:gd name="T15" fmla="*/ 0 h 51"/>
                  <a:gd name="T16" fmla="*/ 9 w 37"/>
                  <a:gd name="T17" fmla="*/ 4 h 51"/>
                  <a:gd name="T18" fmla="*/ 9 w 37"/>
                  <a:gd name="T19" fmla="*/ 16 h 51"/>
                  <a:gd name="T20" fmla="*/ 19 w 37"/>
                  <a:gd name="T21" fmla="*/ 25 h 51"/>
                  <a:gd name="T22" fmla="*/ 29 w 37"/>
                  <a:gd name="T23" fmla="*/ 23 h 51"/>
                  <a:gd name="T24" fmla="*/ 29 w 37"/>
                  <a:gd name="T25" fmla="*/ 4 h 51"/>
                  <a:gd name="T26" fmla="*/ 33 w 37"/>
                  <a:gd name="T27" fmla="*/ 0 h 51"/>
                  <a:gd name="T28" fmla="*/ 37 w 37"/>
                  <a:gd name="T29" fmla="*/ 4 h 51"/>
                  <a:gd name="T30" fmla="*/ 37 w 37"/>
                  <a:gd name="T31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51">
                    <a:moveTo>
                      <a:pt x="37" y="47"/>
                    </a:moveTo>
                    <a:cubicBezTo>
                      <a:pt x="37" y="49"/>
                      <a:pt x="35" y="51"/>
                      <a:pt x="33" y="51"/>
                    </a:cubicBezTo>
                    <a:cubicBezTo>
                      <a:pt x="31" y="51"/>
                      <a:pt x="29" y="49"/>
                      <a:pt x="29" y="47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5" y="32"/>
                      <a:pt x="21" y="33"/>
                      <a:pt x="17" y="33"/>
                    </a:cubicBezTo>
                    <a:cubicBezTo>
                      <a:pt x="6" y="33"/>
                      <a:pt x="0" y="28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3"/>
                      <a:pt x="13" y="25"/>
                      <a:pt x="19" y="25"/>
                    </a:cubicBezTo>
                    <a:cubicBezTo>
                      <a:pt x="22" y="25"/>
                      <a:pt x="25" y="24"/>
                      <a:pt x="29" y="23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1"/>
                      <a:pt x="31" y="0"/>
                      <a:pt x="33" y="0"/>
                    </a:cubicBezTo>
                    <a:cubicBezTo>
                      <a:pt x="35" y="0"/>
                      <a:pt x="37" y="1"/>
                      <a:pt x="37" y="4"/>
                    </a:cubicBezTo>
                    <a:lnTo>
                      <a:pt x="37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0" name="Freeform 28"/>
              <p:cNvSpPr>
                <a:spLocks noEditPoints="1"/>
              </p:cNvSpPr>
              <p:nvPr userDrawn="1"/>
            </p:nvSpPr>
            <p:spPr bwMode="auto">
              <a:xfrm>
                <a:off x="907" y="476"/>
                <a:ext cx="57" cy="76"/>
              </a:xfrm>
              <a:custGeom>
                <a:avLst/>
                <a:gdLst>
                  <a:gd name="T0" fmla="*/ 36 w 39"/>
                  <a:gd name="T1" fmla="*/ 29 h 52"/>
                  <a:gd name="T2" fmla="*/ 8 w 39"/>
                  <a:gd name="T3" fmla="*/ 29 h 52"/>
                  <a:gd name="T4" fmla="*/ 8 w 39"/>
                  <a:gd name="T5" fmla="*/ 32 h 52"/>
                  <a:gd name="T6" fmla="*/ 20 w 39"/>
                  <a:gd name="T7" fmla="*/ 45 h 52"/>
                  <a:gd name="T8" fmla="*/ 32 w 39"/>
                  <a:gd name="T9" fmla="*/ 42 h 52"/>
                  <a:gd name="T10" fmla="*/ 37 w 39"/>
                  <a:gd name="T11" fmla="*/ 44 h 52"/>
                  <a:gd name="T12" fmla="*/ 35 w 39"/>
                  <a:gd name="T13" fmla="*/ 49 h 52"/>
                  <a:gd name="T14" fmla="*/ 19 w 39"/>
                  <a:gd name="T15" fmla="*/ 52 h 52"/>
                  <a:gd name="T16" fmla="*/ 0 w 39"/>
                  <a:gd name="T17" fmla="*/ 31 h 52"/>
                  <a:gd name="T18" fmla="*/ 0 w 39"/>
                  <a:gd name="T19" fmla="*/ 22 h 52"/>
                  <a:gd name="T20" fmla="*/ 19 w 39"/>
                  <a:gd name="T21" fmla="*/ 0 h 52"/>
                  <a:gd name="T22" fmla="*/ 39 w 39"/>
                  <a:gd name="T23" fmla="*/ 21 h 52"/>
                  <a:gd name="T24" fmla="*/ 39 w 39"/>
                  <a:gd name="T25" fmla="*/ 25 h 52"/>
                  <a:gd name="T26" fmla="*/ 36 w 39"/>
                  <a:gd name="T27" fmla="*/ 29 h 52"/>
                  <a:gd name="T28" fmla="*/ 30 w 39"/>
                  <a:gd name="T29" fmla="*/ 20 h 52"/>
                  <a:gd name="T30" fmla="*/ 19 w 39"/>
                  <a:gd name="T31" fmla="*/ 7 h 52"/>
                  <a:gd name="T32" fmla="*/ 8 w 39"/>
                  <a:gd name="T33" fmla="*/ 20 h 52"/>
                  <a:gd name="T34" fmla="*/ 8 w 39"/>
                  <a:gd name="T35" fmla="*/ 22 h 52"/>
                  <a:gd name="T36" fmla="*/ 30 w 39"/>
                  <a:gd name="T37" fmla="*/ 22 h 52"/>
                  <a:gd name="T38" fmla="*/ 30 w 39"/>
                  <a:gd name="T39" fmla="*/ 2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52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0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0" y="20"/>
                    </a:moveTo>
                    <a:cubicBezTo>
                      <a:pt x="30" y="12"/>
                      <a:pt x="28" y="7"/>
                      <a:pt x="19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0" y="22"/>
                      <a:pt x="30" y="22"/>
                      <a:pt x="30" y="22"/>
                    </a:cubicBezTo>
                    <a:lnTo>
                      <a:pt x="3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1" name="Freeform 29"/>
              <p:cNvSpPr>
                <a:spLocks/>
              </p:cNvSpPr>
              <p:nvPr userDrawn="1"/>
            </p:nvSpPr>
            <p:spPr bwMode="auto">
              <a:xfrm>
                <a:off x="981" y="476"/>
                <a:ext cx="51" cy="76"/>
              </a:xfrm>
              <a:custGeom>
                <a:avLst/>
                <a:gdLst>
                  <a:gd name="T0" fmla="*/ 29 w 35"/>
                  <a:gd name="T1" fmla="*/ 10 h 52"/>
                  <a:gd name="T2" fmla="*/ 20 w 35"/>
                  <a:gd name="T3" fmla="*/ 8 h 52"/>
                  <a:gd name="T4" fmla="*/ 9 w 35"/>
                  <a:gd name="T5" fmla="*/ 22 h 52"/>
                  <a:gd name="T6" fmla="*/ 9 w 35"/>
                  <a:gd name="T7" fmla="*/ 30 h 52"/>
                  <a:gd name="T8" fmla="*/ 20 w 35"/>
                  <a:gd name="T9" fmla="*/ 45 h 52"/>
                  <a:gd name="T10" fmla="*/ 29 w 35"/>
                  <a:gd name="T11" fmla="*/ 43 h 52"/>
                  <a:gd name="T12" fmla="*/ 34 w 35"/>
                  <a:gd name="T13" fmla="*/ 44 h 52"/>
                  <a:gd name="T14" fmla="*/ 32 w 35"/>
                  <a:gd name="T15" fmla="*/ 49 h 52"/>
                  <a:gd name="T16" fmla="*/ 20 w 35"/>
                  <a:gd name="T17" fmla="*/ 52 h 52"/>
                  <a:gd name="T18" fmla="*/ 0 w 35"/>
                  <a:gd name="T19" fmla="*/ 30 h 52"/>
                  <a:gd name="T20" fmla="*/ 0 w 35"/>
                  <a:gd name="T21" fmla="*/ 23 h 52"/>
                  <a:gd name="T22" fmla="*/ 20 w 35"/>
                  <a:gd name="T23" fmla="*/ 0 h 52"/>
                  <a:gd name="T24" fmla="*/ 32 w 35"/>
                  <a:gd name="T25" fmla="*/ 3 h 52"/>
                  <a:gd name="T26" fmla="*/ 34 w 35"/>
                  <a:gd name="T27" fmla="*/ 8 h 52"/>
                  <a:gd name="T28" fmla="*/ 29 w 35"/>
                  <a:gd name="T29" fmla="*/ 1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52">
                    <a:moveTo>
                      <a:pt x="29" y="10"/>
                    </a:moveTo>
                    <a:cubicBezTo>
                      <a:pt x="26" y="8"/>
                      <a:pt x="24" y="8"/>
                      <a:pt x="20" y="8"/>
                    </a:cubicBezTo>
                    <a:cubicBezTo>
                      <a:pt x="13" y="8"/>
                      <a:pt x="9" y="14"/>
                      <a:pt x="9" y="22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9"/>
                      <a:pt x="12" y="45"/>
                      <a:pt x="20" y="45"/>
                    </a:cubicBezTo>
                    <a:cubicBezTo>
                      <a:pt x="23" y="45"/>
                      <a:pt x="26" y="44"/>
                      <a:pt x="29" y="43"/>
                    </a:cubicBezTo>
                    <a:cubicBezTo>
                      <a:pt x="31" y="42"/>
                      <a:pt x="33" y="43"/>
                      <a:pt x="34" y="44"/>
                    </a:cubicBezTo>
                    <a:cubicBezTo>
                      <a:pt x="35" y="46"/>
                      <a:pt x="34" y="48"/>
                      <a:pt x="32" y="49"/>
                    </a:cubicBezTo>
                    <a:cubicBezTo>
                      <a:pt x="28" y="51"/>
                      <a:pt x="24" y="52"/>
                      <a:pt x="20" y="52"/>
                    </a:cubicBezTo>
                    <a:cubicBezTo>
                      <a:pt x="6" y="52"/>
                      <a:pt x="0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1"/>
                      <a:pt x="6" y="0"/>
                      <a:pt x="20" y="0"/>
                    </a:cubicBezTo>
                    <a:cubicBezTo>
                      <a:pt x="24" y="0"/>
                      <a:pt x="29" y="1"/>
                      <a:pt x="32" y="3"/>
                    </a:cubicBezTo>
                    <a:cubicBezTo>
                      <a:pt x="34" y="4"/>
                      <a:pt x="35" y="6"/>
                      <a:pt x="34" y="8"/>
                    </a:cubicBezTo>
                    <a:cubicBezTo>
                      <a:pt x="33" y="10"/>
                      <a:pt x="31" y="11"/>
                      <a:pt x="2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2" name="Freeform 30"/>
              <p:cNvSpPr>
                <a:spLocks/>
              </p:cNvSpPr>
              <p:nvPr userDrawn="1"/>
            </p:nvSpPr>
            <p:spPr bwMode="auto">
              <a:xfrm>
                <a:off x="1047" y="476"/>
                <a:ext cx="52" cy="76"/>
              </a:xfrm>
              <a:custGeom>
                <a:avLst/>
                <a:gdLst>
                  <a:gd name="T0" fmla="*/ 8 w 36"/>
                  <a:gd name="T1" fmla="*/ 22 h 52"/>
                  <a:gd name="T2" fmla="*/ 14 w 36"/>
                  <a:gd name="T3" fmla="*/ 22 h 52"/>
                  <a:gd name="T4" fmla="*/ 28 w 36"/>
                  <a:gd name="T5" fmla="*/ 3 h 52"/>
                  <a:gd name="T6" fmla="*/ 32 w 36"/>
                  <a:gd name="T7" fmla="*/ 0 h 52"/>
                  <a:gd name="T8" fmla="*/ 36 w 36"/>
                  <a:gd name="T9" fmla="*/ 5 h 52"/>
                  <a:gd name="T10" fmla="*/ 35 w 36"/>
                  <a:gd name="T11" fmla="*/ 7 h 52"/>
                  <a:gd name="T12" fmla="*/ 21 w 36"/>
                  <a:gd name="T13" fmla="*/ 26 h 52"/>
                  <a:gd name="T14" fmla="*/ 36 w 36"/>
                  <a:gd name="T15" fmla="*/ 46 h 52"/>
                  <a:gd name="T16" fmla="*/ 36 w 36"/>
                  <a:gd name="T17" fmla="*/ 48 h 52"/>
                  <a:gd name="T18" fmla="*/ 32 w 36"/>
                  <a:gd name="T19" fmla="*/ 52 h 52"/>
                  <a:gd name="T20" fmla="*/ 28 w 36"/>
                  <a:gd name="T21" fmla="*/ 50 h 52"/>
                  <a:gd name="T22" fmla="*/ 14 w 36"/>
                  <a:gd name="T23" fmla="*/ 30 h 52"/>
                  <a:gd name="T24" fmla="*/ 8 w 36"/>
                  <a:gd name="T25" fmla="*/ 30 h 52"/>
                  <a:gd name="T26" fmla="*/ 8 w 36"/>
                  <a:gd name="T27" fmla="*/ 48 h 52"/>
                  <a:gd name="T28" fmla="*/ 4 w 36"/>
                  <a:gd name="T29" fmla="*/ 52 h 52"/>
                  <a:gd name="T30" fmla="*/ 0 w 36"/>
                  <a:gd name="T31" fmla="*/ 48 h 52"/>
                  <a:gd name="T32" fmla="*/ 0 w 36"/>
                  <a:gd name="T33" fmla="*/ 5 h 52"/>
                  <a:gd name="T34" fmla="*/ 4 w 36"/>
                  <a:gd name="T35" fmla="*/ 1 h 52"/>
                  <a:gd name="T36" fmla="*/ 8 w 36"/>
                  <a:gd name="T37" fmla="*/ 5 h 52"/>
                  <a:gd name="T38" fmla="*/ 8 w 36"/>
                  <a:gd name="T39" fmla="*/ 2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52">
                    <a:moveTo>
                      <a:pt x="8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1"/>
                      <a:pt x="30" y="0"/>
                      <a:pt x="32" y="0"/>
                    </a:cubicBezTo>
                    <a:cubicBezTo>
                      <a:pt x="35" y="0"/>
                      <a:pt x="36" y="3"/>
                      <a:pt x="36" y="5"/>
                    </a:cubicBezTo>
                    <a:cubicBezTo>
                      <a:pt x="36" y="6"/>
                      <a:pt x="36" y="7"/>
                      <a:pt x="35" y="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6" y="33"/>
                      <a:pt x="31" y="39"/>
                      <a:pt x="36" y="46"/>
                    </a:cubicBezTo>
                    <a:cubicBezTo>
                      <a:pt x="36" y="46"/>
                      <a:pt x="36" y="47"/>
                      <a:pt x="36" y="48"/>
                    </a:cubicBezTo>
                    <a:cubicBezTo>
                      <a:pt x="36" y="50"/>
                      <a:pt x="35" y="52"/>
                      <a:pt x="32" y="52"/>
                    </a:cubicBezTo>
                    <a:cubicBezTo>
                      <a:pt x="30" y="52"/>
                      <a:pt x="29" y="51"/>
                      <a:pt x="28" y="50"/>
                    </a:cubicBezTo>
                    <a:cubicBezTo>
                      <a:pt x="23" y="43"/>
                      <a:pt x="19" y="37"/>
                      <a:pt x="1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6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1"/>
                      <a:pt x="4" y="1"/>
                    </a:cubicBezTo>
                    <a:cubicBezTo>
                      <a:pt x="6" y="1"/>
                      <a:pt x="8" y="2"/>
                      <a:pt x="8" y="5"/>
                    </a:cubicBezTo>
                    <a:lnTo>
                      <a:pt x="8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3" name="Freeform 31"/>
              <p:cNvSpPr>
                <a:spLocks noEditPoints="1"/>
              </p:cNvSpPr>
              <p:nvPr userDrawn="1"/>
            </p:nvSpPr>
            <p:spPr bwMode="auto">
              <a:xfrm>
                <a:off x="1108" y="476"/>
                <a:ext cx="63" cy="76"/>
              </a:xfrm>
              <a:custGeom>
                <a:avLst/>
                <a:gdLst>
                  <a:gd name="T0" fmla="*/ 39 w 43"/>
                  <a:gd name="T1" fmla="*/ 52 h 52"/>
                  <a:gd name="T2" fmla="*/ 34 w 43"/>
                  <a:gd name="T3" fmla="*/ 50 h 52"/>
                  <a:gd name="T4" fmla="*/ 32 w 43"/>
                  <a:gd name="T5" fmla="*/ 47 h 52"/>
                  <a:gd name="T6" fmla="*/ 18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9 w 43"/>
                  <a:gd name="T13" fmla="*/ 22 h 52"/>
                  <a:gd name="T14" fmla="*/ 30 w 43"/>
                  <a:gd name="T15" fmla="*/ 22 h 52"/>
                  <a:gd name="T16" fmla="*/ 30 w 43"/>
                  <a:gd name="T17" fmla="*/ 20 h 52"/>
                  <a:gd name="T18" fmla="*/ 20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4 w 43"/>
                  <a:gd name="T25" fmla="*/ 7 h 52"/>
                  <a:gd name="T26" fmla="*/ 6 w 43"/>
                  <a:gd name="T27" fmla="*/ 4 h 52"/>
                  <a:gd name="T28" fmla="*/ 20 w 43"/>
                  <a:gd name="T29" fmla="*/ 0 h 52"/>
                  <a:gd name="T30" fmla="*/ 39 w 43"/>
                  <a:gd name="T31" fmla="*/ 20 h 52"/>
                  <a:gd name="T32" fmla="*/ 39 w 43"/>
                  <a:gd name="T33" fmla="*/ 39 h 52"/>
                  <a:gd name="T34" fmla="*/ 42 w 43"/>
                  <a:gd name="T35" fmla="*/ 45 h 52"/>
                  <a:gd name="T36" fmla="*/ 43 w 43"/>
                  <a:gd name="T37" fmla="*/ 48 h 52"/>
                  <a:gd name="T38" fmla="*/ 39 w 43"/>
                  <a:gd name="T39" fmla="*/ 52 h 52"/>
                  <a:gd name="T40" fmla="*/ 30 w 43"/>
                  <a:gd name="T41" fmla="*/ 29 h 52"/>
                  <a:gd name="T42" fmla="*/ 19 w 43"/>
                  <a:gd name="T43" fmla="*/ 29 h 52"/>
                  <a:gd name="T44" fmla="*/ 9 w 43"/>
                  <a:gd name="T45" fmla="*/ 37 h 52"/>
                  <a:gd name="T46" fmla="*/ 9 w 43"/>
                  <a:gd name="T47" fmla="*/ 38 h 52"/>
                  <a:gd name="T48" fmla="*/ 19 w 43"/>
                  <a:gd name="T49" fmla="*/ 45 h 52"/>
                  <a:gd name="T50" fmla="*/ 30 w 43"/>
                  <a:gd name="T51" fmla="*/ 35 h 52"/>
                  <a:gd name="T52" fmla="*/ 30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4" name="Freeform 32"/>
              <p:cNvSpPr>
                <a:spLocks noEditPoints="1"/>
              </p:cNvSpPr>
              <p:nvPr userDrawn="1"/>
            </p:nvSpPr>
            <p:spPr bwMode="auto">
              <a:xfrm>
                <a:off x="1184" y="477"/>
                <a:ext cx="53" cy="75"/>
              </a:xfrm>
              <a:custGeom>
                <a:avLst/>
                <a:gdLst>
                  <a:gd name="T0" fmla="*/ 36 w 36"/>
                  <a:gd name="T1" fmla="*/ 47 h 51"/>
                  <a:gd name="T2" fmla="*/ 31 w 36"/>
                  <a:gd name="T3" fmla="*/ 51 h 51"/>
                  <a:gd name="T4" fmla="*/ 27 w 36"/>
                  <a:gd name="T5" fmla="*/ 47 h 51"/>
                  <a:gd name="T6" fmla="*/ 27 w 36"/>
                  <a:gd name="T7" fmla="*/ 30 h 51"/>
                  <a:gd name="T8" fmla="*/ 19 w 36"/>
                  <a:gd name="T9" fmla="*/ 30 h 51"/>
                  <a:gd name="T10" fmla="*/ 9 w 36"/>
                  <a:gd name="T11" fmla="*/ 49 h 51"/>
                  <a:gd name="T12" fmla="*/ 5 w 36"/>
                  <a:gd name="T13" fmla="*/ 51 h 51"/>
                  <a:gd name="T14" fmla="*/ 0 w 36"/>
                  <a:gd name="T15" fmla="*/ 47 h 51"/>
                  <a:gd name="T16" fmla="*/ 1 w 36"/>
                  <a:gd name="T17" fmla="*/ 44 h 51"/>
                  <a:gd name="T18" fmla="*/ 10 w 36"/>
                  <a:gd name="T19" fmla="*/ 29 h 51"/>
                  <a:gd name="T20" fmla="*/ 1 w 36"/>
                  <a:gd name="T21" fmla="*/ 16 h 51"/>
                  <a:gd name="T22" fmla="*/ 1 w 36"/>
                  <a:gd name="T23" fmla="*/ 13 h 51"/>
                  <a:gd name="T24" fmla="*/ 18 w 36"/>
                  <a:gd name="T25" fmla="*/ 0 h 51"/>
                  <a:gd name="T26" fmla="*/ 31 w 36"/>
                  <a:gd name="T27" fmla="*/ 0 h 51"/>
                  <a:gd name="T28" fmla="*/ 36 w 36"/>
                  <a:gd name="T29" fmla="*/ 4 h 51"/>
                  <a:gd name="T30" fmla="*/ 36 w 36"/>
                  <a:gd name="T31" fmla="*/ 47 h 51"/>
                  <a:gd name="T32" fmla="*/ 27 w 36"/>
                  <a:gd name="T33" fmla="*/ 23 h 51"/>
                  <a:gd name="T34" fmla="*/ 27 w 36"/>
                  <a:gd name="T35" fmla="*/ 7 h 51"/>
                  <a:gd name="T36" fmla="*/ 18 w 36"/>
                  <a:gd name="T37" fmla="*/ 7 h 51"/>
                  <a:gd name="T38" fmla="*/ 10 w 36"/>
                  <a:gd name="T39" fmla="*/ 14 h 51"/>
                  <a:gd name="T40" fmla="*/ 10 w 36"/>
                  <a:gd name="T41" fmla="*/ 16 h 51"/>
                  <a:gd name="T42" fmla="*/ 18 w 36"/>
                  <a:gd name="T43" fmla="*/ 23 h 51"/>
                  <a:gd name="T44" fmla="*/ 27 w 36"/>
                  <a:gd name="T4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51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9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5" name="Freeform 33"/>
              <p:cNvSpPr>
                <a:spLocks/>
              </p:cNvSpPr>
              <p:nvPr userDrawn="1"/>
            </p:nvSpPr>
            <p:spPr bwMode="auto">
              <a:xfrm>
                <a:off x="1303" y="477"/>
                <a:ext cx="59" cy="75"/>
              </a:xfrm>
              <a:custGeom>
                <a:avLst/>
                <a:gdLst>
                  <a:gd name="T0" fmla="*/ 8 w 40"/>
                  <a:gd name="T1" fmla="*/ 47 h 51"/>
                  <a:gd name="T2" fmla="*/ 4 w 40"/>
                  <a:gd name="T3" fmla="*/ 51 h 51"/>
                  <a:gd name="T4" fmla="*/ 0 w 40"/>
                  <a:gd name="T5" fmla="*/ 47 h 51"/>
                  <a:gd name="T6" fmla="*/ 0 w 40"/>
                  <a:gd name="T7" fmla="*/ 4 h 51"/>
                  <a:gd name="T8" fmla="*/ 4 w 40"/>
                  <a:gd name="T9" fmla="*/ 0 h 51"/>
                  <a:gd name="T10" fmla="*/ 8 w 40"/>
                  <a:gd name="T11" fmla="*/ 4 h 51"/>
                  <a:gd name="T12" fmla="*/ 8 w 40"/>
                  <a:gd name="T13" fmla="*/ 32 h 51"/>
                  <a:gd name="T14" fmla="*/ 31 w 40"/>
                  <a:gd name="T15" fmla="*/ 7 h 51"/>
                  <a:gd name="T16" fmla="*/ 31 w 40"/>
                  <a:gd name="T17" fmla="*/ 4 h 51"/>
                  <a:gd name="T18" fmla="*/ 36 w 40"/>
                  <a:gd name="T19" fmla="*/ 0 h 51"/>
                  <a:gd name="T20" fmla="*/ 40 w 40"/>
                  <a:gd name="T21" fmla="*/ 4 h 51"/>
                  <a:gd name="T22" fmla="*/ 40 w 40"/>
                  <a:gd name="T23" fmla="*/ 47 h 51"/>
                  <a:gd name="T24" fmla="*/ 36 w 40"/>
                  <a:gd name="T25" fmla="*/ 51 h 51"/>
                  <a:gd name="T26" fmla="*/ 31 w 40"/>
                  <a:gd name="T27" fmla="*/ 47 h 51"/>
                  <a:gd name="T28" fmla="*/ 31 w 40"/>
                  <a:gd name="T29" fmla="*/ 18 h 51"/>
                  <a:gd name="T30" fmla="*/ 8 w 40"/>
                  <a:gd name="T31" fmla="*/ 44 h 51"/>
                  <a:gd name="T32" fmla="*/ 8 w 40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51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6" name="Freeform 34"/>
              <p:cNvSpPr>
                <a:spLocks/>
              </p:cNvSpPr>
              <p:nvPr userDrawn="1"/>
            </p:nvSpPr>
            <p:spPr bwMode="auto">
              <a:xfrm>
                <a:off x="1384" y="476"/>
                <a:ext cx="56" cy="76"/>
              </a:xfrm>
              <a:custGeom>
                <a:avLst/>
                <a:gdLst>
                  <a:gd name="T0" fmla="*/ 38 w 38"/>
                  <a:gd name="T1" fmla="*/ 48 h 52"/>
                  <a:gd name="T2" fmla="*/ 33 w 38"/>
                  <a:gd name="T3" fmla="*/ 52 h 52"/>
                  <a:gd name="T4" fmla="*/ 29 w 38"/>
                  <a:gd name="T5" fmla="*/ 48 h 52"/>
                  <a:gd name="T6" fmla="*/ 29 w 38"/>
                  <a:gd name="T7" fmla="*/ 29 h 52"/>
                  <a:gd name="T8" fmla="*/ 9 w 38"/>
                  <a:gd name="T9" fmla="*/ 29 h 52"/>
                  <a:gd name="T10" fmla="*/ 9 w 38"/>
                  <a:gd name="T11" fmla="*/ 48 h 52"/>
                  <a:gd name="T12" fmla="*/ 5 w 38"/>
                  <a:gd name="T13" fmla="*/ 52 h 52"/>
                  <a:gd name="T14" fmla="*/ 0 w 38"/>
                  <a:gd name="T15" fmla="*/ 48 h 52"/>
                  <a:gd name="T16" fmla="*/ 0 w 38"/>
                  <a:gd name="T17" fmla="*/ 5 h 52"/>
                  <a:gd name="T18" fmla="*/ 5 w 38"/>
                  <a:gd name="T19" fmla="*/ 0 h 52"/>
                  <a:gd name="T20" fmla="*/ 9 w 38"/>
                  <a:gd name="T21" fmla="*/ 5 h 52"/>
                  <a:gd name="T22" fmla="*/ 9 w 38"/>
                  <a:gd name="T23" fmla="*/ 21 h 52"/>
                  <a:gd name="T24" fmla="*/ 29 w 38"/>
                  <a:gd name="T25" fmla="*/ 21 h 52"/>
                  <a:gd name="T26" fmla="*/ 29 w 38"/>
                  <a:gd name="T27" fmla="*/ 5 h 52"/>
                  <a:gd name="T28" fmla="*/ 33 w 38"/>
                  <a:gd name="T29" fmla="*/ 0 h 52"/>
                  <a:gd name="T30" fmla="*/ 38 w 38"/>
                  <a:gd name="T31" fmla="*/ 5 h 52"/>
                  <a:gd name="T32" fmla="*/ 38 w 38"/>
                  <a:gd name="T33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52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7" name="Freeform 35"/>
              <p:cNvSpPr>
                <a:spLocks/>
              </p:cNvSpPr>
              <p:nvPr userDrawn="1"/>
            </p:nvSpPr>
            <p:spPr bwMode="auto">
              <a:xfrm>
                <a:off x="1462" y="477"/>
                <a:ext cx="58" cy="75"/>
              </a:xfrm>
              <a:custGeom>
                <a:avLst/>
                <a:gdLst>
                  <a:gd name="T0" fmla="*/ 8 w 40"/>
                  <a:gd name="T1" fmla="*/ 47 h 51"/>
                  <a:gd name="T2" fmla="*/ 4 w 40"/>
                  <a:gd name="T3" fmla="*/ 51 h 51"/>
                  <a:gd name="T4" fmla="*/ 0 w 40"/>
                  <a:gd name="T5" fmla="*/ 47 h 51"/>
                  <a:gd name="T6" fmla="*/ 0 w 40"/>
                  <a:gd name="T7" fmla="*/ 4 h 51"/>
                  <a:gd name="T8" fmla="*/ 4 w 40"/>
                  <a:gd name="T9" fmla="*/ 0 h 51"/>
                  <a:gd name="T10" fmla="*/ 8 w 40"/>
                  <a:gd name="T11" fmla="*/ 4 h 51"/>
                  <a:gd name="T12" fmla="*/ 8 w 40"/>
                  <a:gd name="T13" fmla="*/ 32 h 51"/>
                  <a:gd name="T14" fmla="*/ 31 w 40"/>
                  <a:gd name="T15" fmla="*/ 7 h 51"/>
                  <a:gd name="T16" fmla="*/ 31 w 40"/>
                  <a:gd name="T17" fmla="*/ 4 h 51"/>
                  <a:gd name="T18" fmla="*/ 36 w 40"/>
                  <a:gd name="T19" fmla="*/ 0 h 51"/>
                  <a:gd name="T20" fmla="*/ 40 w 40"/>
                  <a:gd name="T21" fmla="*/ 4 h 51"/>
                  <a:gd name="T22" fmla="*/ 40 w 40"/>
                  <a:gd name="T23" fmla="*/ 47 h 51"/>
                  <a:gd name="T24" fmla="*/ 36 w 40"/>
                  <a:gd name="T25" fmla="*/ 51 h 51"/>
                  <a:gd name="T26" fmla="*/ 31 w 40"/>
                  <a:gd name="T27" fmla="*/ 47 h 51"/>
                  <a:gd name="T28" fmla="*/ 31 w 40"/>
                  <a:gd name="T29" fmla="*/ 18 h 51"/>
                  <a:gd name="T30" fmla="*/ 8 w 40"/>
                  <a:gd name="T31" fmla="*/ 44 h 51"/>
                  <a:gd name="T32" fmla="*/ 8 w 40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51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8" name="Freeform 36"/>
              <p:cNvSpPr>
                <a:spLocks/>
              </p:cNvSpPr>
              <p:nvPr userDrawn="1"/>
            </p:nvSpPr>
            <p:spPr bwMode="auto">
              <a:xfrm>
                <a:off x="1542" y="477"/>
                <a:ext cx="71" cy="99"/>
              </a:xfrm>
              <a:custGeom>
                <a:avLst/>
                <a:gdLst>
                  <a:gd name="T0" fmla="*/ 40 w 48"/>
                  <a:gd name="T1" fmla="*/ 51 h 67"/>
                  <a:gd name="T2" fmla="*/ 4 w 48"/>
                  <a:gd name="T3" fmla="*/ 51 h 67"/>
                  <a:gd name="T4" fmla="*/ 0 w 48"/>
                  <a:gd name="T5" fmla="*/ 47 h 67"/>
                  <a:gd name="T6" fmla="*/ 0 w 48"/>
                  <a:gd name="T7" fmla="*/ 4 h 67"/>
                  <a:gd name="T8" fmla="*/ 5 w 48"/>
                  <a:gd name="T9" fmla="*/ 0 h 67"/>
                  <a:gd name="T10" fmla="*/ 9 w 48"/>
                  <a:gd name="T11" fmla="*/ 4 h 67"/>
                  <a:gd name="T12" fmla="*/ 9 w 48"/>
                  <a:gd name="T13" fmla="*/ 43 h 67"/>
                  <a:gd name="T14" fmla="*/ 30 w 48"/>
                  <a:gd name="T15" fmla="*/ 43 h 67"/>
                  <a:gd name="T16" fmla="*/ 30 w 48"/>
                  <a:gd name="T17" fmla="*/ 4 h 67"/>
                  <a:gd name="T18" fmla="*/ 35 w 48"/>
                  <a:gd name="T19" fmla="*/ 0 h 67"/>
                  <a:gd name="T20" fmla="*/ 39 w 48"/>
                  <a:gd name="T21" fmla="*/ 4 h 67"/>
                  <a:gd name="T22" fmla="*/ 39 w 48"/>
                  <a:gd name="T23" fmla="*/ 43 h 67"/>
                  <a:gd name="T24" fmla="*/ 44 w 48"/>
                  <a:gd name="T25" fmla="*/ 43 h 67"/>
                  <a:gd name="T26" fmla="*/ 48 w 48"/>
                  <a:gd name="T27" fmla="*/ 46 h 67"/>
                  <a:gd name="T28" fmla="*/ 48 w 48"/>
                  <a:gd name="T29" fmla="*/ 63 h 67"/>
                  <a:gd name="T30" fmla="*/ 44 w 48"/>
                  <a:gd name="T31" fmla="*/ 67 h 67"/>
                  <a:gd name="T32" fmla="*/ 40 w 48"/>
                  <a:gd name="T33" fmla="*/ 63 h 67"/>
                  <a:gd name="T34" fmla="*/ 40 w 48"/>
                  <a:gd name="T35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67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1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79" name="Freeform 37"/>
              <p:cNvSpPr>
                <a:spLocks/>
              </p:cNvSpPr>
              <p:nvPr userDrawn="1"/>
            </p:nvSpPr>
            <p:spPr bwMode="auto">
              <a:xfrm>
                <a:off x="1626" y="477"/>
                <a:ext cx="58" cy="75"/>
              </a:xfrm>
              <a:custGeom>
                <a:avLst/>
                <a:gdLst>
                  <a:gd name="T0" fmla="*/ 9 w 40"/>
                  <a:gd name="T1" fmla="*/ 47 h 51"/>
                  <a:gd name="T2" fmla="*/ 4 w 40"/>
                  <a:gd name="T3" fmla="*/ 51 h 51"/>
                  <a:gd name="T4" fmla="*/ 0 w 40"/>
                  <a:gd name="T5" fmla="*/ 47 h 51"/>
                  <a:gd name="T6" fmla="*/ 0 w 40"/>
                  <a:gd name="T7" fmla="*/ 4 h 51"/>
                  <a:gd name="T8" fmla="*/ 4 w 40"/>
                  <a:gd name="T9" fmla="*/ 0 h 51"/>
                  <a:gd name="T10" fmla="*/ 9 w 40"/>
                  <a:gd name="T11" fmla="*/ 4 h 51"/>
                  <a:gd name="T12" fmla="*/ 9 w 40"/>
                  <a:gd name="T13" fmla="*/ 32 h 51"/>
                  <a:gd name="T14" fmla="*/ 31 w 40"/>
                  <a:gd name="T15" fmla="*/ 7 h 51"/>
                  <a:gd name="T16" fmla="*/ 31 w 40"/>
                  <a:gd name="T17" fmla="*/ 4 h 51"/>
                  <a:gd name="T18" fmla="*/ 36 w 40"/>
                  <a:gd name="T19" fmla="*/ 0 h 51"/>
                  <a:gd name="T20" fmla="*/ 40 w 40"/>
                  <a:gd name="T21" fmla="*/ 4 h 51"/>
                  <a:gd name="T22" fmla="*/ 40 w 40"/>
                  <a:gd name="T23" fmla="*/ 47 h 51"/>
                  <a:gd name="T24" fmla="*/ 36 w 40"/>
                  <a:gd name="T25" fmla="*/ 51 h 51"/>
                  <a:gd name="T26" fmla="*/ 31 w 40"/>
                  <a:gd name="T27" fmla="*/ 47 h 51"/>
                  <a:gd name="T28" fmla="*/ 31 w 40"/>
                  <a:gd name="T29" fmla="*/ 18 h 51"/>
                  <a:gd name="T30" fmla="*/ 9 w 40"/>
                  <a:gd name="T31" fmla="*/ 44 h 51"/>
                  <a:gd name="T32" fmla="*/ 9 w 40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51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80" name="Freeform 38"/>
              <p:cNvSpPr>
                <a:spLocks noEditPoints="1"/>
              </p:cNvSpPr>
              <p:nvPr userDrawn="1"/>
            </p:nvSpPr>
            <p:spPr bwMode="auto">
              <a:xfrm>
                <a:off x="1702" y="476"/>
                <a:ext cx="63" cy="76"/>
              </a:xfrm>
              <a:custGeom>
                <a:avLst/>
                <a:gdLst>
                  <a:gd name="T0" fmla="*/ 38 w 43"/>
                  <a:gd name="T1" fmla="*/ 52 h 52"/>
                  <a:gd name="T2" fmla="*/ 33 w 43"/>
                  <a:gd name="T3" fmla="*/ 50 h 52"/>
                  <a:gd name="T4" fmla="*/ 31 w 43"/>
                  <a:gd name="T5" fmla="*/ 47 h 52"/>
                  <a:gd name="T6" fmla="*/ 17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8 w 43"/>
                  <a:gd name="T13" fmla="*/ 22 h 52"/>
                  <a:gd name="T14" fmla="*/ 30 w 43"/>
                  <a:gd name="T15" fmla="*/ 22 h 52"/>
                  <a:gd name="T16" fmla="*/ 30 w 43"/>
                  <a:gd name="T17" fmla="*/ 20 h 52"/>
                  <a:gd name="T18" fmla="*/ 19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3 w 43"/>
                  <a:gd name="T25" fmla="*/ 7 h 52"/>
                  <a:gd name="T26" fmla="*/ 5 w 43"/>
                  <a:gd name="T27" fmla="*/ 4 h 52"/>
                  <a:gd name="T28" fmla="*/ 20 w 43"/>
                  <a:gd name="T29" fmla="*/ 0 h 52"/>
                  <a:gd name="T30" fmla="*/ 38 w 43"/>
                  <a:gd name="T31" fmla="*/ 20 h 52"/>
                  <a:gd name="T32" fmla="*/ 38 w 43"/>
                  <a:gd name="T33" fmla="*/ 39 h 52"/>
                  <a:gd name="T34" fmla="*/ 41 w 43"/>
                  <a:gd name="T35" fmla="*/ 45 h 52"/>
                  <a:gd name="T36" fmla="*/ 43 w 43"/>
                  <a:gd name="T37" fmla="*/ 48 h 52"/>
                  <a:gd name="T38" fmla="*/ 38 w 43"/>
                  <a:gd name="T39" fmla="*/ 52 h 52"/>
                  <a:gd name="T40" fmla="*/ 30 w 43"/>
                  <a:gd name="T41" fmla="*/ 29 h 52"/>
                  <a:gd name="T42" fmla="*/ 19 w 43"/>
                  <a:gd name="T43" fmla="*/ 29 h 52"/>
                  <a:gd name="T44" fmla="*/ 8 w 43"/>
                  <a:gd name="T45" fmla="*/ 37 h 52"/>
                  <a:gd name="T46" fmla="*/ 8 w 43"/>
                  <a:gd name="T47" fmla="*/ 38 h 52"/>
                  <a:gd name="T48" fmla="*/ 19 w 43"/>
                  <a:gd name="T49" fmla="*/ 45 h 52"/>
                  <a:gd name="T50" fmla="*/ 30 w 43"/>
                  <a:gd name="T51" fmla="*/ 35 h 52"/>
                  <a:gd name="T52" fmla="*/ 30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8" y="52"/>
                    </a:moveTo>
                    <a:cubicBezTo>
                      <a:pt x="37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0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81" name="Freeform 39"/>
              <p:cNvSpPr>
                <a:spLocks/>
              </p:cNvSpPr>
              <p:nvPr userDrawn="1"/>
            </p:nvSpPr>
            <p:spPr bwMode="auto">
              <a:xfrm>
                <a:off x="1772" y="477"/>
                <a:ext cx="59" cy="77"/>
              </a:xfrm>
              <a:custGeom>
                <a:avLst/>
                <a:gdLst>
                  <a:gd name="T0" fmla="*/ 36 w 40"/>
                  <a:gd name="T1" fmla="*/ 0 h 52"/>
                  <a:gd name="T2" fmla="*/ 40 w 40"/>
                  <a:gd name="T3" fmla="*/ 4 h 52"/>
                  <a:gd name="T4" fmla="*/ 36 w 40"/>
                  <a:gd name="T5" fmla="*/ 7 h 52"/>
                  <a:gd name="T6" fmla="*/ 24 w 40"/>
                  <a:gd name="T7" fmla="*/ 7 h 52"/>
                  <a:gd name="T8" fmla="*/ 24 w 40"/>
                  <a:gd name="T9" fmla="*/ 47 h 52"/>
                  <a:gd name="T10" fmla="*/ 20 w 40"/>
                  <a:gd name="T11" fmla="*/ 52 h 52"/>
                  <a:gd name="T12" fmla="*/ 15 w 40"/>
                  <a:gd name="T13" fmla="*/ 47 h 52"/>
                  <a:gd name="T14" fmla="*/ 15 w 40"/>
                  <a:gd name="T15" fmla="*/ 7 h 52"/>
                  <a:gd name="T16" fmla="*/ 3 w 40"/>
                  <a:gd name="T17" fmla="*/ 7 h 52"/>
                  <a:gd name="T18" fmla="*/ 0 w 40"/>
                  <a:gd name="T19" fmla="*/ 4 h 52"/>
                  <a:gd name="T20" fmla="*/ 3 w 40"/>
                  <a:gd name="T21" fmla="*/ 0 h 52"/>
                  <a:gd name="T22" fmla="*/ 36 w 40"/>
                  <a:gd name="T2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52">
                    <a:moveTo>
                      <a:pt x="36" y="0"/>
                    </a:moveTo>
                    <a:cubicBezTo>
                      <a:pt x="38" y="0"/>
                      <a:pt x="40" y="2"/>
                      <a:pt x="40" y="4"/>
                    </a:cubicBezTo>
                    <a:cubicBezTo>
                      <a:pt x="40" y="6"/>
                      <a:pt x="38" y="7"/>
                      <a:pt x="36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50"/>
                      <a:pt x="22" y="52"/>
                      <a:pt x="20" y="52"/>
                    </a:cubicBezTo>
                    <a:cubicBezTo>
                      <a:pt x="17" y="52"/>
                      <a:pt x="15" y="50"/>
                      <a:pt x="15" y="4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82" name="Freeform 40"/>
              <p:cNvSpPr>
                <a:spLocks/>
              </p:cNvSpPr>
              <p:nvPr userDrawn="1"/>
            </p:nvSpPr>
            <p:spPr bwMode="auto">
              <a:xfrm>
                <a:off x="1843" y="477"/>
                <a:ext cx="60" cy="75"/>
              </a:xfrm>
              <a:custGeom>
                <a:avLst/>
                <a:gdLst>
                  <a:gd name="T0" fmla="*/ 9 w 41"/>
                  <a:gd name="T1" fmla="*/ 47 h 51"/>
                  <a:gd name="T2" fmla="*/ 4 w 41"/>
                  <a:gd name="T3" fmla="*/ 51 h 51"/>
                  <a:gd name="T4" fmla="*/ 0 w 41"/>
                  <a:gd name="T5" fmla="*/ 47 h 51"/>
                  <a:gd name="T6" fmla="*/ 0 w 41"/>
                  <a:gd name="T7" fmla="*/ 4 h 51"/>
                  <a:gd name="T8" fmla="*/ 4 w 41"/>
                  <a:gd name="T9" fmla="*/ 0 h 51"/>
                  <a:gd name="T10" fmla="*/ 9 w 41"/>
                  <a:gd name="T11" fmla="*/ 4 h 51"/>
                  <a:gd name="T12" fmla="*/ 9 w 41"/>
                  <a:gd name="T13" fmla="*/ 32 h 51"/>
                  <a:gd name="T14" fmla="*/ 32 w 41"/>
                  <a:gd name="T15" fmla="*/ 7 h 51"/>
                  <a:gd name="T16" fmla="*/ 32 w 41"/>
                  <a:gd name="T17" fmla="*/ 4 h 51"/>
                  <a:gd name="T18" fmla="*/ 36 w 41"/>
                  <a:gd name="T19" fmla="*/ 0 h 51"/>
                  <a:gd name="T20" fmla="*/ 41 w 41"/>
                  <a:gd name="T21" fmla="*/ 4 h 51"/>
                  <a:gd name="T22" fmla="*/ 41 w 41"/>
                  <a:gd name="T23" fmla="*/ 47 h 51"/>
                  <a:gd name="T24" fmla="*/ 36 w 41"/>
                  <a:gd name="T25" fmla="*/ 51 h 51"/>
                  <a:gd name="T26" fmla="*/ 32 w 41"/>
                  <a:gd name="T27" fmla="*/ 47 h 51"/>
                  <a:gd name="T28" fmla="*/ 32 w 41"/>
                  <a:gd name="T29" fmla="*/ 18 h 51"/>
                  <a:gd name="T30" fmla="*/ 9 w 41"/>
                  <a:gd name="T31" fmla="*/ 44 h 51"/>
                  <a:gd name="T32" fmla="*/ 9 w 41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51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6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83" name="Freeform 41"/>
              <p:cNvSpPr>
                <a:spLocks noEditPoints="1"/>
              </p:cNvSpPr>
              <p:nvPr userDrawn="1"/>
            </p:nvSpPr>
            <p:spPr bwMode="auto">
              <a:xfrm>
                <a:off x="1924" y="477"/>
                <a:ext cx="52" cy="75"/>
              </a:xfrm>
              <a:custGeom>
                <a:avLst/>
                <a:gdLst>
                  <a:gd name="T0" fmla="*/ 5 w 36"/>
                  <a:gd name="T1" fmla="*/ 51 h 51"/>
                  <a:gd name="T2" fmla="*/ 0 w 36"/>
                  <a:gd name="T3" fmla="*/ 46 h 51"/>
                  <a:gd name="T4" fmla="*/ 0 w 36"/>
                  <a:gd name="T5" fmla="*/ 4 h 51"/>
                  <a:gd name="T6" fmla="*/ 5 w 36"/>
                  <a:gd name="T7" fmla="*/ 0 h 51"/>
                  <a:gd name="T8" fmla="*/ 19 w 36"/>
                  <a:gd name="T9" fmla="*/ 0 h 51"/>
                  <a:gd name="T10" fmla="*/ 34 w 36"/>
                  <a:gd name="T11" fmla="*/ 13 h 51"/>
                  <a:gd name="T12" fmla="*/ 34 w 36"/>
                  <a:gd name="T13" fmla="*/ 15 h 51"/>
                  <a:gd name="T14" fmla="*/ 29 w 36"/>
                  <a:gd name="T15" fmla="*/ 24 h 51"/>
                  <a:gd name="T16" fmla="*/ 36 w 36"/>
                  <a:gd name="T17" fmla="*/ 35 h 51"/>
                  <a:gd name="T18" fmla="*/ 36 w 36"/>
                  <a:gd name="T19" fmla="*/ 37 h 51"/>
                  <a:gd name="T20" fmla="*/ 20 w 36"/>
                  <a:gd name="T21" fmla="*/ 51 h 51"/>
                  <a:gd name="T22" fmla="*/ 5 w 36"/>
                  <a:gd name="T23" fmla="*/ 51 h 51"/>
                  <a:gd name="T24" fmla="*/ 9 w 36"/>
                  <a:gd name="T25" fmla="*/ 7 h 51"/>
                  <a:gd name="T26" fmla="*/ 9 w 36"/>
                  <a:gd name="T27" fmla="*/ 21 h 51"/>
                  <a:gd name="T28" fmla="*/ 17 w 36"/>
                  <a:gd name="T29" fmla="*/ 21 h 51"/>
                  <a:gd name="T30" fmla="*/ 26 w 36"/>
                  <a:gd name="T31" fmla="*/ 15 h 51"/>
                  <a:gd name="T32" fmla="*/ 26 w 36"/>
                  <a:gd name="T33" fmla="*/ 14 h 51"/>
                  <a:gd name="T34" fmla="*/ 18 w 36"/>
                  <a:gd name="T35" fmla="*/ 7 h 51"/>
                  <a:gd name="T36" fmla="*/ 9 w 36"/>
                  <a:gd name="T37" fmla="*/ 7 h 51"/>
                  <a:gd name="T38" fmla="*/ 9 w 36"/>
                  <a:gd name="T39" fmla="*/ 29 h 51"/>
                  <a:gd name="T40" fmla="*/ 9 w 36"/>
                  <a:gd name="T41" fmla="*/ 43 h 51"/>
                  <a:gd name="T42" fmla="*/ 20 w 36"/>
                  <a:gd name="T43" fmla="*/ 43 h 51"/>
                  <a:gd name="T44" fmla="*/ 28 w 36"/>
                  <a:gd name="T45" fmla="*/ 37 h 51"/>
                  <a:gd name="T46" fmla="*/ 28 w 36"/>
                  <a:gd name="T47" fmla="*/ 35 h 51"/>
                  <a:gd name="T48" fmla="*/ 19 w 36"/>
                  <a:gd name="T49" fmla="*/ 29 h 51"/>
                  <a:gd name="T50" fmla="*/ 9 w 36"/>
                  <a:gd name="T51" fmla="*/ 2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" h="51">
                    <a:moveTo>
                      <a:pt x="5" y="51"/>
                    </a:moveTo>
                    <a:cubicBezTo>
                      <a:pt x="2" y="51"/>
                      <a:pt x="0" y="49"/>
                      <a:pt x="0" y="4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0" y="0"/>
                      <a:pt x="34" y="6"/>
                      <a:pt x="34" y="13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8"/>
                      <a:pt x="33" y="22"/>
                      <a:pt x="29" y="24"/>
                    </a:cubicBezTo>
                    <a:cubicBezTo>
                      <a:pt x="35" y="27"/>
                      <a:pt x="36" y="31"/>
                      <a:pt x="36" y="35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2" y="51"/>
                      <a:pt x="20" y="51"/>
                    </a:cubicBezTo>
                    <a:lnTo>
                      <a:pt x="5" y="51"/>
                    </a:lnTo>
                    <a:close/>
                    <a:moveTo>
                      <a:pt x="9" y="7"/>
                    </a:moveTo>
                    <a:cubicBezTo>
                      <a:pt x="9" y="21"/>
                      <a:pt x="9" y="21"/>
                      <a:pt x="9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3" y="21"/>
                      <a:pt x="26" y="19"/>
                      <a:pt x="26" y="1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0"/>
                      <a:pt x="24" y="7"/>
                      <a:pt x="18" y="7"/>
                    </a:cubicBezTo>
                    <a:lnTo>
                      <a:pt x="9" y="7"/>
                    </a:lnTo>
                    <a:close/>
                    <a:moveTo>
                      <a:pt x="9" y="29"/>
                    </a:moveTo>
                    <a:cubicBezTo>
                      <a:pt x="9" y="43"/>
                      <a:pt x="9" y="43"/>
                      <a:pt x="9" y="43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6" y="43"/>
                      <a:pt x="28" y="41"/>
                      <a:pt x="28" y="37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1"/>
                      <a:pt x="25" y="29"/>
                      <a:pt x="19" y="29"/>
                    </a:cubicBezTo>
                    <a:lnTo>
                      <a:pt x="9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84" name="Freeform 42"/>
              <p:cNvSpPr>
                <a:spLocks noEditPoints="1"/>
              </p:cNvSpPr>
              <p:nvPr userDrawn="1"/>
            </p:nvSpPr>
            <p:spPr bwMode="auto">
              <a:xfrm>
                <a:off x="1991" y="476"/>
                <a:ext cx="63" cy="76"/>
              </a:xfrm>
              <a:custGeom>
                <a:avLst/>
                <a:gdLst>
                  <a:gd name="T0" fmla="*/ 39 w 43"/>
                  <a:gd name="T1" fmla="*/ 52 h 52"/>
                  <a:gd name="T2" fmla="*/ 34 w 43"/>
                  <a:gd name="T3" fmla="*/ 50 h 52"/>
                  <a:gd name="T4" fmla="*/ 32 w 43"/>
                  <a:gd name="T5" fmla="*/ 47 h 52"/>
                  <a:gd name="T6" fmla="*/ 18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9 w 43"/>
                  <a:gd name="T13" fmla="*/ 22 h 52"/>
                  <a:gd name="T14" fmla="*/ 30 w 43"/>
                  <a:gd name="T15" fmla="*/ 22 h 52"/>
                  <a:gd name="T16" fmla="*/ 30 w 43"/>
                  <a:gd name="T17" fmla="*/ 20 h 52"/>
                  <a:gd name="T18" fmla="*/ 20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4 w 43"/>
                  <a:gd name="T25" fmla="*/ 7 h 52"/>
                  <a:gd name="T26" fmla="*/ 5 w 43"/>
                  <a:gd name="T27" fmla="*/ 4 h 52"/>
                  <a:gd name="T28" fmla="*/ 20 w 43"/>
                  <a:gd name="T29" fmla="*/ 0 h 52"/>
                  <a:gd name="T30" fmla="*/ 39 w 43"/>
                  <a:gd name="T31" fmla="*/ 20 h 52"/>
                  <a:gd name="T32" fmla="*/ 39 w 43"/>
                  <a:gd name="T33" fmla="*/ 39 h 52"/>
                  <a:gd name="T34" fmla="*/ 41 w 43"/>
                  <a:gd name="T35" fmla="*/ 45 h 52"/>
                  <a:gd name="T36" fmla="*/ 43 w 43"/>
                  <a:gd name="T37" fmla="*/ 48 h 52"/>
                  <a:gd name="T38" fmla="*/ 39 w 43"/>
                  <a:gd name="T39" fmla="*/ 52 h 52"/>
                  <a:gd name="T40" fmla="*/ 30 w 43"/>
                  <a:gd name="T41" fmla="*/ 29 h 52"/>
                  <a:gd name="T42" fmla="*/ 19 w 43"/>
                  <a:gd name="T43" fmla="*/ 29 h 52"/>
                  <a:gd name="T44" fmla="*/ 9 w 43"/>
                  <a:gd name="T45" fmla="*/ 37 h 52"/>
                  <a:gd name="T46" fmla="*/ 9 w 43"/>
                  <a:gd name="T47" fmla="*/ 38 h 52"/>
                  <a:gd name="T48" fmla="*/ 19 w 43"/>
                  <a:gd name="T49" fmla="*/ 45 h 52"/>
                  <a:gd name="T50" fmla="*/ 30 w 43"/>
                  <a:gd name="T51" fmla="*/ 35 h 52"/>
                  <a:gd name="T52" fmla="*/ 30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4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1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</p:grpSp>
        <p:grpSp>
          <p:nvGrpSpPr>
            <p:cNvPr id="23" name="Group 45"/>
            <p:cNvGrpSpPr>
              <a:grpSpLocks noChangeAspect="1"/>
            </p:cNvGrpSpPr>
            <p:nvPr userDrawn="1"/>
          </p:nvGrpSpPr>
          <p:grpSpPr bwMode="auto">
            <a:xfrm>
              <a:off x="288925" y="1169988"/>
              <a:ext cx="1320800" cy="107950"/>
              <a:chOff x="182" y="737"/>
              <a:chExt cx="832" cy="68"/>
            </a:xfrm>
            <a:solidFill>
              <a:srgbClr val="F75931"/>
            </a:solidFill>
          </p:grpSpPr>
          <p:sp>
            <p:nvSpPr>
              <p:cNvPr id="25" name="Freeform 46"/>
              <p:cNvSpPr>
                <a:spLocks/>
              </p:cNvSpPr>
              <p:nvPr userDrawn="1"/>
            </p:nvSpPr>
            <p:spPr bwMode="auto">
              <a:xfrm>
                <a:off x="182" y="737"/>
                <a:ext cx="38" cy="55"/>
              </a:xfrm>
              <a:custGeom>
                <a:avLst/>
                <a:gdLst>
                  <a:gd name="T0" fmla="*/ 24 w 27"/>
                  <a:gd name="T1" fmla="*/ 39 h 39"/>
                  <a:gd name="T2" fmla="*/ 22 w 27"/>
                  <a:gd name="T3" fmla="*/ 36 h 39"/>
                  <a:gd name="T4" fmla="*/ 22 w 27"/>
                  <a:gd name="T5" fmla="*/ 4 h 39"/>
                  <a:gd name="T6" fmla="*/ 5 w 27"/>
                  <a:gd name="T7" fmla="*/ 4 h 39"/>
                  <a:gd name="T8" fmla="*/ 5 w 27"/>
                  <a:gd name="T9" fmla="*/ 36 h 39"/>
                  <a:gd name="T10" fmla="*/ 2 w 27"/>
                  <a:gd name="T11" fmla="*/ 39 h 39"/>
                  <a:gd name="T12" fmla="*/ 0 w 27"/>
                  <a:gd name="T13" fmla="*/ 36 h 39"/>
                  <a:gd name="T14" fmla="*/ 0 w 27"/>
                  <a:gd name="T15" fmla="*/ 2 h 39"/>
                  <a:gd name="T16" fmla="*/ 2 w 27"/>
                  <a:gd name="T17" fmla="*/ 0 h 39"/>
                  <a:gd name="T18" fmla="*/ 24 w 27"/>
                  <a:gd name="T19" fmla="*/ 0 h 39"/>
                  <a:gd name="T20" fmla="*/ 27 w 27"/>
                  <a:gd name="T21" fmla="*/ 2 h 39"/>
                  <a:gd name="T22" fmla="*/ 27 w 27"/>
                  <a:gd name="T23" fmla="*/ 36 h 39"/>
                  <a:gd name="T24" fmla="*/ 24 w 27"/>
                  <a:gd name="T2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9">
                    <a:moveTo>
                      <a:pt x="24" y="39"/>
                    </a:moveTo>
                    <a:cubicBezTo>
                      <a:pt x="23" y="39"/>
                      <a:pt x="22" y="38"/>
                      <a:pt x="22" y="3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8"/>
                      <a:pt x="4" y="39"/>
                      <a:pt x="2" y="39"/>
                    </a:cubicBezTo>
                    <a:cubicBezTo>
                      <a:pt x="1" y="39"/>
                      <a:pt x="0" y="38"/>
                      <a:pt x="0" y="3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7" y="1"/>
                      <a:pt x="27" y="2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8"/>
                      <a:pt x="26" y="39"/>
                      <a:pt x="24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26" name="Freeform 47"/>
              <p:cNvSpPr>
                <a:spLocks noEditPoints="1"/>
              </p:cNvSpPr>
              <p:nvPr userDrawn="1"/>
            </p:nvSpPr>
            <p:spPr bwMode="auto">
              <a:xfrm>
                <a:off x="229" y="753"/>
                <a:ext cx="32" cy="52"/>
              </a:xfrm>
              <a:custGeom>
                <a:avLst/>
                <a:gdLst>
                  <a:gd name="T0" fmla="*/ 13 w 23"/>
                  <a:gd name="T1" fmla="*/ 28 h 37"/>
                  <a:gd name="T2" fmla="*/ 7 w 23"/>
                  <a:gd name="T3" fmla="*/ 25 h 37"/>
                  <a:gd name="T4" fmla="*/ 7 w 23"/>
                  <a:gd name="T5" fmla="*/ 35 h 37"/>
                  <a:gd name="T6" fmla="*/ 5 w 23"/>
                  <a:gd name="T7" fmla="*/ 37 h 37"/>
                  <a:gd name="T8" fmla="*/ 2 w 23"/>
                  <a:gd name="T9" fmla="*/ 35 h 37"/>
                  <a:gd name="T10" fmla="*/ 2 w 23"/>
                  <a:gd name="T11" fmla="*/ 7 h 37"/>
                  <a:gd name="T12" fmla="*/ 1 w 23"/>
                  <a:gd name="T13" fmla="*/ 4 h 37"/>
                  <a:gd name="T14" fmla="*/ 0 w 23"/>
                  <a:gd name="T15" fmla="*/ 2 h 37"/>
                  <a:gd name="T16" fmla="*/ 2 w 23"/>
                  <a:gd name="T17" fmla="*/ 0 h 37"/>
                  <a:gd name="T18" fmla="*/ 5 w 23"/>
                  <a:gd name="T19" fmla="*/ 1 h 37"/>
                  <a:gd name="T20" fmla="*/ 6 w 23"/>
                  <a:gd name="T21" fmla="*/ 3 h 37"/>
                  <a:gd name="T22" fmla="*/ 13 w 23"/>
                  <a:gd name="T23" fmla="*/ 0 h 37"/>
                  <a:gd name="T24" fmla="*/ 23 w 23"/>
                  <a:gd name="T25" fmla="*/ 11 h 37"/>
                  <a:gd name="T26" fmla="*/ 23 w 23"/>
                  <a:gd name="T27" fmla="*/ 16 h 37"/>
                  <a:gd name="T28" fmla="*/ 13 w 23"/>
                  <a:gd name="T29" fmla="*/ 28 h 37"/>
                  <a:gd name="T30" fmla="*/ 18 w 23"/>
                  <a:gd name="T31" fmla="*/ 11 h 37"/>
                  <a:gd name="T32" fmla="*/ 12 w 23"/>
                  <a:gd name="T33" fmla="*/ 4 h 37"/>
                  <a:gd name="T34" fmla="*/ 7 w 23"/>
                  <a:gd name="T35" fmla="*/ 6 h 37"/>
                  <a:gd name="T36" fmla="*/ 7 w 23"/>
                  <a:gd name="T37" fmla="*/ 21 h 37"/>
                  <a:gd name="T38" fmla="*/ 12 w 23"/>
                  <a:gd name="T39" fmla="*/ 24 h 37"/>
                  <a:gd name="T40" fmla="*/ 18 w 23"/>
                  <a:gd name="T41" fmla="*/ 16 h 37"/>
                  <a:gd name="T42" fmla="*/ 18 w 23"/>
                  <a:gd name="T43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37">
                    <a:moveTo>
                      <a:pt x="13" y="28"/>
                    </a:moveTo>
                    <a:cubicBezTo>
                      <a:pt x="11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3" y="37"/>
                      <a:pt x="2" y="36"/>
                      <a:pt x="2" y="3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3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2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2" y="24"/>
                    </a:cubicBezTo>
                    <a:cubicBezTo>
                      <a:pt x="16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27" name="Freeform 48"/>
              <p:cNvSpPr>
                <a:spLocks noEditPoints="1"/>
              </p:cNvSpPr>
              <p:nvPr userDrawn="1"/>
            </p:nvSpPr>
            <p:spPr bwMode="auto">
              <a:xfrm>
                <a:off x="268" y="753"/>
                <a:ext cx="31" cy="39"/>
              </a:xfrm>
              <a:custGeom>
                <a:avLst/>
                <a:gdLst>
                  <a:gd name="T0" fmla="*/ 11 w 22"/>
                  <a:gd name="T1" fmla="*/ 28 h 28"/>
                  <a:gd name="T2" fmla="*/ 0 w 22"/>
                  <a:gd name="T3" fmla="*/ 17 h 28"/>
                  <a:gd name="T4" fmla="*/ 0 w 22"/>
                  <a:gd name="T5" fmla="*/ 11 h 28"/>
                  <a:gd name="T6" fmla="*/ 11 w 22"/>
                  <a:gd name="T7" fmla="*/ 0 h 28"/>
                  <a:gd name="T8" fmla="*/ 22 w 22"/>
                  <a:gd name="T9" fmla="*/ 11 h 28"/>
                  <a:gd name="T10" fmla="*/ 22 w 22"/>
                  <a:gd name="T11" fmla="*/ 17 h 28"/>
                  <a:gd name="T12" fmla="*/ 11 w 22"/>
                  <a:gd name="T13" fmla="*/ 28 h 28"/>
                  <a:gd name="T14" fmla="*/ 17 w 22"/>
                  <a:gd name="T15" fmla="*/ 11 h 28"/>
                  <a:gd name="T16" fmla="*/ 11 w 22"/>
                  <a:gd name="T17" fmla="*/ 5 h 28"/>
                  <a:gd name="T18" fmla="*/ 5 w 22"/>
                  <a:gd name="T19" fmla="*/ 11 h 28"/>
                  <a:gd name="T20" fmla="*/ 5 w 22"/>
                  <a:gd name="T21" fmla="*/ 17 h 28"/>
                  <a:gd name="T22" fmla="*/ 11 w 22"/>
                  <a:gd name="T23" fmla="*/ 23 h 28"/>
                  <a:gd name="T24" fmla="*/ 17 w 22"/>
                  <a:gd name="T25" fmla="*/ 17 h 28"/>
                  <a:gd name="T26" fmla="*/ 17 w 22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8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2" y="5"/>
                      <a:pt x="22" y="11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28" name="Freeform 49"/>
              <p:cNvSpPr>
                <a:spLocks/>
              </p:cNvSpPr>
              <p:nvPr userDrawn="1"/>
            </p:nvSpPr>
            <p:spPr bwMode="auto">
              <a:xfrm>
                <a:off x="307" y="753"/>
                <a:ext cx="26" cy="39"/>
              </a:xfrm>
              <a:custGeom>
                <a:avLst/>
                <a:gdLst>
                  <a:gd name="T0" fmla="*/ 16 w 19"/>
                  <a:gd name="T1" fmla="*/ 5 h 28"/>
                  <a:gd name="T2" fmla="*/ 11 w 19"/>
                  <a:gd name="T3" fmla="*/ 4 h 28"/>
                  <a:gd name="T4" fmla="*/ 5 w 19"/>
                  <a:gd name="T5" fmla="*/ 12 h 28"/>
                  <a:gd name="T6" fmla="*/ 5 w 19"/>
                  <a:gd name="T7" fmla="*/ 16 h 28"/>
                  <a:gd name="T8" fmla="*/ 11 w 19"/>
                  <a:gd name="T9" fmla="*/ 24 h 28"/>
                  <a:gd name="T10" fmla="*/ 16 w 19"/>
                  <a:gd name="T11" fmla="*/ 22 h 28"/>
                  <a:gd name="T12" fmla="*/ 18 w 19"/>
                  <a:gd name="T13" fmla="*/ 23 h 28"/>
                  <a:gd name="T14" fmla="*/ 17 w 19"/>
                  <a:gd name="T15" fmla="*/ 26 h 28"/>
                  <a:gd name="T16" fmla="*/ 11 w 19"/>
                  <a:gd name="T17" fmla="*/ 28 h 28"/>
                  <a:gd name="T18" fmla="*/ 0 w 19"/>
                  <a:gd name="T19" fmla="*/ 16 h 28"/>
                  <a:gd name="T20" fmla="*/ 0 w 19"/>
                  <a:gd name="T21" fmla="*/ 12 h 28"/>
                  <a:gd name="T22" fmla="*/ 11 w 19"/>
                  <a:gd name="T23" fmla="*/ 0 h 28"/>
                  <a:gd name="T24" fmla="*/ 17 w 19"/>
                  <a:gd name="T25" fmla="*/ 2 h 28"/>
                  <a:gd name="T26" fmla="*/ 18 w 19"/>
                  <a:gd name="T27" fmla="*/ 4 h 28"/>
                  <a:gd name="T28" fmla="*/ 16 w 19"/>
                  <a:gd name="T2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8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2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29" name="Freeform 50"/>
              <p:cNvSpPr>
                <a:spLocks/>
              </p:cNvSpPr>
              <p:nvPr userDrawn="1"/>
            </p:nvSpPr>
            <p:spPr bwMode="auto">
              <a:xfrm>
                <a:off x="335" y="754"/>
                <a:ext cx="30" cy="38"/>
              </a:xfrm>
              <a:custGeom>
                <a:avLst/>
                <a:gdLst>
                  <a:gd name="T0" fmla="*/ 19 w 21"/>
                  <a:gd name="T1" fmla="*/ 0 h 27"/>
                  <a:gd name="T2" fmla="*/ 21 w 21"/>
                  <a:gd name="T3" fmla="*/ 2 h 27"/>
                  <a:gd name="T4" fmla="*/ 19 w 21"/>
                  <a:gd name="T5" fmla="*/ 4 h 27"/>
                  <a:gd name="T6" fmla="*/ 13 w 21"/>
                  <a:gd name="T7" fmla="*/ 4 h 27"/>
                  <a:gd name="T8" fmla="*/ 13 w 21"/>
                  <a:gd name="T9" fmla="*/ 24 h 27"/>
                  <a:gd name="T10" fmla="*/ 11 w 21"/>
                  <a:gd name="T11" fmla="*/ 27 h 27"/>
                  <a:gd name="T12" fmla="*/ 8 w 21"/>
                  <a:gd name="T13" fmla="*/ 24 h 27"/>
                  <a:gd name="T14" fmla="*/ 8 w 21"/>
                  <a:gd name="T15" fmla="*/ 4 h 27"/>
                  <a:gd name="T16" fmla="*/ 2 w 21"/>
                  <a:gd name="T17" fmla="*/ 4 h 27"/>
                  <a:gd name="T18" fmla="*/ 0 w 21"/>
                  <a:gd name="T19" fmla="*/ 2 h 27"/>
                  <a:gd name="T20" fmla="*/ 2 w 21"/>
                  <a:gd name="T21" fmla="*/ 0 h 27"/>
                  <a:gd name="T22" fmla="*/ 19 w 21"/>
                  <a:gd name="T2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27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0" name="Freeform 51"/>
              <p:cNvSpPr>
                <a:spLocks noEditPoints="1"/>
              </p:cNvSpPr>
              <p:nvPr userDrawn="1"/>
            </p:nvSpPr>
            <p:spPr bwMode="auto">
              <a:xfrm>
                <a:off x="367" y="753"/>
                <a:ext cx="33" cy="52"/>
              </a:xfrm>
              <a:custGeom>
                <a:avLst/>
                <a:gdLst>
                  <a:gd name="T0" fmla="*/ 14 w 23"/>
                  <a:gd name="T1" fmla="*/ 28 h 37"/>
                  <a:gd name="T2" fmla="*/ 7 w 23"/>
                  <a:gd name="T3" fmla="*/ 25 h 37"/>
                  <a:gd name="T4" fmla="*/ 7 w 23"/>
                  <a:gd name="T5" fmla="*/ 35 h 37"/>
                  <a:gd name="T6" fmla="*/ 5 w 23"/>
                  <a:gd name="T7" fmla="*/ 37 h 37"/>
                  <a:gd name="T8" fmla="*/ 3 w 23"/>
                  <a:gd name="T9" fmla="*/ 35 h 37"/>
                  <a:gd name="T10" fmla="*/ 3 w 23"/>
                  <a:gd name="T11" fmla="*/ 7 h 37"/>
                  <a:gd name="T12" fmla="*/ 1 w 23"/>
                  <a:gd name="T13" fmla="*/ 4 h 37"/>
                  <a:gd name="T14" fmla="*/ 0 w 23"/>
                  <a:gd name="T15" fmla="*/ 2 h 37"/>
                  <a:gd name="T16" fmla="*/ 3 w 23"/>
                  <a:gd name="T17" fmla="*/ 0 h 37"/>
                  <a:gd name="T18" fmla="*/ 5 w 23"/>
                  <a:gd name="T19" fmla="*/ 1 h 37"/>
                  <a:gd name="T20" fmla="*/ 6 w 23"/>
                  <a:gd name="T21" fmla="*/ 3 h 37"/>
                  <a:gd name="T22" fmla="*/ 13 w 23"/>
                  <a:gd name="T23" fmla="*/ 0 h 37"/>
                  <a:gd name="T24" fmla="*/ 23 w 23"/>
                  <a:gd name="T25" fmla="*/ 11 h 37"/>
                  <a:gd name="T26" fmla="*/ 23 w 23"/>
                  <a:gd name="T27" fmla="*/ 16 h 37"/>
                  <a:gd name="T28" fmla="*/ 14 w 23"/>
                  <a:gd name="T29" fmla="*/ 28 h 37"/>
                  <a:gd name="T30" fmla="*/ 18 w 23"/>
                  <a:gd name="T31" fmla="*/ 11 h 37"/>
                  <a:gd name="T32" fmla="*/ 13 w 23"/>
                  <a:gd name="T33" fmla="*/ 4 h 37"/>
                  <a:gd name="T34" fmla="*/ 7 w 23"/>
                  <a:gd name="T35" fmla="*/ 6 h 37"/>
                  <a:gd name="T36" fmla="*/ 7 w 23"/>
                  <a:gd name="T37" fmla="*/ 21 h 37"/>
                  <a:gd name="T38" fmla="*/ 13 w 23"/>
                  <a:gd name="T39" fmla="*/ 24 h 37"/>
                  <a:gd name="T40" fmla="*/ 18 w 23"/>
                  <a:gd name="T41" fmla="*/ 16 h 37"/>
                  <a:gd name="T42" fmla="*/ 18 w 23"/>
                  <a:gd name="T43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37">
                    <a:moveTo>
                      <a:pt x="14" y="28"/>
                    </a:moveTo>
                    <a:cubicBezTo>
                      <a:pt x="12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4" y="37"/>
                      <a:pt x="3" y="36"/>
                      <a:pt x="3" y="3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2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4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3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3" y="24"/>
                    </a:cubicBezTo>
                    <a:cubicBezTo>
                      <a:pt x="17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1" name="Freeform 52"/>
              <p:cNvSpPr>
                <a:spLocks noEditPoints="1"/>
              </p:cNvSpPr>
              <p:nvPr userDrawn="1"/>
            </p:nvSpPr>
            <p:spPr bwMode="auto">
              <a:xfrm>
                <a:off x="407" y="753"/>
                <a:ext cx="31" cy="39"/>
              </a:xfrm>
              <a:custGeom>
                <a:avLst/>
                <a:gdLst>
                  <a:gd name="T0" fmla="*/ 20 w 22"/>
                  <a:gd name="T1" fmla="*/ 28 h 28"/>
                  <a:gd name="T2" fmla="*/ 17 w 22"/>
                  <a:gd name="T3" fmla="*/ 26 h 28"/>
                  <a:gd name="T4" fmla="*/ 16 w 22"/>
                  <a:gd name="T5" fmla="*/ 25 h 28"/>
                  <a:gd name="T6" fmla="*/ 9 w 22"/>
                  <a:gd name="T7" fmla="*/ 28 h 28"/>
                  <a:gd name="T8" fmla="*/ 0 w 22"/>
                  <a:gd name="T9" fmla="*/ 20 h 28"/>
                  <a:gd name="T10" fmla="*/ 0 w 22"/>
                  <a:gd name="T11" fmla="*/ 19 h 28"/>
                  <a:gd name="T12" fmla="*/ 10 w 22"/>
                  <a:gd name="T13" fmla="*/ 12 h 28"/>
                  <a:gd name="T14" fmla="*/ 15 w 22"/>
                  <a:gd name="T15" fmla="*/ 12 h 28"/>
                  <a:gd name="T16" fmla="*/ 15 w 22"/>
                  <a:gd name="T17" fmla="*/ 10 h 28"/>
                  <a:gd name="T18" fmla="*/ 10 w 22"/>
                  <a:gd name="T19" fmla="*/ 4 h 28"/>
                  <a:gd name="T20" fmla="*/ 5 w 22"/>
                  <a:gd name="T21" fmla="*/ 5 h 28"/>
                  <a:gd name="T22" fmla="*/ 4 w 22"/>
                  <a:gd name="T23" fmla="*/ 6 h 28"/>
                  <a:gd name="T24" fmla="*/ 2 w 22"/>
                  <a:gd name="T25" fmla="*/ 4 h 28"/>
                  <a:gd name="T26" fmla="*/ 3 w 22"/>
                  <a:gd name="T27" fmla="*/ 2 h 28"/>
                  <a:gd name="T28" fmla="*/ 10 w 22"/>
                  <a:gd name="T29" fmla="*/ 0 h 28"/>
                  <a:gd name="T30" fmla="*/ 20 w 22"/>
                  <a:gd name="T31" fmla="*/ 11 h 28"/>
                  <a:gd name="T32" fmla="*/ 20 w 22"/>
                  <a:gd name="T33" fmla="*/ 21 h 28"/>
                  <a:gd name="T34" fmla="*/ 22 w 22"/>
                  <a:gd name="T35" fmla="*/ 24 h 28"/>
                  <a:gd name="T36" fmla="*/ 22 w 22"/>
                  <a:gd name="T37" fmla="*/ 26 h 28"/>
                  <a:gd name="T38" fmla="*/ 20 w 22"/>
                  <a:gd name="T39" fmla="*/ 28 h 28"/>
                  <a:gd name="T40" fmla="*/ 15 w 22"/>
                  <a:gd name="T41" fmla="*/ 15 h 28"/>
                  <a:gd name="T42" fmla="*/ 10 w 22"/>
                  <a:gd name="T43" fmla="*/ 15 h 28"/>
                  <a:gd name="T44" fmla="*/ 4 w 22"/>
                  <a:gd name="T45" fmla="*/ 19 h 28"/>
                  <a:gd name="T46" fmla="*/ 4 w 22"/>
                  <a:gd name="T47" fmla="*/ 20 h 28"/>
                  <a:gd name="T48" fmla="*/ 10 w 22"/>
                  <a:gd name="T49" fmla="*/ 24 h 28"/>
                  <a:gd name="T50" fmla="*/ 15 w 22"/>
                  <a:gd name="T51" fmla="*/ 18 h 28"/>
                  <a:gd name="T52" fmla="*/ 15 w 22"/>
                  <a:gd name="T53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28">
                    <a:moveTo>
                      <a:pt x="20" y="28"/>
                    </a:moveTo>
                    <a:cubicBezTo>
                      <a:pt x="19" y="28"/>
                      <a:pt x="18" y="27"/>
                      <a:pt x="17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4" y="27"/>
                      <a:pt x="11" y="28"/>
                      <a:pt x="9" y="28"/>
                    </a:cubicBezTo>
                    <a:cubicBezTo>
                      <a:pt x="3" y="28"/>
                      <a:pt x="0" y="24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5"/>
                      <a:pt x="3" y="12"/>
                      <a:pt x="10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6"/>
                      <a:pt x="14" y="4"/>
                      <a:pt x="10" y="4"/>
                    </a:cubicBezTo>
                    <a:cubicBezTo>
                      <a:pt x="8" y="4"/>
                      <a:pt x="6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18" y="0"/>
                      <a:pt x="20" y="4"/>
                      <a:pt x="20" y="1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3"/>
                      <a:pt x="21" y="23"/>
                      <a:pt x="22" y="24"/>
                    </a:cubicBezTo>
                    <a:cubicBezTo>
                      <a:pt x="22" y="24"/>
                      <a:pt x="22" y="25"/>
                      <a:pt x="22" y="26"/>
                    </a:cubicBezTo>
                    <a:cubicBezTo>
                      <a:pt x="22" y="27"/>
                      <a:pt x="21" y="28"/>
                      <a:pt x="20" y="28"/>
                    </a:cubicBezTo>
                    <a:close/>
                    <a:moveTo>
                      <a:pt x="15" y="15"/>
                    </a:moveTo>
                    <a:cubicBezTo>
                      <a:pt x="10" y="15"/>
                      <a:pt x="10" y="15"/>
                      <a:pt x="10" y="15"/>
                    </a:cubicBezTo>
                    <a:cubicBezTo>
                      <a:pt x="6" y="15"/>
                      <a:pt x="4" y="17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2"/>
                      <a:pt x="6" y="24"/>
                      <a:pt x="10" y="24"/>
                    </a:cubicBezTo>
                    <a:cubicBezTo>
                      <a:pt x="13" y="24"/>
                      <a:pt x="15" y="22"/>
                      <a:pt x="15" y="18"/>
                    </a:cubicBezTo>
                    <a:lnTo>
                      <a:pt x="15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2" name="Freeform 53"/>
              <p:cNvSpPr>
                <a:spLocks/>
              </p:cNvSpPr>
              <p:nvPr userDrawn="1"/>
            </p:nvSpPr>
            <p:spPr bwMode="auto">
              <a:xfrm>
                <a:off x="447" y="753"/>
                <a:ext cx="28" cy="39"/>
              </a:xfrm>
              <a:custGeom>
                <a:avLst/>
                <a:gdLst>
                  <a:gd name="T0" fmla="*/ 20 w 20"/>
                  <a:gd name="T1" fmla="*/ 25 h 28"/>
                  <a:gd name="T2" fmla="*/ 17 w 20"/>
                  <a:gd name="T3" fmla="*/ 28 h 28"/>
                  <a:gd name="T4" fmla="*/ 15 w 20"/>
                  <a:gd name="T5" fmla="*/ 25 h 28"/>
                  <a:gd name="T6" fmla="*/ 15 w 20"/>
                  <a:gd name="T7" fmla="*/ 15 h 28"/>
                  <a:gd name="T8" fmla="*/ 5 w 20"/>
                  <a:gd name="T9" fmla="*/ 15 h 28"/>
                  <a:gd name="T10" fmla="*/ 5 w 20"/>
                  <a:gd name="T11" fmla="*/ 25 h 28"/>
                  <a:gd name="T12" fmla="*/ 2 w 20"/>
                  <a:gd name="T13" fmla="*/ 28 h 28"/>
                  <a:gd name="T14" fmla="*/ 0 w 20"/>
                  <a:gd name="T15" fmla="*/ 25 h 28"/>
                  <a:gd name="T16" fmla="*/ 0 w 20"/>
                  <a:gd name="T17" fmla="*/ 3 h 28"/>
                  <a:gd name="T18" fmla="*/ 2 w 20"/>
                  <a:gd name="T19" fmla="*/ 0 h 28"/>
                  <a:gd name="T20" fmla="*/ 5 w 20"/>
                  <a:gd name="T21" fmla="*/ 3 h 28"/>
                  <a:gd name="T22" fmla="*/ 5 w 20"/>
                  <a:gd name="T23" fmla="*/ 11 h 28"/>
                  <a:gd name="T24" fmla="*/ 15 w 20"/>
                  <a:gd name="T25" fmla="*/ 11 h 28"/>
                  <a:gd name="T26" fmla="*/ 15 w 20"/>
                  <a:gd name="T27" fmla="*/ 3 h 28"/>
                  <a:gd name="T28" fmla="*/ 17 w 20"/>
                  <a:gd name="T29" fmla="*/ 0 h 28"/>
                  <a:gd name="T30" fmla="*/ 20 w 20"/>
                  <a:gd name="T31" fmla="*/ 3 h 28"/>
                  <a:gd name="T32" fmla="*/ 20 w 20"/>
                  <a:gd name="T33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20" y="25"/>
                    </a:moveTo>
                    <a:cubicBezTo>
                      <a:pt x="20" y="27"/>
                      <a:pt x="19" y="28"/>
                      <a:pt x="17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2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3" name="Freeform 54"/>
              <p:cNvSpPr>
                <a:spLocks/>
              </p:cNvSpPr>
              <p:nvPr userDrawn="1"/>
            </p:nvSpPr>
            <p:spPr bwMode="auto">
              <a:xfrm>
                <a:off x="483" y="753"/>
                <a:ext cx="27" cy="39"/>
              </a:xfrm>
              <a:custGeom>
                <a:avLst/>
                <a:gdLst>
                  <a:gd name="T0" fmla="*/ 16 w 19"/>
                  <a:gd name="T1" fmla="*/ 5 h 28"/>
                  <a:gd name="T2" fmla="*/ 11 w 19"/>
                  <a:gd name="T3" fmla="*/ 4 h 28"/>
                  <a:gd name="T4" fmla="*/ 5 w 19"/>
                  <a:gd name="T5" fmla="*/ 12 h 28"/>
                  <a:gd name="T6" fmla="*/ 5 w 19"/>
                  <a:gd name="T7" fmla="*/ 16 h 28"/>
                  <a:gd name="T8" fmla="*/ 11 w 19"/>
                  <a:gd name="T9" fmla="*/ 24 h 28"/>
                  <a:gd name="T10" fmla="*/ 16 w 19"/>
                  <a:gd name="T11" fmla="*/ 22 h 28"/>
                  <a:gd name="T12" fmla="*/ 18 w 19"/>
                  <a:gd name="T13" fmla="*/ 23 h 28"/>
                  <a:gd name="T14" fmla="*/ 17 w 19"/>
                  <a:gd name="T15" fmla="*/ 26 h 28"/>
                  <a:gd name="T16" fmla="*/ 11 w 19"/>
                  <a:gd name="T17" fmla="*/ 28 h 28"/>
                  <a:gd name="T18" fmla="*/ 0 w 19"/>
                  <a:gd name="T19" fmla="*/ 16 h 28"/>
                  <a:gd name="T20" fmla="*/ 0 w 19"/>
                  <a:gd name="T21" fmla="*/ 12 h 28"/>
                  <a:gd name="T22" fmla="*/ 11 w 19"/>
                  <a:gd name="T23" fmla="*/ 0 h 28"/>
                  <a:gd name="T24" fmla="*/ 17 w 19"/>
                  <a:gd name="T25" fmla="*/ 2 h 28"/>
                  <a:gd name="T26" fmla="*/ 18 w 19"/>
                  <a:gd name="T27" fmla="*/ 4 h 28"/>
                  <a:gd name="T28" fmla="*/ 16 w 19"/>
                  <a:gd name="T2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8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3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4" name="Freeform 55"/>
              <p:cNvSpPr>
                <a:spLocks/>
              </p:cNvSpPr>
              <p:nvPr userDrawn="1"/>
            </p:nvSpPr>
            <p:spPr bwMode="auto">
              <a:xfrm>
                <a:off x="512" y="754"/>
                <a:ext cx="29" cy="38"/>
              </a:xfrm>
              <a:custGeom>
                <a:avLst/>
                <a:gdLst>
                  <a:gd name="T0" fmla="*/ 19 w 21"/>
                  <a:gd name="T1" fmla="*/ 0 h 27"/>
                  <a:gd name="T2" fmla="*/ 21 w 21"/>
                  <a:gd name="T3" fmla="*/ 2 h 27"/>
                  <a:gd name="T4" fmla="*/ 19 w 21"/>
                  <a:gd name="T5" fmla="*/ 4 h 27"/>
                  <a:gd name="T6" fmla="*/ 13 w 21"/>
                  <a:gd name="T7" fmla="*/ 4 h 27"/>
                  <a:gd name="T8" fmla="*/ 13 w 21"/>
                  <a:gd name="T9" fmla="*/ 24 h 27"/>
                  <a:gd name="T10" fmla="*/ 11 w 21"/>
                  <a:gd name="T11" fmla="*/ 27 h 27"/>
                  <a:gd name="T12" fmla="*/ 8 w 21"/>
                  <a:gd name="T13" fmla="*/ 24 h 27"/>
                  <a:gd name="T14" fmla="*/ 8 w 21"/>
                  <a:gd name="T15" fmla="*/ 4 h 27"/>
                  <a:gd name="T16" fmla="*/ 2 w 21"/>
                  <a:gd name="T17" fmla="*/ 4 h 27"/>
                  <a:gd name="T18" fmla="*/ 0 w 21"/>
                  <a:gd name="T19" fmla="*/ 2 h 27"/>
                  <a:gd name="T20" fmla="*/ 2 w 21"/>
                  <a:gd name="T21" fmla="*/ 0 h 27"/>
                  <a:gd name="T22" fmla="*/ 19 w 21"/>
                  <a:gd name="T2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27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5" name="Freeform 56"/>
              <p:cNvSpPr>
                <a:spLocks noEditPoints="1"/>
              </p:cNvSpPr>
              <p:nvPr userDrawn="1"/>
            </p:nvSpPr>
            <p:spPr bwMode="auto">
              <a:xfrm>
                <a:off x="547" y="754"/>
                <a:ext cx="27" cy="37"/>
              </a:xfrm>
              <a:custGeom>
                <a:avLst/>
                <a:gdLst>
                  <a:gd name="T0" fmla="*/ 3 w 19"/>
                  <a:gd name="T1" fmla="*/ 26 h 26"/>
                  <a:gd name="T2" fmla="*/ 0 w 19"/>
                  <a:gd name="T3" fmla="*/ 24 h 26"/>
                  <a:gd name="T4" fmla="*/ 0 w 19"/>
                  <a:gd name="T5" fmla="*/ 2 h 26"/>
                  <a:gd name="T6" fmla="*/ 3 w 19"/>
                  <a:gd name="T7" fmla="*/ 0 h 26"/>
                  <a:gd name="T8" fmla="*/ 10 w 19"/>
                  <a:gd name="T9" fmla="*/ 0 h 26"/>
                  <a:gd name="T10" fmla="*/ 18 w 19"/>
                  <a:gd name="T11" fmla="*/ 7 h 26"/>
                  <a:gd name="T12" fmla="*/ 18 w 19"/>
                  <a:gd name="T13" fmla="*/ 7 h 26"/>
                  <a:gd name="T14" fmla="*/ 15 w 19"/>
                  <a:gd name="T15" fmla="*/ 12 h 26"/>
                  <a:gd name="T16" fmla="*/ 19 w 19"/>
                  <a:gd name="T17" fmla="*/ 18 h 26"/>
                  <a:gd name="T18" fmla="*/ 19 w 19"/>
                  <a:gd name="T19" fmla="*/ 19 h 26"/>
                  <a:gd name="T20" fmla="*/ 11 w 19"/>
                  <a:gd name="T21" fmla="*/ 26 h 26"/>
                  <a:gd name="T22" fmla="*/ 3 w 19"/>
                  <a:gd name="T23" fmla="*/ 26 h 26"/>
                  <a:gd name="T24" fmla="*/ 5 w 19"/>
                  <a:gd name="T25" fmla="*/ 3 h 26"/>
                  <a:gd name="T26" fmla="*/ 5 w 19"/>
                  <a:gd name="T27" fmla="*/ 11 h 26"/>
                  <a:gd name="T28" fmla="*/ 9 w 19"/>
                  <a:gd name="T29" fmla="*/ 11 h 26"/>
                  <a:gd name="T30" fmla="*/ 14 w 19"/>
                  <a:gd name="T31" fmla="*/ 8 h 26"/>
                  <a:gd name="T32" fmla="*/ 14 w 19"/>
                  <a:gd name="T33" fmla="*/ 7 h 26"/>
                  <a:gd name="T34" fmla="*/ 9 w 19"/>
                  <a:gd name="T35" fmla="*/ 3 h 26"/>
                  <a:gd name="T36" fmla="*/ 5 w 19"/>
                  <a:gd name="T37" fmla="*/ 3 h 26"/>
                  <a:gd name="T38" fmla="*/ 5 w 19"/>
                  <a:gd name="T39" fmla="*/ 15 h 26"/>
                  <a:gd name="T40" fmla="*/ 5 w 19"/>
                  <a:gd name="T41" fmla="*/ 22 h 26"/>
                  <a:gd name="T42" fmla="*/ 10 w 19"/>
                  <a:gd name="T43" fmla="*/ 22 h 26"/>
                  <a:gd name="T44" fmla="*/ 15 w 19"/>
                  <a:gd name="T45" fmla="*/ 19 h 26"/>
                  <a:gd name="T46" fmla="*/ 15 w 19"/>
                  <a:gd name="T47" fmla="*/ 18 h 26"/>
                  <a:gd name="T48" fmla="*/ 10 w 19"/>
                  <a:gd name="T49" fmla="*/ 15 h 26"/>
                  <a:gd name="T50" fmla="*/ 5 w 19"/>
                  <a:gd name="T51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26">
                    <a:moveTo>
                      <a:pt x="3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6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8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1" y="26"/>
                    </a:cubicBezTo>
                    <a:lnTo>
                      <a:pt x="3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4" y="10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5"/>
                      <a:pt x="13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4" y="22"/>
                      <a:pt x="15" y="21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6" name="Freeform 57"/>
              <p:cNvSpPr>
                <a:spLocks noEditPoints="1"/>
              </p:cNvSpPr>
              <p:nvPr userDrawn="1"/>
            </p:nvSpPr>
            <p:spPr bwMode="auto">
              <a:xfrm>
                <a:off x="582" y="753"/>
                <a:ext cx="30" cy="39"/>
              </a:xfrm>
              <a:custGeom>
                <a:avLst/>
                <a:gdLst>
                  <a:gd name="T0" fmla="*/ 10 w 21"/>
                  <a:gd name="T1" fmla="*/ 28 h 28"/>
                  <a:gd name="T2" fmla="*/ 0 w 21"/>
                  <a:gd name="T3" fmla="*/ 17 h 28"/>
                  <a:gd name="T4" fmla="*/ 0 w 21"/>
                  <a:gd name="T5" fmla="*/ 11 h 28"/>
                  <a:gd name="T6" fmla="*/ 10 w 21"/>
                  <a:gd name="T7" fmla="*/ 0 h 28"/>
                  <a:gd name="T8" fmla="*/ 21 w 21"/>
                  <a:gd name="T9" fmla="*/ 11 h 28"/>
                  <a:gd name="T10" fmla="*/ 21 w 21"/>
                  <a:gd name="T11" fmla="*/ 17 h 28"/>
                  <a:gd name="T12" fmla="*/ 10 w 21"/>
                  <a:gd name="T13" fmla="*/ 28 h 28"/>
                  <a:gd name="T14" fmla="*/ 16 w 21"/>
                  <a:gd name="T15" fmla="*/ 11 h 28"/>
                  <a:gd name="T16" fmla="*/ 10 w 21"/>
                  <a:gd name="T17" fmla="*/ 5 h 28"/>
                  <a:gd name="T18" fmla="*/ 4 w 21"/>
                  <a:gd name="T19" fmla="*/ 11 h 28"/>
                  <a:gd name="T20" fmla="*/ 4 w 21"/>
                  <a:gd name="T21" fmla="*/ 17 h 28"/>
                  <a:gd name="T22" fmla="*/ 10 w 21"/>
                  <a:gd name="T23" fmla="*/ 23 h 28"/>
                  <a:gd name="T24" fmla="*/ 16 w 21"/>
                  <a:gd name="T25" fmla="*/ 17 h 28"/>
                  <a:gd name="T26" fmla="*/ 16 w 21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8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5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5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7" name="Freeform 58"/>
              <p:cNvSpPr>
                <a:spLocks noEditPoints="1"/>
              </p:cNvSpPr>
              <p:nvPr userDrawn="1"/>
            </p:nvSpPr>
            <p:spPr bwMode="auto">
              <a:xfrm>
                <a:off x="643" y="754"/>
                <a:ext cx="27" cy="37"/>
              </a:xfrm>
              <a:custGeom>
                <a:avLst/>
                <a:gdLst>
                  <a:gd name="T0" fmla="*/ 2 w 19"/>
                  <a:gd name="T1" fmla="*/ 26 h 26"/>
                  <a:gd name="T2" fmla="*/ 0 w 19"/>
                  <a:gd name="T3" fmla="*/ 24 h 26"/>
                  <a:gd name="T4" fmla="*/ 0 w 19"/>
                  <a:gd name="T5" fmla="*/ 2 h 26"/>
                  <a:gd name="T6" fmla="*/ 2 w 19"/>
                  <a:gd name="T7" fmla="*/ 0 h 26"/>
                  <a:gd name="T8" fmla="*/ 10 w 19"/>
                  <a:gd name="T9" fmla="*/ 0 h 26"/>
                  <a:gd name="T10" fmla="*/ 18 w 19"/>
                  <a:gd name="T11" fmla="*/ 7 h 26"/>
                  <a:gd name="T12" fmla="*/ 18 w 19"/>
                  <a:gd name="T13" fmla="*/ 7 h 26"/>
                  <a:gd name="T14" fmla="*/ 15 w 19"/>
                  <a:gd name="T15" fmla="*/ 12 h 26"/>
                  <a:gd name="T16" fmla="*/ 19 w 19"/>
                  <a:gd name="T17" fmla="*/ 18 h 26"/>
                  <a:gd name="T18" fmla="*/ 19 w 19"/>
                  <a:gd name="T19" fmla="*/ 19 h 26"/>
                  <a:gd name="T20" fmla="*/ 10 w 19"/>
                  <a:gd name="T21" fmla="*/ 26 h 26"/>
                  <a:gd name="T22" fmla="*/ 2 w 19"/>
                  <a:gd name="T23" fmla="*/ 26 h 26"/>
                  <a:gd name="T24" fmla="*/ 5 w 19"/>
                  <a:gd name="T25" fmla="*/ 3 h 26"/>
                  <a:gd name="T26" fmla="*/ 5 w 19"/>
                  <a:gd name="T27" fmla="*/ 11 h 26"/>
                  <a:gd name="T28" fmla="*/ 9 w 19"/>
                  <a:gd name="T29" fmla="*/ 11 h 26"/>
                  <a:gd name="T30" fmla="*/ 13 w 19"/>
                  <a:gd name="T31" fmla="*/ 8 h 26"/>
                  <a:gd name="T32" fmla="*/ 13 w 19"/>
                  <a:gd name="T33" fmla="*/ 7 h 26"/>
                  <a:gd name="T34" fmla="*/ 9 w 19"/>
                  <a:gd name="T35" fmla="*/ 3 h 26"/>
                  <a:gd name="T36" fmla="*/ 5 w 19"/>
                  <a:gd name="T37" fmla="*/ 3 h 26"/>
                  <a:gd name="T38" fmla="*/ 5 w 19"/>
                  <a:gd name="T39" fmla="*/ 15 h 26"/>
                  <a:gd name="T40" fmla="*/ 5 w 19"/>
                  <a:gd name="T41" fmla="*/ 22 h 26"/>
                  <a:gd name="T42" fmla="*/ 10 w 19"/>
                  <a:gd name="T43" fmla="*/ 22 h 26"/>
                  <a:gd name="T44" fmla="*/ 14 w 19"/>
                  <a:gd name="T45" fmla="*/ 19 h 26"/>
                  <a:gd name="T46" fmla="*/ 14 w 19"/>
                  <a:gd name="T47" fmla="*/ 18 h 26"/>
                  <a:gd name="T48" fmla="*/ 10 w 19"/>
                  <a:gd name="T49" fmla="*/ 15 h 26"/>
                  <a:gd name="T50" fmla="*/ 5 w 19"/>
                  <a:gd name="T51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26">
                    <a:moveTo>
                      <a:pt x="2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5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7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0" y="26"/>
                    </a:cubicBezTo>
                    <a:lnTo>
                      <a:pt x="2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3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3" y="22"/>
                      <a:pt x="14" y="21"/>
                      <a:pt x="14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8" name="Freeform 59"/>
              <p:cNvSpPr>
                <a:spLocks noEditPoints="1"/>
              </p:cNvSpPr>
              <p:nvPr userDrawn="1"/>
            </p:nvSpPr>
            <p:spPr bwMode="auto">
              <a:xfrm>
                <a:off x="679" y="753"/>
                <a:ext cx="29" cy="39"/>
              </a:xfrm>
              <a:custGeom>
                <a:avLst/>
                <a:gdLst>
                  <a:gd name="T0" fmla="*/ 10 w 21"/>
                  <a:gd name="T1" fmla="*/ 28 h 28"/>
                  <a:gd name="T2" fmla="*/ 0 w 21"/>
                  <a:gd name="T3" fmla="*/ 17 h 28"/>
                  <a:gd name="T4" fmla="*/ 0 w 21"/>
                  <a:gd name="T5" fmla="*/ 11 h 28"/>
                  <a:gd name="T6" fmla="*/ 10 w 21"/>
                  <a:gd name="T7" fmla="*/ 0 h 28"/>
                  <a:gd name="T8" fmla="*/ 21 w 21"/>
                  <a:gd name="T9" fmla="*/ 11 h 28"/>
                  <a:gd name="T10" fmla="*/ 21 w 21"/>
                  <a:gd name="T11" fmla="*/ 17 h 28"/>
                  <a:gd name="T12" fmla="*/ 10 w 21"/>
                  <a:gd name="T13" fmla="*/ 28 h 28"/>
                  <a:gd name="T14" fmla="*/ 16 w 21"/>
                  <a:gd name="T15" fmla="*/ 11 h 28"/>
                  <a:gd name="T16" fmla="*/ 10 w 21"/>
                  <a:gd name="T17" fmla="*/ 5 h 28"/>
                  <a:gd name="T18" fmla="*/ 4 w 21"/>
                  <a:gd name="T19" fmla="*/ 11 h 28"/>
                  <a:gd name="T20" fmla="*/ 4 w 21"/>
                  <a:gd name="T21" fmla="*/ 17 h 28"/>
                  <a:gd name="T22" fmla="*/ 10 w 21"/>
                  <a:gd name="T23" fmla="*/ 23 h 28"/>
                  <a:gd name="T24" fmla="*/ 16 w 21"/>
                  <a:gd name="T25" fmla="*/ 17 h 28"/>
                  <a:gd name="T26" fmla="*/ 16 w 21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8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9" name="Freeform 60"/>
              <p:cNvSpPr>
                <a:spLocks/>
              </p:cNvSpPr>
              <p:nvPr userDrawn="1"/>
            </p:nvSpPr>
            <p:spPr bwMode="auto">
              <a:xfrm>
                <a:off x="714" y="753"/>
                <a:ext cx="24" cy="39"/>
              </a:xfrm>
              <a:custGeom>
                <a:avLst/>
                <a:gdLst>
                  <a:gd name="T0" fmla="*/ 12 w 17"/>
                  <a:gd name="T1" fmla="*/ 20 h 28"/>
                  <a:gd name="T2" fmla="*/ 7 w 17"/>
                  <a:gd name="T3" fmla="*/ 15 h 28"/>
                  <a:gd name="T4" fmla="*/ 5 w 17"/>
                  <a:gd name="T5" fmla="*/ 15 h 28"/>
                  <a:gd name="T6" fmla="*/ 4 w 17"/>
                  <a:gd name="T7" fmla="*/ 14 h 28"/>
                  <a:gd name="T8" fmla="*/ 5 w 17"/>
                  <a:gd name="T9" fmla="*/ 12 h 28"/>
                  <a:gd name="T10" fmla="*/ 7 w 17"/>
                  <a:gd name="T11" fmla="*/ 12 h 28"/>
                  <a:gd name="T12" fmla="*/ 12 w 17"/>
                  <a:gd name="T13" fmla="*/ 8 h 28"/>
                  <a:gd name="T14" fmla="*/ 8 w 17"/>
                  <a:gd name="T15" fmla="*/ 4 h 28"/>
                  <a:gd name="T16" fmla="*/ 5 w 17"/>
                  <a:gd name="T17" fmla="*/ 5 h 28"/>
                  <a:gd name="T18" fmla="*/ 2 w 17"/>
                  <a:gd name="T19" fmla="*/ 6 h 28"/>
                  <a:gd name="T20" fmla="*/ 0 w 17"/>
                  <a:gd name="T21" fmla="*/ 4 h 28"/>
                  <a:gd name="T22" fmla="*/ 1 w 17"/>
                  <a:gd name="T23" fmla="*/ 3 h 28"/>
                  <a:gd name="T24" fmla="*/ 8 w 17"/>
                  <a:gd name="T25" fmla="*/ 0 h 28"/>
                  <a:gd name="T26" fmla="*/ 16 w 17"/>
                  <a:gd name="T27" fmla="*/ 8 h 28"/>
                  <a:gd name="T28" fmla="*/ 12 w 17"/>
                  <a:gd name="T29" fmla="*/ 13 h 28"/>
                  <a:gd name="T30" fmla="*/ 17 w 17"/>
                  <a:gd name="T31" fmla="*/ 20 h 28"/>
                  <a:gd name="T32" fmla="*/ 8 w 17"/>
                  <a:gd name="T33" fmla="*/ 28 h 28"/>
                  <a:gd name="T34" fmla="*/ 1 w 17"/>
                  <a:gd name="T35" fmla="*/ 25 h 28"/>
                  <a:gd name="T36" fmla="*/ 0 w 17"/>
                  <a:gd name="T37" fmla="*/ 24 h 28"/>
                  <a:gd name="T38" fmla="*/ 2 w 17"/>
                  <a:gd name="T39" fmla="*/ 22 h 28"/>
                  <a:gd name="T40" fmla="*/ 4 w 17"/>
                  <a:gd name="T41" fmla="*/ 23 h 28"/>
                  <a:gd name="T42" fmla="*/ 8 w 17"/>
                  <a:gd name="T43" fmla="*/ 24 h 28"/>
                  <a:gd name="T44" fmla="*/ 12 w 17"/>
                  <a:gd name="T45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" h="28">
                    <a:moveTo>
                      <a:pt x="12" y="20"/>
                    </a:moveTo>
                    <a:cubicBezTo>
                      <a:pt x="12" y="17"/>
                      <a:pt x="10" y="15"/>
                      <a:pt x="7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4" y="13"/>
                      <a:pt x="4" y="12"/>
                      <a:pt x="5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2"/>
                      <a:pt x="12" y="11"/>
                      <a:pt x="12" y="8"/>
                    </a:cubicBezTo>
                    <a:cubicBezTo>
                      <a:pt x="12" y="6"/>
                      <a:pt x="11" y="4"/>
                      <a:pt x="8" y="4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6"/>
                      <a:pt x="0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3" y="1"/>
                      <a:pt x="5" y="0"/>
                      <a:pt x="8" y="0"/>
                    </a:cubicBezTo>
                    <a:cubicBezTo>
                      <a:pt x="14" y="0"/>
                      <a:pt x="16" y="4"/>
                      <a:pt x="16" y="8"/>
                    </a:cubicBezTo>
                    <a:cubicBezTo>
                      <a:pt x="16" y="11"/>
                      <a:pt x="15" y="12"/>
                      <a:pt x="12" y="13"/>
                    </a:cubicBezTo>
                    <a:cubicBezTo>
                      <a:pt x="15" y="14"/>
                      <a:pt x="17" y="16"/>
                      <a:pt x="17" y="20"/>
                    </a:cubicBezTo>
                    <a:cubicBezTo>
                      <a:pt x="17" y="24"/>
                      <a:pt x="14" y="28"/>
                      <a:pt x="8" y="28"/>
                    </a:cubicBezTo>
                    <a:cubicBezTo>
                      <a:pt x="5" y="28"/>
                      <a:pt x="3" y="27"/>
                      <a:pt x="1" y="25"/>
                    </a:cubicBezTo>
                    <a:cubicBezTo>
                      <a:pt x="0" y="25"/>
                      <a:pt x="0" y="24"/>
                      <a:pt x="0" y="24"/>
                    </a:cubicBezTo>
                    <a:cubicBezTo>
                      <a:pt x="0" y="23"/>
                      <a:pt x="1" y="22"/>
                      <a:pt x="2" y="22"/>
                    </a:cubicBezTo>
                    <a:cubicBezTo>
                      <a:pt x="2" y="22"/>
                      <a:pt x="3" y="22"/>
                      <a:pt x="4" y="23"/>
                    </a:cubicBezTo>
                    <a:cubicBezTo>
                      <a:pt x="5" y="24"/>
                      <a:pt x="6" y="24"/>
                      <a:pt x="8" y="24"/>
                    </a:cubicBezTo>
                    <a:cubicBezTo>
                      <a:pt x="11" y="24"/>
                      <a:pt x="12" y="22"/>
                      <a:pt x="1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0" name="Freeform 61"/>
              <p:cNvSpPr>
                <a:spLocks/>
              </p:cNvSpPr>
              <p:nvPr userDrawn="1"/>
            </p:nvSpPr>
            <p:spPr bwMode="auto">
              <a:xfrm>
                <a:off x="747" y="753"/>
                <a:ext cx="34" cy="39"/>
              </a:xfrm>
              <a:custGeom>
                <a:avLst/>
                <a:gdLst>
                  <a:gd name="T0" fmla="*/ 24 w 24"/>
                  <a:gd name="T1" fmla="*/ 26 h 28"/>
                  <a:gd name="T2" fmla="*/ 21 w 24"/>
                  <a:gd name="T3" fmla="*/ 28 h 28"/>
                  <a:gd name="T4" fmla="*/ 19 w 24"/>
                  <a:gd name="T5" fmla="*/ 26 h 28"/>
                  <a:gd name="T6" fmla="*/ 19 w 24"/>
                  <a:gd name="T7" fmla="*/ 11 h 28"/>
                  <a:gd name="T8" fmla="*/ 13 w 24"/>
                  <a:gd name="T9" fmla="*/ 23 h 28"/>
                  <a:gd name="T10" fmla="*/ 12 w 24"/>
                  <a:gd name="T11" fmla="*/ 24 h 28"/>
                  <a:gd name="T12" fmla="*/ 10 w 24"/>
                  <a:gd name="T13" fmla="*/ 23 h 28"/>
                  <a:gd name="T14" fmla="*/ 4 w 24"/>
                  <a:gd name="T15" fmla="*/ 11 h 28"/>
                  <a:gd name="T16" fmla="*/ 4 w 24"/>
                  <a:gd name="T17" fmla="*/ 26 h 28"/>
                  <a:gd name="T18" fmla="*/ 2 w 24"/>
                  <a:gd name="T19" fmla="*/ 28 h 28"/>
                  <a:gd name="T20" fmla="*/ 0 w 24"/>
                  <a:gd name="T21" fmla="*/ 26 h 28"/>
                  <a:gd name="T22" fmla="*/ 0 w 24"/>
                  <a:gd name="T23" fmla="*/ 3 h 28"/>
                  <a:gd name="T24" fmla="*/ 2 w 24"/>
                  <a:gd name="T25" fmla="*/ 0 h 28"/>
                  <a:gd name="T26" fmla="*/ 4 w 24"/>
                  <a:gd name="T27" fmla="*/ 2 h 28"/>
                  <a:gd name="T28" fmla="*/ 12 w 24"/>
                  <a:gd name="T29" fmla="*/ 18 h 28"/>
                  <a:gd name="T30" fmla="*/ 20 w 24"/>
                  <a:gd name="T31" fmla="*/ 2 h 28"/>
                  <a:gd name="T32" fmla="*/ 21 w 24"/>
                  <a:gd name="T33" fmla="*/ 0 h 28"/>
                  <a:gd name="T34" fmla="*/ 24 w 24"/>
                  <a:gd name="T35" fmla="*/ 3 h 28"/>
                  <a:gd name="T36" fmla="*/ 24 w 24"/>
                  <a:gd name="T3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28">
                    <a:moveTo>
                      <a:pt x="24" y="26"/>
                    </a:moveTo>
                    <a:cubicBezTo>
                      <a:pt x="24" y="27"/>
                      <a:pt x="23" y="28"/>
                      <a:pt x="21" y="28"/>
                    </a:cubicBezTo>
                    <a:cubicBezTo>
                      <a:pt x="20" y="28"/>
                      <a:pt x="19" y="27"/>
                      <a:pt x="19" y="26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1" y="24"/>
                      <a:pt x="10" y="24"/>
                      <a:pt x="10" y="2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2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1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lnTo>
                      <a:pt x="2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1" name="Freeform 62"/>
              <p:cNvSpPr>
                <a:spLocks noEditPoints="1"/>
              </p:cNvSpPr>
              <p:nvPr userDrawn="1"/>
            </p:nvSpPr>
            <p:spPr bwMode="auto">
              <a:xfrm>
                <a:off x="789" y="753"/>
                <a:ext cx="30" cy="39"/>
              </a:xfrm>
              <a:custGeom>
                <a:avLst/>
                <a:gdLst>
                  <a:gd name="T0" fmla="*/ 11 w 21"/>
                  <a:gd name="T1" fmla="*/ 28 h 28"/>
                  <a:gd name="T2" fmla="*/ 0 w 21"/>
                  <a:gd name="T3" fmla="*/ 17 h 28"/>
                  <a:gd name="T4" fmla="*/ 0 w 21"/>
                  <a:gd name="T5" fmla="*/ 11 h 28"/>
                  <a:gd name="T6" fmla="*/ 11 w 21"/>
                  <a:gd name="T7" fmla="*/ 0 h 28"/>
                  <a:gd name="T8" fmla="*/ 21 w 21"/>
                  <a:gd name="T9" fmla="*/ 11 h 28"/>
                  <a:gd name="T10" fmla="*/ 21 w 21"/>
                  <a:gd name="T11" fmla="*/ 17 h 28"/>
                  <a:gd name="T12" fmla="*/ 11 w 21"/>
                  <a:gd name="T13" fmla="*/ 28 h 28"/>
                  <a:gd name="T14" fmla="*/ 17 w 21"/>
                  <a:gd name="T15" fmla="*/ 11 h 28"/>
                  <a:gd name="T16" fmla="*/ 11 w 21"/>
                  <a:gd name="T17" fmla="*/ 5 h 28"/>
                  <a:gd name="T18" fmla="*/ 5 w 21"/>
                  <a:gd name="T19" fmla="*/ 11 h 28"/>
                  <a:gd name="T20" fmla="*/ 5 w 21"/>
                  <a:gd name="T21" fmla="*/ 17 h 28"/>
                  <a:gd name="T22" fmla="*/ 11 w 21"/>
                  <a:gd name="T23" fmla="*/ 23 h 28"/>
                  <a:gd name="T24" fmla="*/ 17 w 21"/>
                  <a:gd name="T25" fmla="*/ 17 h 28"/>
                  <a:gd name="T26" fmla="*/ 17 w 21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8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6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6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2" name="Freeform 63"/>
              <p:cNvSpPr>
                <a:spLocks/>
              </p:cNvSpPr>
              <p:nvPr userDrawn="1"/>
            </p:nvSpPr>
            <p:spPr bwMode="auto">
              <a:xfrm>
                <a:off x="824" y="753"/>
                <a:ext cx="49" cy="39"/>
              </a:xfrm>
              <a:custGeom>
                <a:avLst/>
                <a:gdLst>
                  <a:gd name="T0" fmla="*/ 19 w 34"/>
                  <a:gd name="T1" fmla="*/ 12 h 28"/>
                  <a:gd name="T2" fmla="*/ 22 w 34"/>
                  <a:gd name="T3" fmla="*/ 12 h 28"/>
                  <a:gd name="T4" fmla="*/ 29 w 34"/>
                  <a:gd name="T5" fmla="*/ 2 h 28"/>
                  <a:gd name="T6" fmla="*/ 31 w 34"/>
                  <a:gd name="T7" fmla="*/ 0 h 28"/>
                  <a:gd name="T8" fmla="*/ 34 w 34"/>
                  <a:gd name="T9" fmla="*/ 3 h 28"/>
                  <a:gd name="T10" fmla="*/ 33 w 34"/>
                  <a:gd name="T11" fmla="*/ 4 h 28"/>
                  <a:gd name="T12" fmla="*/ 26 w 34"/>
                  <a:gd name="T13" fmla="*/ 14 h 28"/>
                  <a:gd name="T14" fmla="*/ 33 w 34"/>
                  <a:gd name="T15" fmla="*/ 24 h 28"/>
                  <a:gd name="T16" fmla="*/ 34 w 34"/>
                  <a:gd name="T17" fmla="*/ 26 h 28"/>
                  <a:gd name="T18" fmla="*/ 31 w 34"/>
                  <a:gd name="T19" fmla="*/ 28 h 28"/>
                  <a:gd name="T20" fmla="*/ 29 w 34"/>
                  <a:gd name="T21" fmla="*/ 26 h 28"/>
                  <a:gd name="T22" fmla="*/ 22 w 34"/>
                  <a:gd name="T23" fmla="*/ 16 h 28"/>
                  <a:gd name="T24" fmla="*/ 19 w 34"/>
                  <a:gd name="T25" fmla="*/ 16 h 28"/>
                  <a:gd name="T26" fmla="*/ 19 w 34"/>
                  <a:gd name="T27" fmla="*/ 25 h 28"/>
                  <a:gd name="T28" fmla="*/ 17 w 34"/>
                  <a:gd name="T29" fmla="*/ 28 h 28"/>
                  <a:gd name="T30" fmla="*/ 14 w 34"/>
                  <a:gd name="T31" fmla="*/ 25 h 28"/>
                  <a:gd name="T32" fmla="*/ 14 w 34"/>
                  <a:gd name="T33" fmla="*/ 16 h 28"/>
                  <a:gd name="T34" fmla="*/ 12 w 34"/>
                  <a:gd name="T35" fmla="*/ 16 h 28"/>
                  <a:gd name="T36" fmla="*/ 4 w 34"/>
                  <a:gd name="T37" fmla="*/ 26 h 28"/>
                  <a:gd name="T38" fmla="*/ 2 w 34"/>
                  <a:gd name="T39" fmla="*/ 28 h 28"/>
                  <a:gd name="T40" fmla="*/ 0 w 34"/>
                  <a:gd name="T41" fmla="*/ 26 h 28"/>
                  <a:gd name="T42" fmla="*/ 0 w 34"/>
                  <a:gd name="T43" fmla="*/ 24 h 28"/>
                  <a:gd name="T44" fmla="*/ 8 w 34"/>
                  <a:gd name="T45" fmla="*/ 14 h 28"/>
                  <a:gd name="T46" fmla="*/ 0 w 34"/>
                  <a:gd name="T47" fmla="*/ 4 h 28"/>
                  <a:gd name="T48" fmla="*/ 0 w 34"/>
                  <a:gd name="T49" fmla="*/ 3 h 28"/>
                  <a:gd name="T50" fmla="*/ 2 w 34"/>
                  <a:gd name="T51" fmla="*/ 0 h 28"/>
                  <a:gd name="T52" fmla="*/ 4 w 34"/>
                  <a:gd name="T53" fmla="*/ 2 h 28"/>
                  <a:gd name="T54" fmla="*/ 12 w 34"/>
                  <a:gd name="T55" fmla="*/ 12 h 28"/>
                  <a:gd name="T56" fmla="*/ 14 w 34"/>
                  <a:gd name="T57" fmla="*/ 12 h 28"/>
                  <a:gd name="T58" fmla="*/ 14 w 34"/>
                  <a:gd name="T59" fmla="*/ 3 h 28"/>
                  <a:gd name="T60" fmla="*/ 17 w 34"/>
                  <a:gd name="T61" fmla="*/ 1 h 28"/>
                  <a:gd name="T62" fmla="*/ 19 w 34"/>
                  <a:gd name="T63" fmla="*/ 3 h 28"/>
                  <a:gd name="T64" fmla="*/ 19 w 34"/>
                  <a:gd name="T65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" h="28">
                    <a:moveTo>
                      <a:pt x="19" y="12"/>
                    </a:moveTo>
                    <a:cubicBezTo>
                      <a:pt x="22" y="12"/>
                      <a:pt x="22" y="12"/>
                      <a:pt x="22" y="1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3" y="0"/>
                      <a:pt x="34" y="2"/>
                      <a:pt x="34" y="3"/>
                    </a:cubicBezTo>
                    <a:cubicBezTo>
                      <a:pt x="34" y="3"/>
                      <a:pt x="33" y="4"/>
                      <a:pt x="33" y="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7"/>
                      <a:pt x="31" y="21"/>
                      <a:pt x="33" y="24"/>
                    </a:cubicBezTo>
                    <a:cubicBezTo>
                      <a:pt x="34" y="25"/>
                      <a:pt x="34" y="25"/>
                      <a:pt x="34" y="26"/>
                    </a:cubicBezTo>
                    <a:cubicBezTo>
                      <a:pt x="34" y="27"/>
                      <a:pt x="33" y="28"/>
                      <a:pt x="31" y="28"/>
                    </a:cubicBezTo>
                    <a:cubicBezTo>
                      <a:pt x="31" y="28"/>
                      <a:pt x="30" y="27"/>
                      <a:pt x="29" y="26"/>
                    </a:cubicBezTo>
                    <a:cubicBezTo>
                      <a:pt x="27" y="23"/>
                      <a:pt x="25" y="19"/>
                      <a:pt x="2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7"/>
                      <a:pt x="18" y="28"/>
                      <a:pt x="17" y="28"/>
                    </a:cubicBezTo>
                    <a:cubicBezTo>
                      <a:pt x="15" y="28"/>
                      <a:pt x="14" y="27"/>
                      <a:pt x="14" y="2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9" y="19"/>
                      <a:pt x="7" y="23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3" y="21"/>
                      <a:pt x="5" y="17"/>
                      <a:pt x="8" y="1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5" y="1"/>
                      <a:pt x="17" y="1"/>
                    </a:cubicBezTo>
                    <a:cubicBezTo>
                      <a:pt x="18" y="1"/>
                      <a:pt x="19" y="1"/>
                      <a:pt x="19" y="3"/>
                    </a:cubicBezTo>
                    <a:lnTo>
                      <a:pt x="19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3" name="Freeform 64"/>
              <p:cNvSpPr>
                <a:spLocks/>
              </p:cNvSpPr>
              <p:nvPr userDrawn="1"/>
            </p:nvSpPr>
            <p:spPr bwMode="auto">
              <a:xfrm>
                <a:off x="878" y="753"/>
                <a:ext cx="28" cy="39"/>
              </a:xfrm>
              <a:custGeom>
                <a:avLst/>
                <a:gdLst>
                  <a:gd name="T0" fmla="*/ 20 w 20"/>
                  <a:gd name="T1" fmla="*/ 25 h 28"/>
                  <a:gd name="T2" fmla="*/ 18 w 20"/>
                  <a:gd name="T3" fmla="*/ 28 h 28"/>
                  <a:gd name="T4" fmla="*/ 15 w 20"/>
                  <a:gd name="T5" fmla="*/ 25 h 28"/>
                  <a:gd name="T6" fmla="*/ 15 w 20"/>
                  <a:gd name="T7" fmla="*/ 15 h 28"/>
                  <a:gd name="T8" fmla="*/ 5 w 20"/>
                  <a:gd name="T9" fmla="*/ 15 h 28"/>
                  <a:gd name="T10" fmla="*/ 5 w 20"/>
                  <a:gd name="T11" fmla="*/ 25 h 28"/>
                  <a:gd name="T12" fmla="*/ 3 w 20"/>
                  <a:gd name="T13" fmla="*/ 28 h 28"/>
                  <a:gd name="T14" fmla="*/ 0 w 20"/>
                  <a:gd name="T15" fmla="*/ 25 h 28"/>
                  <a:gd name="T16" fmla="*/ 0 w 20"/>
                  <a:gd name="T17" fmla="*/ 3 h 28"/>
                  <a:gd name="T18" fmla="*/ 3 w 20"/>
                  <a:gd name="T19" fmla="*/ 0 h 28"/>
                  <a:gd name="T20" fmla="*/ 5 w 20"/>
                  <a:gd name="T21" fmla="*/ 3 h 28"/>
                  <a:gd name="T22" fmla="*/ 5 w 20"/>
                  <a:gd name="T23" fmla="*/ 11 h 28"/>
                  <a:gd name="T24" fmla="*/ 15 w 20"/>
                  <a:gd name="T25" fmla="*/ 11 h 28"/>
                  <a:gd name="T26" fmla="*/ 15 w 20"/>
                  <a:gd name="T27" fmla="*/ 3 h 28"/>
                  <a:gd name="T28" fmla="*/ 18 w 20"/>
                  <a:gd name="T29" fmla="*/ 0 h 28"/>
                  <a:gd name="T30" fmla="*/ 20 w 20"/>
                  <a:gd name="T31" fmla="*/ 3 h 28"/>
                  <a:gd name="T32" fmla="*/ 20 w 20"/>
                  <a:gd name="T33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20" y="25"/>
                    </a:moveTo>
                    <a:cubicBezTo>
                      <a:pt x="20" y="27"/>
                      <a:pt x="19" y="28"/>
                      <a:pt x="18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3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8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4" name="Freeform 65"/>
              <p:cNvSpPr>
                <a:spLocks noEditPoints="1"/>
              </p:cNvSpPr>
              <p:nvPr userDrawn="1"/>
            </p:nvSpPr>
            <p:spPr bwMode="auto">
              <a:xfrm>
                <a:off x="916" y="753"/>
                <a:ext cx="30" cy="39"/>
              </a:xfrm>
              <a:custGeom>
                <a:avLst/>
                <a:gdLst>
                  <a:gd name="T0" fmla="*/ 10 w 21"/>
                  <a:gd name="T1" fmla="*/ 28 h 28"/>
                  <a:gd name="T2" fmla="*/ 0 w 21"/>
                  <a:gd name="T3" fmla="*/ 17 h 28"/>
                  <a:gd name="T4" fmla="*/ 0 w 21"/>
                  <a:gd name="T5" fmla="*/ 11 h 28"/>
                  <a:gd name="T6" fmla="*/ 10 w 21"/>
                  <a:gd name="T7" fmla="*/ 0 h 28"/>
                  <a:gd name="T8" fmla="*/ 21 w 21"/>
                  <a:gd name="T9" fmla="*/ 11 h 28"/>
                  <a:gd name="T10" fmla="*/ 21 w 21"/>
                  <a:gd name="T11" fmla="*/ 17 h 28"/>
                  <a:gd name="T12" fmla="*/ 10 w 21"/>
                  <a:gd name="T13" fmla="*/ 28 h 28"/>
                  <a:gd name="T14" fmla="*/ 16 w 21"/>
                  <a:gd name="T15" fmla="*/ 11 h 28"/>
                  <a:gd name="T16" fmla="*/ 10 w 21"/>
                  <a:gd name="T17" fmla="*/ 5 h 28"/>
                  <a:gd name="T18" fmla="*/ 4 w 21"/>
                  <a:gd name="T19" fmla="*/ 11 h 28"/>
                  <a:gd name="T20" fmla="*/ 4 w 21"/>
                  <a:gd name="T21" fmla="*/ 17 h 28"/>
                  <a:gd name="T22" fmla="*/ 10 w 21"/>
                  <a:gd name="T23" fmla="*/ 23 h 28"/>
                  <a:gd name="T24" fmla="*/ 16 w 21"/>
                  <a:gd name="T25" fmla="*/ 17 h 28"/>
                  <a:gd name="T26" fmla="*/ 16 w 21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8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5" name="Freeform 66"/>
              <p:cNvSpPr>
                <a:spLocks/>
              </p:cNvSpPr>
              <p:nvPr userDrawn="1"/>
            </p:nvSpPr>
            <p:spPr bwMode="auto">
              <a:xfrm>
                <a:off x="955" y="754"/>
                <a:ext cx="25" cy="38"/>
              </a:xfrm>
              <a:custGeom>
                <a:avLst/>
                <a:gdLst>
                  <a:gd name="T0" fmla="*/ 16 w 18"/>
                  <a:gd name="T1" fmla="*/ 4 h 27"/>
                  <a:gd name="T2" fmla="*/ 5 w 18"/>
                  <a:gd name="T3" fmla="*/ 4 h 27"/>
                  <a:gd name="T4" fmla="*/ 5 w 18"/>
                  <a:gd name="T5" fmla="*/ 24 h 27"/>
                  <a:gd name="T6" fmla="*/ 3 w 18"/>
                  <a:gd name="T7" fmla="*/ 27 h 27"/>
                  <a:gd name="T8" fmla="*/ 0 w 18"/>
                  <a:gd name="T9" fmla="*/ 24 h 27"/>
                  <a:gd name="T10" fmla="*/ 0 w 18"/>
                  <a:gd name="T11" fmla="*/ 2 h 27"/>
                  <a:gd name="T12" fmla="*/ 3 w 18"/>
                  <a:gd name="T13" fmla="*/ 0 h 27"/>
                  <a:gd name="T14" fmla="*/ 16 w 18"/>
                  <a:gd name="T15" fmla="*/ 0 h 27"/>
                  <a:gd name="T16" fmla="*/ 18 w 18"/>
                  <a:gd name="T17" fmla="*/ 2 h 27"/>
                  <a:gd name="T18" fmla="*/ 16 w 18"/>
                  <a:gd name="T1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7">
                    <a:moveTo>
                      <a:pt x="16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6"/>
                      <a:pt x="4" y="27"/>
                      <a:pt x="3" y="27"/>
                    </a:cubicBezTo>
                    <a:cubicBezTo>
                      <a:pt x="1" y="27"/>
                      <a:pt x="0" y="26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3"/>
                      <a:pt x="17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46" name="Freeform 67"/>
              <p:cNvSpPr>
                <a:spLocks noEditPoints="1"/>
              </p:cNvSpPr>
              <p:nvPr userDrawn="1"/>
            </p:nvSpPr>
            <p:spPr bwMode="auto">
              <a:xfrm>
                <a:off x="984" y="753"/>
                <a:ext cx="30" cy="39"/>
              </a:xfrm>
              <a:custGeom>
                <a:avLst/>
                <a:gdLst>
                  <a:gd name="T0" fmla="*/ 11 w 21"/>
                  <a:gd name="T1" fmla="*/ 28 h 28"/>
                  <a:gd name="T2" fmla="*/ 0 w 21"/>
                  <a:gd name="T3" fmla="*/ 17 h 28"/>
                  <a:gd name="T4" fmla="*/ 0 w 21"/>
                  <a:gd name="T5" fmla="*/ 11 h 28"/>
                  <a:gd name="T6" fmla="*/ 11 w 21"/>
                  <a:gd name="T7" fmla="*/ 0 h 28"/>
                  <a:gd name="T8" fmla="*/ 21 w 21"/>
                  <a:gd name="T9" fmla="*/ 11 h 28"/>
                  <a:gd name="T10" fmla="*/ 21 w 21"/>
                  <a:gd name="T11" fmla="*/ 17 h 28"/>
                  <a:gd name="T12" fmla="*/ 11 w 21"/>
                  <a:gd name="T13" fmla="*/ 28 h 28"/>
                  <a:gd name="T14" fmla="*/ 17 w 21"/>
                  <a:gd name="T15" fmla="*/ 11 h 28"/>
                  <a:gd name="T16" fmla="*/ 11 w 21"/>
                  <a:gd name="T17" fmla="*/ 5 h 28"/>
                  <a:gd name="T18" fmla="*/ 5 w 21"/>
                  <a:gd name="T19" fmla="*/ 11 h 28"/>
                  <a:gd name="T20" fmla="*/ 5 w 21"/>
                  <a:gd name="T21" fmla="*/ 17 h 28"/>
                  <a:gd name="T22" fmla="*/ 11 w 21"/>
                  <a:gd name="T23" fmla="*/ 23 h 28"/>
                  <a:gd name="T24" fmla="*/ 17 w 21"/>
                  <a:gd name="T25" fmla="*/ 17 h 28"/>
                  <a:gd name="T26" fmla="*/ 17 w 21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8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C0C0C"/>
                  </a:solidFill>
                </a:endParaRPr>
              </a:p>
            </p:txBody>
          </p:sp>
        </p:grpSp>
      </p:grpSp>
      <p:sp>
        <p:nvSpPr>
          <p:cNvPr id="8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5841" y="6416675"/>
            <a:ext cx="4540286" cy="365125"/>
          </a:xfrm>
        </p:spPr>
        <p:txBody>
          <a:bodyPr/>
          <a:lstStyle>
            <a:lvl1pPr algn="l">
              <a:defRPr b="0" i="0">
                <a:solidFill>
                  <a:schemeClr val="bg1">
                    <a:lumMod val="65000"/>
                  </a:schemeClr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ru-RU">
                <a:solidFill>
                  <a:srgbClr val="FFFFFF">
                    <a:lumMod val="65000"/>
                  </a:srgbClr>
                </a:solidFill>
              </a:rPr>
              <a:t>2016 © Национальная технологическая инициатива</a:t>
            </a:r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86" name="Группа 85"/>
          <p:cNvGrpSpPr/>
          <p:nvPr userDrawn="1"/>
        </p:nvGrpSpPr>
        <p:grpSpPr>
          <a:xfrm>
            <a:off x="288813" y="6416675"/>
            <a:ext cx="3334254" cy="8"/>
            <a:chOff x="658813" y="800103"/>
            <a:chExt cx="3334254" cy="8"/>
          </a:xfrm>
        </p:grpSpPr>
        <p:cxnSp>
          <p:nvCxnSpPr>
            <p:cNvPr id="87" name="Прямая соединительная линия 86"/>
            <p:cNvCxnSpPr/>
            <p:nvPr/>
          </p:nvCxnSpPr>
          <p:spPr>
            <a:xfrm flipV="1">
              <a:off x="658814" y="800110"/>
              <a:ext cx="3334253" cy="1"/>
            </a:xfrm>
            <a:prstGeom prst="line">
              <a:avLst/>
            </a:prstGeom>
            <a:ln>
              <a:solidFill>
                <a:schemeClr val="bg1">
                  <a:lumMod val="75000"/>
                  <a:alpha val="29804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658813" y="800103"/>
              <a:ext cx="6482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70"/>
          <p:cNvGrpSpPr>
            <a:grpSpLocks noChangeAspect="1"/>
          </p:cNvGrpSpPr>
          <p:nvPr userDrawn="1"/>
        </p:nvGrpSpPr>
        <p:grpSpPr bwMode="auto">
          <a:xfrm>
            <a:off x="10271125" y="473813"/>
            <a:ext cx="1181100" cy="531812"/>
            <a:chOff x="6470" y="303"/>
            <a:chExt cx="744" cy="335"/>
          </a:xfrm>
          <a:solidFill>
            <a:srgbClr val="F75931"/>
          </a:solidFill>
        </p:grpSpPr>
        <p:sp>
          <p:nvSpPr>
            <p:cNvPr id="90" name="Freeform 71"/>
            <p:cNvSpPr>
              <a:spLocks/>
            </p:cNvSpPr>
            <p:nvPr userDrawn="1"/>
          </p:nvSpPr>
          <p:spPr bwMode="auto">
            <a:xfrm>
              <a:off x="6597" y="328"/>
              <a:ext cx="127" cy="49"/>
            </a:xfrm>
            <a:custGeom>
              <a:avLst/>
              <a:gdLst>
                <a:gd name="T0" fmla="*/ 127 w 127"/>
                <a:gd name="T1" fmla="*/ 23 h 49"/>
                <a:gd name="T2" fmla="*/ 0 w 127"/>
                <a:gd name="T3" fmla="*/ 0 h 49"/>
                <a:gd name="T4" fmla="*/ 84 w 127"/>
                <a:gd name="T5" fmla="*/ 49 h 49"/>
                <a:gd name="T6" fmla="*/ 127 w 127"/>
                <a:gd name="T7" fmla="*/ 23 h 49"/>
                <a:gd name="T8" fmla="*/ 127 w 127"/>
                <a:gd name="T9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9">
                  <a:moveTo>
                    <a:pt x="127" y="23"/>
                  </a:moveTo>
                  <a:lnTo>
                    <a:pt x="0" y="0"/>
                  </a:lnTo>
                  <a:lnTo>
                    <a:pt x="84" y="49"/>
                  </a:lnTo>
                  <a:lnTo>
                    <a:pt x="127" y="23"/>
                  </a:lnTo>
                  <a:lnTo>
                    <a:pt x="12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C0C0C"/>
                </a:solidFill>
              </a:endParaRPr>
            </a:p>
          </p:txBody>
        </p:sp>
        <p:sp>
          <p:nvSpPr>
            <p:cNvPr id="91" name="Freeform 72"/>
            <p:cNvSpPr>
              <a:spLocks/>
            </p:cNvSpPr>
            <p:nvPr userDrawn="1"/>
          </p:nvSpPr>
          <p:spPr bwMode="auto">
            <a:xfrm>
              <a:off x="6470" y="303"/>
              <a:ext cx="127" cy="48"/>
            </a:xfrm>
            <a:custGeom>
              <a:avLst/>
              <a:gdLst>
                <a:gd name="T0" fmla="*/ 127 w 127"/>
                <a:gd name="T1" fmla="*/ 25 h 48"/>
                <a:gd name="T2" fmla="*/ 0 w 127"/>
                <a:gd name="T3" fmla="*/ 0 h 48"/>
                <a:gd name="T4" fmla="*/ 85 w 127"/>
                <a:gd name="T5" fmla="*/ 48 h 48"/>
                <a:gd name="T6" fmla="*/ 127 w 127"/>
                <a:gd name="T7" fmla="*/ 25 h 48"/>
                <a:gd name="T8" fmla="*/ 127 w 127"/>
                <a:gd name="T9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8">
                  <a:moveTo>
                    <a:pt x="127" y="25"/>
                  </a:moveTo>
                  <a:lnTo>
                    <a:pt x="0" y="0"/>
                  </a:lnTo>
                  <a:lnTo>
                    <a:pt x="85" y="48"/>
                  </a:lnTo>
                  <a:lnTo>
                    <a:pt x="127" y="25"/>
                  </a:lnTo>
                  <a:lnTo>
                    <a:pt x="12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C0C0C"/>
                </a:solidFill>
              </a:endParaRPr>
            </a:p>
          </p:txBody>
        </p:sp>
        <p:sp>
          <p:nvSpPr>
            <p:cNvPr id="92" name="Freeform 73"/>
            <p:cNvSpPr>
              <a:spLocks/>
            </p:cNvSpPr>
            <p:nvPr userDrawn="1"/>
          </p:nvSpPr>
          <p:spPr bwMode="auto">
            <a:xfrm>
              <a:off x="6555" y="402"/>
              <a:ext cx="126" cy="48"/>
            </a:xfrm>
            <a:custGeom>
              <a:avLst/>
              <a:gdLst>
                <a:gd name="T0" fmla="*/ 126 w 126"/>
                <a:gd name="T1" fmla="*/ 23 h 48"/>
                <a:gd name="T2" fmla="*/ 0 w 126"/>
                <a:gd name="T3" fmla="*/ 0 h 48"/>
                <a:gd name="T4" fmla="*/ 84 w 126"/>
                <a:gd name="T5" fmla="*/ 48 h 48"/>
                <a:gd name="T6" fmla="*/ 126 w 126"/>
                <a:gd name="T7" fmla="*/ 23 h 48"/>
                <a:gd name="T8" fmla="*/ 126 w 126"/>
                <a:gd name="T9" fmla="*/ 2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48">
                  <a:moveTo>
                    <a:pt x="126" y="23"/>
                  </a:moveTo>
                  <a:lnTo>
                    <a:pt x="0" y="0"/>
                  </a:lnTo>
                  <a:lnTo>
                    <a:pt x="84" y="48"/>
                  </a:lnTo>
                  <a:lnTo>
                    <a:pt x="126" y="23"/>
                  </a:lnTo>
                  <a:lnTo>
                    <a:pt x="12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C0C0C"/>
                </a:solidFill>
              </a:endParaRPr>
            </a:p>
          </p:txBody>
        </p:sp>
        <p:sp>
          <p:nvSpPr>
            <p:cNvPr id="93" name="Freeform 74"/>
            <p:cNvSpPr>
              <a:spLocks/>
            </p:cNvSpPr>
            <p:nvPr userDrawn="1"/>
          </p:nvSpPr>
          <p:spPr bwMode="auto">
            <a:xfrm>
              <a:off x="6681" y="351"/>
              <a:ext cx="43" cy="74"/>
            </a:xfrm>
            <a:custGeom>
              <a:avLst/>
              <a:gdLst>
                <a:gd name="T0" fmla="*/ 43 w 43"/>
                <a:gd name="T1" fmla="*/ 0 h 74"/>
                <a:gd name="T2" fmla="*/ 0 w 43"/>
                <a:gd name="T3" fmla="*/ 74 h 74"/>
                <a:gd name="T4" fmla="*/ 0 w 43"/>
                <a:gd name="T5" fmla="*/ 26 h 74"/>
                <a:gd name="T6" fmla="*/ 43 w 43"/>
                <a:gd name="T7" fmla="*/ 0 h 74"/>
                <a:gd name="T8" fmla="*/ 43 w 43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4">
                  <a:moveTo>
                    <a:pt x="43" y="0"/>
                  </a:moveTo>
                  <a:lnTo>
                    <a:pt x="0" y="74"/>
                  </a:lnTo>
                  <a:lnTo>
                    <a:pt x="0" y="26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C0C0C"/>
                </a:solidFill>
              </a:endParaRPr>
            </a:p>
          </p:txBody>
        </p:sp>
        <p:sp>
          <p:nvSpPr>
            <p:cNvPr id="94" name="Freeform 75"/>
            <p:cNvSpPr>
              <a:spLocks/>
            </p:cNvSpPr>
            <p:nvPr userDrawn="1"/>
          </p:nvSpPr>
          <p:spPr bwMode="auto">
            <a:xfrm>
              <a:off x="6639" y="425"/>
              <a:ext cx="42" cy="76"/>
            </a:xfrm>
            <a:custGeom>
              <a:avLst/>
              <a:gdLst>
                <a:gd name="T0" fmla="*/ 42 w 42"/>
                <a:gd name="T1" fmla="*/ 0 h 76"/>
                <a:gd name="T2" fmla="*/ 0 w 42"/>
                <a:gd name="T3" fmla="*/ 76 h 76"/>
                <a:gd name="T4" fmla="*/ 0 w 42"/>
                <a:gd name="T5" fmla="*/ 25 h 76"/>
                <a:gd name="T6" fmla="*/ 42 w 42"/>
                <a:gd name="T7" fmla="*/ 0 h 76"/>
                <a:gd name="T8" fmla="*/ 42 w 42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6">
                  <a:moveTo>
                    <a:pt x="42" y="0"/>
                  </a:moveTo>
                  <a:lnTo>
                    <a:pt x="0" y="76"/>
                  </a:lnTo>
                  <a:lnTo>
                    <a:pt x="0" y="25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C0C0C"/>
                </a:solidFill>
              </a:endParaRPr>
            </a:p>
          </p:txBody>
        </p:sp>
        <p:sp>
          <p:nvSpPr>
            <p:cNvPr id="95" name="Freeform 76"/>
            <p:cNvSpPr>
              <a:spLocks/>
            </p:cNvSpPr>
            <p:nvPr userDrawn="1"/>
          </p:nvSpPr>
          <p:spPr bwMode="auto">
            <a:xfrm>
              <a:off x="6555" y="328"/>
              <a:ext cx="42" cy="74"/>
            </a:xfrm>
            <a:custGeom>
              <a:avLst/>
              <a:gdLst>
                <a:gd name="T0" fmla="*/ 42 w 42"/>
                <a:gd name="T1" fmla="*/ 0 h 74"/>
                <a:gd name="T2" fmla="*/ 0 w 42"/>
                <a:gd name="T3" fmla="*/ 74 h 74"/>
                <a:gd name="T4" fmla="*/ 0 w 42"/>
                <a:gd name="T5" fmla="*/ 23 h 74"/>
                <a:gd name="T6" fmla="*/ 42 w 42"/>
                <a:gd name="T7" fmla="*/ 0 h 74"/>
                <a:gd name="T8" fmla="*/ 42 w 4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4">
                  <a:moveTo>
                    <a:pt x="42" y="0"/>
                  </a:moveTo>
                  <a:lnTo>
                    <a:pt x="0" y="74"/>
                  </a:lnTo>
                  <a:lnTo>
                    <a:pt x="0" y="23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C0C0C"/>
                </a:solidFill>
              </a:endParaRPr>
            </a:p>
          </p:txBody>
        </p:sp>
        <p:sp>
          <p:nvSpPr>
            <p:cNvPr id="96" name="Freeform 77"/>
            <p:cNvSpPr>
              <a:spLocks noEditPoints="1"/>
            </p:cNvSpPr>
            <p:nvPr userDrawn="1"/>
          </p:nvSpPr>
          <p:spPr bwMode="auto">
            <a:xfrm>
              <a:off x="6714" y="452"/>
              <a:ext cx="500" cy="176"/>
            </a:xfrm>
            <a:custGeom>
              <a:avLst/>
              <a:gdLst>
                <a:gd name="T0" fmla="*/ 7 w 260"/>
                <a:gd name="T1" fmla="*/ 1 h 91"/>
                <a:gd name="T2" fmla="*/ 7 w 260"/>
                <a:gd name="T3" fmla="*/ 8 h 91"/>
                <a:gd name="T4" fmla="*/ 20 w 260"/>
                <a:gd name="T5" fmla="*/ 2 h 91"/>
                <a:gd name="T6" fmla="*/ 22 w 260"/>
                <a:gd name="T7" fmla="*/ 21 h 91"/>
                <a:gd name="T8" fmla="*/ 38 w 260"/>
                <a:gd name="T9" fmla="*/ 1 h 91"/>
                <a:gd name="T10" fmla="*/ 47 w 260"/>
                <a:gd name="T11" fmla="*/ 9 h 91"/>
                <a:gd name="T12" fmla="*/ 49 w 260"/>
                <a:gd name="T13" fmla="*/ 19 h 91"/>
                <a:gd name="T14" fmla="*/ 65 w 260"/>
                <a:gd name="T15" fmla="*/ 21 h 91"/>
                <a:gd name="T16" fmla="*/ 53 w 260"/>
                <a:gd name="T17" fmla="*/ 1 h 91"/>
                <a:gd name="T18" fmla="*/ 71 w 260"/>
                <a:gd name="T19" fmla="*/ 1 h 91"/>
                <a:gd name="T20" fmla="*/ 77 w 260"/>
                <a:gd name="T21" fmla="*/ 21 h 91"/>
                <a:gd name="T22" fmla="*/ 100 w 260"/>
                <a:gd name="T23" fmla="*/ 21 h 91"/>
                <a:gd name="T24" fmla="*/ 98 w 260"/>
                <a:gd name="T25" fmla="*/ 1 h 91"/>
                <a:gd name="T26" fmla="*/ 90 w 260"/>
                <a:gd name="T27" fmla="*/ 14 h 91"/>
                <a:gd name="T28" fmla="*/ 118 w 260"/>
                <a:gd name="T29" fmla="*/ 1 h 91"/>
                <a:gd name="T30" fmla="*/ 109 w 260"/>
                <a:gd name="T31" fmla="*/ 3 h 91"/>
                <a:gd name="T32" fmla="*/ 129 w 260"/>
                <a:gd name="T33" fmla="*/ 9 h 91"/>
                <a:gd name="T34" fmla="*/ 136 w 260"/>
                <a:gd name="T35" fmla="*/ 14 h 91"/>
                <a:gd name="T36" fmla="*/ 129 w 260"/>
                <a:gd name="T37" fmla="*/ 1 h 91"/>
                <a:gd name="T38" fmla="*/ 139 w 260"/>
                <a:gd name="T39" fmla="*/ 11 h 91"/>
                <a:gd name="T40" fmla="*/ 151 w 260"/>
                <a:gd name="T41" fmla="*/ 4 h 91"/>
                <a:gd name="T42" fmla="*/ 154 w 260"/>
                <a:gd name="T43" fmla="*/ 14 h 91"/>
                <a:gd name="T44" fmla="*/ 6 w 260"/>
                <a:gd name="T45" fmla="*/ 55 h 91"/>
                <a:gd name="T46" fmla="*/ 15 w 260"/>
                <a:gd name="T47" fmla="*/ 39 h 91"/>
                <a:gd name="T48" fmla="*/ 10 w 260"/>
                <a:gd name="T49" fmla="*/ 52 h 91"/>
                <a:gd name="T50" fmla="*/ 18 w 260"/>
                <a:gd name="T51" fmla="*/ 38 h 91"/>
                <a:gd name="T52" fmla="*/ 37 w 260"/>
                <a:gd name="T53" fmla="*/ 56 h 91"/>
                <a:gd name="T54" fmla="*/ 49 w 260"/>
                <a:gd name="T55" fmla="*/ 48 h 91"/>
                <a:gd name="T56" fmla="*/ 47 w 260"/>
                <a:gd name="T57" fmla="*/ 44 h 91"/>
                <a:gd name="T58" fmla="*/ 59 w 260"/>
                <a:gd name="T59" fmla="*/ 36 h 91"/>
                <a:gd name="T60" fmla="*/ 66 w 260"/>
                <a:gd name="T61" fmla="*/ 56 h 91"/>
                <a:gd name="T62" fmla="*/ 81 w 260"/>
                <a:gd name="T63" fmla="*/ 39 h 91"/>
                <a:gd name="T64" fmla="*/ 71 w 260"/>
                <a:gd name="T65" fmla="*/ 35 h 91"/>
                <a:gd name="T66" fmla="*/ 89 w 260"/>
                <a:gd name="T67" fmla="*/ 50 h 91"/>
                <a:gd name="T68" fmla="*/ 96 w 260"/>
                <a:gd name="T69" fmla="*/ 39 h 91"/>
                <a:gd name="T70" fmla="*/ 94 w 260"/>
                <a:gd name="T71" fmla="*/ 52 h 91"/>
                <a:gd name="T72" fmla="*/ 107 w 260"/>
                <a:gd name="T73" fmla="*/ 41 h 91"/>
                <a:gd name="T74" fmla="*/ 112 w 260"/>
                <a:gd name="T75" fmla="*/ 40 h 91"/>
                <a:gd name="T76" fmla="*/ 124 w 260"/>
                <a:gd name="T77" fmla="*/ 54 h 91"/>
                <a:gd name="T78" fmla="*/ 138 w 260"/>
                <a:gd name="T79" fmla="*/ 35 h 91"/>
                <a:gd name="T80" fmla="*/ 161 w 260"/>
                <a:gd name="T81" fmla="*/ 55 h 91"/>
                <a:gd name="T82" fmla="*/ 145 w 260"/>
                <a:gd name="T83" fmla="*/ 41 h 91"/>
                <a:gd name="T84" fmla="*/ 157 w 260"/>
                <a:gd name="T85" fmla="*/ 35 h 91"/>
                <a:gd name="T86" fmla="*/ 166 w 260"/>
                <a:gd name="T87" fmla="*/ 52 h 91"/>
                <a:gd name="T88" fmla="*/ 179 w 260"/>
                <a:gd name="T89" fmla="*/ 39 h 91"/>
                <a:gd name="T90" fmla="*/ 170 w 260"/>
                <a:gd name="T91" fmla="*/ 50 h 91"/>
                <a:gd name="T92" fmla="*/ 199 w 260"/>
                <a:gd name="T93" fmla="*/ 53 h 91"/>
                <a:gd name="T94" fmla="*/ 192 w 260"/>
                <a:gd name="T95" fmla="*/ 35 h 91"/>
                <a:gd name="T96" fmla="*/ 188 w 260"/>
                <a:gd name="T97" fmla="*/ 43 h 91"/>
                <a:gd name="T98" fmla="*/ 219 w 260"/>
                <a:gd name="T99" fmla="*/ 56 h 91"/>
                <a:gd name="T100" fmla="*/ 207 w 260"/>
                <a:gd name="T101" fmla="*/ 56 h 91"/>
                <a:gd name="T102" fmla="*/ 209 w 260"/>
                <a:gd name="T103" fmla="*/ 43 h 91"/>
                <a:gd name="T104" fmla="*/ 214 w 260"/>
                <a:gd name="T105" fmla="*/ 45 h 91"/>
                <a:gd name="T106" fmla="*/ 222 w 260"/>
                <a:gd name="T107" fmla="*/ 36 h 91"/>
                <a:gd name="T108" fmla="*/ 236 w 260"/>
                <a:gd name="T109" fmla="*/ 35 h 91"/>
                <a:gd name="T110" fmla="*/ 247 w 260"/>
                <a:gd name="T111" fmla="*/ 55 h 91"/>
                <a:gd name="T112" fmla="*/ 248 w 260"/>
                <a:gd name="T113" fmla="*/ 36 h 91"/>
                <a:gd name="T114" fmla="*/ 256 w 260"/>
                <a:gd name="T115" fmla="*/ 56 h 91"/>
                <a:gd name="T116" fmla="*/ 2 w 260"/>
                <a:gd name="T117" fmla="*/ 91 h 91"/>
                <a:gd name="T118" fmla="*/ 14 w 260"/>
                <a:gd name="T119" fmla="*/ 71 h 91"/>
                <a:gd name="T120" fmla="*/ 14 w 260"/>
                <a:gd name="T121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" h="91">
                  <a:moveTo>
                    <a:pt x="14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4" y="21"/>
                    <a:pt x="14" y="21"/>
                    <a:pt x="14" y="21"/>
                  </a:cubicBezTo>
                  <a:close/>
                  <a:moveTo>
                    <a:pt x="10" y="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8"/>
                    <a:pt x="10" y="8"/>
                    <a:pt x="10" y="8"/>
                  </a:cubicBezTo>
                  <a:close/>
                  <a:moveTo>
                    <a:pt x="22" y="21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4"/>
                    <a:pt x="20" y="4"/>
                  </a:cubicBezTo>
                  <a:cubicBezTo>
                    <a:pt x="20" y="3"/>
                    <a:pt x="20" y="3"/>
                    <a:pt x="20" y="2"/>
                  </a:cubicBezTo>
                  <a:cubicBezTo>
                    <a:pt x="21" y="2"/>
                    <a:pt x="21" y="1"/>
                    <a:pt x="22" y="1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2" y="3"/>
                    <a:pt x="32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3" y="3"/>
                    <a:pt x="23" y="4"/>
                  </a:cubicBezTo>
                  <a:cubicBezTo>
                    <a:pt x="22" y="4"/>
                    <a:pt x="22" y="5"/>
                    <a:pt x="22" y="5"/>
                  </a:cubicBezTo>
                  <a:cubicBezTo>
                    <a:pt x="22" y="21"/>
                    <a:pt x="22" y="21"/>
                    <a:pt x="22" y="21"/>
                  </a:cubicBezTo>
                  <a:close/>
                  <a:moveTo>
                    <a:pt x="49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8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1"/>
                    <a:pt x="38" y="21"/>
                    <a:pt x="38" y="21"/>
                  </a:cubicBezTo>
                  <a:cubicBezTo>
                    <a:pt x="37" y="21"/>
                    <a:pt x="37" y="20"/>
                    <a:pt x="36" y="20"/>
                  </a:cubicBezTo>
                  <a:cubicBezTo>
                    <a:pt x="36" y="19"/>
                    <a:pt x="36" y="19"/>
                    <a:pt x="35" y="18"/>
                  </a:cubicBezTo>
                  <a:cubicBezTo>
                    <a:pt x="35" y="18"/>
                    <a:pt x="35" y="17"/>
                    <a:pt x="35" y="1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5"/>
                    <a:pt x="35" y="4"/>
                    <a:pt x="36" y="4"/>
                  </a:cubicBezTo>
                  <a:cubicBezTo>
                    <a:pt x="36" y="3"/>
                    <a:pt x="36" y="3"/>
                    <a:pt x="36" y="2"/>
                  </a:cubicBezTo>
                  <a:cubicBezTo>
                    <a:pt x="37" y="2"/>
                    <a:pt x="37" y="1"/>
                    <a:pt x="38" y="1"/>
                  </a:cubicBezTo>
                  <a:cubicBezTo>
                    <a:pt x="39" y="1"/>
                    <a:pt x="39" y="1"/>
                    <a:pt x="40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8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8" y="9"/>
                    <a:pt x="48" y="9"/>
                  </a:cubicBezTo>
                  <a:cubicBezTo>
                    <a:pt x="48" y="9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7" y="12"/>
                    <a:pt x="47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8"/>
                    <a:pt x="38" y="18"/>
                  </a:cubicBezTo>
                  <a:cubicBezTo>
                    <a:pt x="39" y="19"/>
                    <a:pt x="39" y="19"/>
                    <a:pt x="40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1"/>
                    <a:pt x="49" y="21"/>
                    <a:pt x="49" y="21"/>
                  </a:cubicBezTo>
                  <a:close/>
                  <a:moveTo>
                    <a:pt x="65" y="1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6" y="1"/>
                    <a:pt x="66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7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21"/>
                    <a:pt x="65" y="21"/>
                    <a:pt x="65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4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3" y="1"/>
                    <a:pt x="53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1"/>
                    <a:pt x="65" y="1"/>
                    <a:pt x="65" y="1"/>
                  </a:cubicBezTo>
                  <a:close/>
                  <a:moveTo>
                    <a:pt x="77" y="3"/>
                  </a:moveTo>
                  <a:cubicBezTo>
                    <a:pt x="71" y="3"/>
                    <a:pt x="71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3"/>
                    <a:pt x="86" y="3"/>
                    <a:pt x="85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3"/>
                    <a:pt x="77" y="3"/>
                    <a:pt x="77" y="3"/>
                  </a:cubicBezTo>
                  <a:close/>
                  <a:moveTo>
                    <a:pt x="96" y="19"/>
                  </a:moveTo>
                  <a:cubicBezTo>
                    <a:pt x="97" y="19"/>
                    <a:pt x="98" y="19"/>
                    <a:pt x="99" y="19"/>
                  </a:cubicBezTo>
                  <a:cubicBezTo>
                    <a:pt x="99" y="19"/>
                    <a:pt x="100" y="18"/>
                    <a:pt x="101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1" y="21"/>
                    <a:pt x="101" y="21"/>
                    <a:pt x="100" y="21"/>
                  </a:cubicBezTo>
                  <a:cubicBezTo>
                    <a:pt x="100" y="21"/>
                    <a:pt x="99" y="21"/>
                    <a:pt x="99" y="21"/>
                  </a:cubicBezTo>
                  <a:cubicBezTo>
                    <a:pt x="98" y="21"/>
                    <a:pt x="98" y="21"/>
                    <a:pt x="97" y="22"/>
                  </a:cubicBezTo>
                  <a:cubicBezTo>
                    <a:pt x="97" y="22"/>
                    <a:pt x="96" y="22"/>
                    <a:pt x="96" y="22"/>
                  </a:cubicBezTo>
                  <a:cubicBezTo>
                    <a:pt x="94" y="22"/>
                    <a:pt x="93" y="21"/>
                    <a:pt x="92" y="21"/>
                  </a:cubicBezTo>
                  <a:cubicBezTo>
                    <a:pt x="91" y="21"/>
                    <a:pt x="90" y="20"/>
                    <a:pt x="89" y="19"/>
                  </a:cubicBezTo>
                  <a:cubicBezTo>
                    <a:pt x="88" y="18"/>
                    <a:pt x="88" y="17"/>
                    <a:pt x="88" y="16"/>
                  </a:cubicBezTo>
                  <a:cubicBezTo>
                    <a:pt x="87" y="15"/>
                    <a:pt x="87" y="13"/>
                    <a:pt x="87" y="11"/>
                  </a:cubicBezTo>
                  <a:cubicBezTo>
                    <a:pt x="87" y="10"/>
                    <a:pt x="87" y="8"/>
                    <a:pt x="88" y="7"/>
                  </a:cubicBezTo>
                  <a:cubicBezTo>
                    <a:pt x="88" y="6"/>
                    <a:pt x="89" y="4"/>
                    <a:pt x="89" y="3"/>
                  </a:cubicBezTo>
                  <a:cubicBezTo>
                    <a:pt x="90" y="2"/>
                    <a:pt x="91" y="2"/>
                    <a:pt x="92" y="1"/>
                  </a:cubicBezTo>
                  <a:cubicBezTo>
                    <a:pt x="93" y="1"/>
                    <a:pt x="95" y="0"/>
                    <a:pt x="96" y="0"/>
                  </a:cubicBezTo>
                  <a:cubicBezTo>
                    <a:pt x="97" y="0"/>
                    <a:pt x="98" y="1"/>
                    <a:pt x="98" y="1"/>
                  </a:cubicBezTo>
                  <a:cubicBezTo>
                    <a:pt x="99" y="1"/>
                    <a:pt x="100" y="1"/>
                    <a:pt x="101" y="2"/>
                  </a:cubicBezTo>
                  <a:cubicBezTo>
                    <a:pt x="101" y="2"/>
                    <a:pt x="101" y="2"/>
                    <a:pt x="102" y="2"/>
                  </a:cubicBezTo>
                  <a:cubicBezTo>
                    <a:pt x="102" y="2"/>
                    <a:pt x="102" y="2"/>
                    <a:pt x="101" y="2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0" y="4"/>
                    <a:pt x="100" y="4"/>
                  </a:cubicBezTo>
                  <a:cubicBezTo>
                    <a:pt x="99" y="3"/>
                    <a:pt x="97" y="3"/>
                    <a:pt x="96" y="3"/>
                  </a:cubicBezTo>
                  <a:cubicBezTo>
                    <a:pt x="95" y="3"/>
                    <a:pt x="94" y="3"/>
                    <a:pt x="93" y="4"/>
                  </a:cubicBezTo>
                  <a:cubicBezTo>
                    <a:pt x="92" y="4"/>
                    <a:pt x="92" y="5"/>
                    <a:pt x="91" y="6"/>
                  </a:cubicBezTo>
                  <a:cubicBezTo>
                    <a:pt x="91" y="6"/>
                    <a:pt x="90" y="7"/>
                    <a:pt x="90" y="8"/>
                  </a:cubicBezTo>
                  <a:cubicBezTo>
                    <a:pt x="90" y="9"/>
                    <a:pt x="90" y="10"/>
                    <a:pt x="90" y="11"/>
                  </a:cubicBezTo>
                  <a:cubicBezTo>
                    <a:pt x="90" y="12"/>
                    <a:pt x="90" y="13"/>
                    <a:pt x="90" y="14"/>
                  </a:cubicBezTo>
                  <a:cubicBezTo>
                    <a:pt x="90" y="15"/>
                    <a:pt x="91" y="16"/>
                    <a:pt x="91" y="17"/>
                  </a:cubicBezTo>
                  <a:cubicBezTo>
                    <a:pt x="92" y="17"/>
                    <a:pt x="92" y="18"/>
                    <a:pt x="93" y="18"/>
                  </a:cubicBezTo>
                  <a:cubicBezTo>
                    <a:pt x="94" y="19"/>
                    <a:pt x="95" y="19"/>
                    <a:pt x="96" y="19"/>
                  </a:cubicBezTo>
                  <a:close/>
                  <a:moveTo>
                    <a:pt x="109" y="3"/>
                  </a:moveTo>
                  <a:cubicBezTo>
                    <a:pt x="104" y="3"/>
                    <a:pt x="104" y="3"/>
                    <a:pt x="104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3" y="1"/>
                    <a:pt x="104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3"/>
                    <a:pt x="109" y="3"/>
                    <a:pt x="109" y="3"/>
                  </a:cubicBezTo>
                  <a:close/>
                  <a:moveTo>
                    <a:pt x="133" y="15"/>
                  </a:moveTo>
                  <a:cubicBezTo>
                    <a:pt x="133" y="14"/>
                    <a:pt x="133" y="13"/>
                    <a:pt x="132" y="12"/>
                  </a:cubicBezTo>
                  <a:cubicBezTo>
                    <a:pt x="132" y="12"/>
                    <a:pt x="131" y="11"/>
                    <a:pt x="129" y="11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30" y="19"/>
                    <a:pt x="131" y="19"/>
                    <a:pt x="131" y="18"/>
                  </a:cubicBezTo>
                  <a:cubicBezTo>
                    <a:pt x="132" y="18"/>
                    <a:pt x="132" y="18"/>
                    <a:pt x="133" y="17"/>
                  </a:cubicBezTo>
                  <a:cubicBezTo>
                    <a:pt x="133" y="17"/>
                    <a:pt x="133" y="17"/>
                    <a:pt x="133" y="16"/>
                  </a:cubicBezTo>
                  <a:cubicBezTo>
                    <a:pt x="133" y="16"/>
                    <a:pt x="133" y="15"/>
                    <a:pt x="133" y="15"/>
                  </a:cubicBezTo>
                  <a:close/>
                  <a:moveTo>
                    <a:pt x="124" y="9"/>
                  </a:moveTo>
                  <a:cubicBezTo>
                    <a:pt x="129" y="9"/>
                    <a:pt x="129" y="9"/>
                    <a:pt x="129" y="9"/>
                  </a:cubicBezTo>
                  <a:cubicBezTo>
                    <a:pt x="129" y="9"/>
                    <a:pt x="130" y="9"/>
                    <a:pt x="130" y="9"/>
                  </a:cubicBezTo>
                  <a:cubicBezTo>
                    <a:pt x="131" y="9"/>
                    <a:pt x="131" y="9"/>
                    <a:pt x="131" y="8"/>
                  </a:cubicBezTo>
                  <a:cubicBezTo>
                    <a:pt x="132" y="8"/>
                    <a:pt x="132" y="8"/>
                    <a:pt x="132" y="7"/>
                  </a:cubicBezTo>
                  <a:cubicBezTo>
                    <a:pt x="132" y="7"/>
                    <a:pt x="132" y="7"/>
                    <a:pt x="132" y="6"/>
                  </a:cubicBezTo>
                  <a:cubicBezTo>
                    <a:pt x="132" y="5"/>
                    <a:pt x="132" y="4"/>
                    <a:pt x="132" y="4"/>
                  </a:cubicBezTo>
                  <a:cubicBezTo>
                    <a:pt x="131" y="3"/>
                    <a:pt x="130" y="3"/>
                    <a:pt x="129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4" y="9"/>
                    <a:pt x="124" y="9"/>
                    <a:pt x="124" y="9"/>
                  </a:cubicBezTo>
                  <a:close/>
                  <a:moveTo>
                    <a:pt x="133" y="10"/>
                  </a:moveTo>
                  <a:cubicBezTo>
                    <a:pt x="133" y="10"/>
                    <a:pt x="134" y="11"/>
                    <a:pt x="134" y="11"/>
                  </a:cubicBezTo>
                  <a:cubicBezTo>
                    <a:pt x="135" y="11"/>
                    <a:pt x="135" y="12"/>
                    <a:pt x="135" y="12"/>
                  </a:cubicBezTo>
                  <a:cubicBezTo>
                    <a:pt x="136" y="13"/>
                    <a:pt x="136" y="13"/>
                    <a:pt x="136" y="14"/>
                  </a:cubicBezTo>
                  <a:cubicBezTo>
                    <a:pt x="136" y="14"/>
                    <a:pt x="136" y="15"/>
                    <a:pt x="136" y="15"/>
                  </a:cubicBezTo>
                  <a:cubicBezTo>
                    <a:pt x="136" y="16"/>
                    <a:pt x="136" y="17"/>
                    <a:pt x="136" y="18"/>
                  </a:cubicBezTo>
                  <a:cubicBezTo>
                    <a:pt x="135" y="18"/>
                    <a:pt x="135" y="19"/>
                    <a:pt x="134" y="20"/>
                  </a:cubicBezTo>
                  <a:cubicBezTo>
                    <a:pt x="134" y="20"/>
                    <a:pt x="133" y="21"/>
                    <a:pt x="132" y="21"/>
                  </a:cubicBezTo>
                  <a:cubicBezTo>
                    <a:pt x="131" y="21"/>
                    <a:pt x="130" y="21"/>
                    <a:pt x="129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2" y="21"/>
                    <a:pt x="122" y="21"/>
                    <a:pt x="121" y="21"/>
                  </a:cubicBezTo>
                  <a:cubicBezTo>
                    <a:pt x="121" y="21"/>
                    <a:pt x="121" y="20"/>
                    <a:pt x="121" y="2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2"/>
                    <a:pt x="121" y="1"/>
                    <a:pt x="121" y="1"/>
                  </a:cubicBezTo>
                  <a:cubicBezTo>
                    <a:pt x="122" y="1"/>
                    <a:pt x="122" y="1"/>
                    <a:pt x="123" y="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0" y="1"/>
                    <a:pt x="131" y="1"/>
                    <a:pt x="132" y="1"/>
                  </a:cubicBezTo>
                  <a:cubicBezTo>
                    <a:pt x="132" y="1"/>
                    <a:pt x="133" y="1"/>
                    <a:pt x="133" y="2"/>
                  </a:cubicBezTo>
                  <a:cubicBezTo>
                    <a:pt x="134" y="2"/>
                    <a:pt x="134" y="3"/>
                    <a:pt x="135" y="3"/>
                  </a:cubicBezTo>
                  <a:cubicBezTo>
                    <a:pt x="135" y="4"/>
                    <a:pt x="135" y="5"/>
                    <a:pt x="135" y="6"/>
                  </a:cubicBezTo>
                  <a:cubicBezTo>
                    <a:pt x="135" y="7"/>
                    <a:pt x="135" y="7"/>
                    <a:pt x="135" y="8"/>
                  </a:cubicBezTo>
                  <a:cubicBezTo>
                    <a:pt x="134" y="9"/>
                    <a:pt x="133" y="9"/>
                    <a:pt x="133" y="10"/>
                  </a:cubicBezTo>
                  <a:cubicBezTo>
                    <a:pt x="133" y="10"/>
                    <a:pt x="133" y="10"/>
                    <a:pt x="133" y="10"/>
                  </a:cubicBezTo>
                  <a:close/>
                  <a:moveTo>
                    <a:pt x="157" y="11"/>
                  </a:moveTo>
                  <a:cubicBezTo>
                    <a:pt x="157" y="14"/>
                    <a:pt x="156" y="17"/>
                    <a:pt x="155" y="19"/>
                  </a:cubicBezTo>
                  <a:cubicBezTo>
                    <a:pt x="153" y="21"/>
                    <a:pt x="151" y="22"/>
                    <a:pt x="148" y="22"/>
                  </a:cubicBezTo>
                  <a:cubicBezTo>
                    <a:pt x="145" y="22"/>
                    <a:pt x="143" y="21"/>
                    <a:pt x="141" y="19"/>
                  </a:cubicBezTo>
                  <a:cubicBezTo>
                    <a:pt x="140" y="17"/>
                    <a:pt x="139" y="14"/>
                    <a:pt x="139" y="11"/>
                  </a:cubicBezTo>
                  <a:cubicBezTo>
                    <a:pt x="139" y="9"/>
                    <a:pt x="140" y="8"/>
                    <a:pt x="140" y="7"/>
                  </a:cubicBezTo>
                  <a:cubicBezTo>
                    <a:pt x="140" y="5"/>
                    <a:pt x="141" y="4"/>
                    <a:pt x="142" y="3"/>
                  </a:cubicBezTo>
                  <a:cubicBezTo>
                    <a:pt x="143" y="2"/>
                    <a:pt x="143" y="2"/>
                    <a:pt x="145" y="1"/>
                  </a:cubicBezTo>
                  <a:cubicBezTo>
                    <a:pt x="146" y="1"/>
                    <a:pt x="147" y="0"/>
                    <a:pt x="148" y="0"/>
                  </a:cubicBezTo>
                  <a:cubicBezTo>
                    <a:pt x="149" y="0"/>
                    <a:pt x="151" y="1"/>
                    <a:pt x="152" y="1"/>
                  </a:cubicBezTo>
                  <a:cubicBezTo>
                    <a:pt x="153" y="2"/>
                    <a:pt x="154" y="2"/>
                    <a:pt x="155" y="3"/>
                  </a:cubicBezTo>
                  <a:cubicBezTo>
                    <a:pt x="155" y="4"/>
                    <a:pt x="156" y="5"/>
                    <a:pt x="156" y="7"/>
                  </a:cubicBezTo>
                  <a:cubicBezTo>
                    <a:pt x="157" y="8"/>
                    <a:pt x="157" y="9"/>
                    <a:pt x="157" y="11"/>
                  </a:cubicBezTo>
                  <a:close/>
                  <a:moveTo>
                    <a:pt x="154" y="11"/>
                  </a:moveTo>
                  <a:cubicBezTo>
                    <a:pt x="154" y="10"/>
                    <a:pt x="154" y="9"/>
                    <a:pt x="154" y="8"/>
                  </a:cubicBezTo>
                  <a:cubicBezTo>
                    <a:pt x="154" y="7"/>
                    <a:pt x="153" y="6"/>
                    <a:pt x="153" y="5"/>
                  </a:cubicBezTo>
                  <a:cubicBezTo>
                    <a:pt x="152" y="5"/>
                    <a:pt x="152" y="4"/>
                    <a:pt x="151" y="4"/>
                  </a:cubicBezTo>
                  <a:cubicBezTo>
                    <a:pt x="150" y="3"/>
                    <a:pt x="149" y="3"/>
                    <a:pt x="148" y="3"/>
                  </a:cubicBezTo>
                  <a:cubicBezTo>
                    <a:pt x="147" y="3"/>
                    <a:pt x="146" y="3"/>
                    <a:pt x="145" y="3"/>
                  </a:cubicBezTo>
                  <a:cubicBezTo>
                    <a:pt x="145" y="4"/>
                    <a:pt x="144" y="5"/>
                    <a:pt x="143" y="5"/>
                  </a:cubicBezTo>
                  <a:cubicBezTo>
                    <a:pt x="143" y="6"/>
                    <a:pt x="143" y="7"/>
                    <a:pt x="142" y="8"/>
                  </a:cubicBezTo>
                  <a:cubicBezTo>
                    <a:pt x="142" y="9"/>
                    <a:pt x="142" y="10"/>
                    <a:pt x="142" y="11"/>
                  </a:cubicBezTo>
                  <a:cubicBezTo>
                    <a:pt x="142" y="12"/>
                    <a:pt x="142" y="13"/>
                    <a:pt x="142" y="14"/>
                  </a:cubicBezTo>
                  <a:cubicBezTo>
                    <a:pt x="143" y="15"/>
                    <a:pt x="143" y="16"/>
                    <a:pt x="143" y="17"/>
                  </a:cubicBezTo>
                  <a:cubicBezTo>
                    <a:pt x="144" y="18"/>
                    <a:pt x="144" y="18"/>
                    <a:pt x="145" y="19"/>
                  </a:cubicBezTo>
                  <a:cubicBezTo>
                    <a:pt x="146" y="19"/>
                    <a:pt x="147" y="19"/>
                    <a:pt x="148" y="19"/>
                  </a:cubicBezTo>
                  <a:cubicBezTo>
                    <a:pt x="149" y="19"/>
                    <a:pt x="150" y="19"/>
                    <a:pt x="151" y="19"/>
                  </a:cubicBezTo>
                  <a:cubicBezTo>
                    <a:pt x="152" y="18"/>
                    <a:pt x="152" y="17"/>
                    <a:pt x="153" y="17"/>
                  </a:cubicBezTo>
                  <a:cubicBezTo>
                    <a:pt x="153" y="16"/>
                    <a:pt x="154" y="15"/>
                    <a:pt x="154" y="14"/>
                  </a:cubicBezTo>
                  <a:cubicBezTo>
                    <a:pt x="154" y="13"/>
                    <a:pt x="154" y="12"/>
                    <a:pt x="154" y="11"/>
                  </a:cubicBezTo>
                  <a:close/>
                  <a:moveTo>
                    <a:pt x="10" y="52"/>
                  </a:moveTo>
                  <a:cubicBezTo>
                    <a:pt x="11" y="52"/>
                    <a:pt x="12" y="52"/>
                    <a:pt x="13" y="52"/>
                  </a:cubicBezTo>
                  <a:cubicBezTo>
                    <a:pt x="14" y="51"/>
                    <a:pt x="14" y="51"/>
                    <a:pt x="15" y="51"/>
                  </a:cubicBezTo>
                  <a:cubicBezTo>
                    <a:pt x="15" y="51"/>
                    <a:pt x="15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5"/>
                    <a:pt x="15" y="55"/>
                    <a:pt x="13" y="56"/>
                  </a:cubicBezTo>
                  <a:cubicBezTo>
                    <a:pt x="12" y="56"/>
                    <a:pt x="11" y="56"/>
                    <a:pt x="10" y="56"/>
                  </a:cubicBezTo>
                  <a:cubicBezTo>
                    <a:pt x="8" y="56"/>
                    <a:pt x="7" y="56"/>
                    <a:pt x="6" y="55"/>
                  </a:cubicBezTo>
                  <a:cubicBezTo>
                    <a:pt x="5" y="55"/>
                    <a:pt x="4" y="54"/>
                    <a:pt x="3" y="53"/>
                  </a:cubicBezTo>
                  <a:cubicBezTo>
                    <a:pt x="2" y="52"/>
                    <a:pt x="2" y="51"/>
                    <a:pt x="1" y="50"/>
                  </a:cubicBezTo>
                  <a:cubicBezTo>
                    <a:pt x="1" y="49"/>
                    <a:pt x="1" y="47"/>
                    <a:pt x="1" y="46"/>
                  </a:cubicBezTo>
                  <a:cubicBezTo>
                    <a:pt x="1" y="44"/>
                    <a:pt x="1" y="43"/>
                    <a:pt x="1" y="41"/>
                  </a:cubicBezTo>
                  <a:cubicBezTo>
                    <a:pt x="2" y="40"/>
                    <a:pt x="2" y="39"/>
                    <a:pt x="3" y="38"/>
                  </a:cubicBezTo>
                  <a:cubicBezTo>
                    <a:pt x="4" y="37"/>
                    <a:pt x="5" y="36"/>
                    <a:pt x="6" y="36"/>
                  </a:cubicBezTo>
                  <a:cubicBezTo>
                    <a:pt x="7" y="35"/>
                    <a:pt x="9" y="35"/>
                    <a:pt x="10" y="35"/>
                  </a:cubicBezTo>
                  <a:cubicBezTo>
                    <a:pt x="11" y="35"/>
                    <a:pt x="12" y="35"/>
                    <a:pt x="13" y="35"/>
                  </a:cubicBezTo>
                  <a:cubicBezTo>
                    <a:pt x="14" y="35"/>
                    <a:pt x="15" y="36"/>
                    <a:pt x="16" y="36"/>
                  </a:cubicBezTo>
                  <a:cubicBezTo>
                    <a:pt x="16" y="36"/>
                    <a:pt x="16" y="36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4" y="40"/>
                  </a:cubicBezTo>
                  <a:cubicBezTo>
                    <a:pt x="14" y="39"/>
                    <a:pt x="13" y="39"/>
                    <a:pt x="12" y="39"/>
                  </a:cubicBezTo>
                  <a:cubicBezTo>
                    <a:pt x="12" y="39"/>
                    <a:pt x="11" y="39"/>
                    <a:pt x="10" y="39"/>
                  </a:cubicBezTo>
                  <a:cubicBezTo>
                    <a:pt x="10" y="39"/>
                    <a:pt x="9" y="39"/>
                    <a:pt x="8" y="39"/>
                  </a:cubicBezTo>
                  <a:cubicBezTo>
                    <a:pt x="8" y="40"/>
                    <a:pt x="7" y="40"/>
                    <a:pt x="7" y="41"/>
                  </a:cubicBezTo>
                  <a:cubicBezTo>
                    <a:pt x="6" y="41"/>
                    <a:pt x="6" y="42"/>
                    <a:pt x="6" y="43"/>
                  </a:cubicBezTo>
                  <a:cubicBezTo>
                    <a:pt x="5" y="44"/>
                    <a:pt x="5" y="45"/>
                    <a:pt x="5" y="46"/>
                  </a:cubicBezTo>
                  <a:cubicBezTo>
                    <a:pt x="5" y="47"/>
                    <a:pt x="5" y="47"/>
                    <a:pt x="6" y="48"/>
                  </a:cubicBezTo>
                  <a:cubicBezTo>
                    <a:pt x="6" y="49"/>
                    <a:pt x="6" y="50"/>
                    <a:pt x="6" y="50"/>
                  </a:cubicBezTo>
                  <a:cubicBezTo>
                    <a:pt x="7" y="51"/>
                    <a:pt x="7" y="51"/>
                    <a:pt x="8" y="52"/>
                  </a:cubicBezTo>
                  <a:cubicBezTo>
                    <a:pt x="9" y="52"/>
                    <a:pt x="9" y="52"/>
                    <a:pt x="10" y="52"/>
                  </a:cubicBezTo>
                  <a:close/>
                  <a:moveTo>
                    <a:pt x="34" y="38"/>
                  </a:moveTo>
                  <a:cubicBezTo>
                    <a:pt x="34" y="39"/>
                    <a:pt x="34" y="39"/>
                    <a:pt x="34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5"/>
                    <a:pt x="24" y="55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8" y="39"/>
                    <a:pt x="18" y="39"/>
                    <a:pt x="18" y="38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5"/>
                    <a:pt x="18" y="35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6"/>
                    <a:pt x="34" y="36"/>
                  </a:cubicBezTo>
                  <a:cubicBezTo>
                    <a:pt x="34" y="38"/>
                    <a:pt x="34" y="38"/>
                    <a:pt x="34" y="38"/>
                  </a:cubicBezTo>
                  <a:close/>
                  <a:moveTo>
                    <a:pt x="41" y="55"/>
                  </a:moveTo>
                  <a:cubicBezTo>
                    <a:pt x="41" y="55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5"/>
                    <a:pt x="37" y="55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5"/>
                    <a:pt x="38" y="35"/>
                    <a:pt x="39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5"/>
                    <a:pt x="48" y="35"/>
                    <a:pt x="49" y="36"/>
                  </a:cubicBezTo>
                  <a:cubicBezTo>
                    <a:pt x="50" y="36"/>
                    <a:pt x="50" y="36"/>
                    <a:pt x="51" y="37"/>
                  </a:cubicBezTo>
                  <a:cubicBezTo>
                    <a:pt x="51" y="38"/>
                    <a:pt x="52" y="38"/>
                    <a:pt x="52" y="39"/>
                  </a:cubicBezTo>
                  <a:cubicBezTo>
                    <a:pt x="53" y="40"/>
                    <a:pt x="53" y="41"/>
                    <a:pt x="53" y="42"/>
                  </a:cubicBezTo>
                  <a:cubicBezTo>
                    <a:pt x="53" y="42"/>
                    <a:pt x="53" y="43"/>
                    <a:pt x="52" y="44"/>
                  </a:cubicBezTo>
                  <a:cubicBezTo>
                    <a:pt x="52" y="44"/>
                    <a:pt x="52" y="45"/>
                    <a:pt x="51" y="46"/>
                  </a:cubicBezTo>
                  <a:cubicBezTo>
                    <a:pt x="51" y="46"/>
                    <a:pt x="50" y="47"/>
                    <a:pt x="49" y="48"/>
                  </a:cubicBezTo>
                  <a:cubicBezTo>
                    <a:pt x="48" y="48"/>
                    <a:pt x="47" y="48"/>
                    <a:pt x="45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55"/>
                    <a:pt x="41" y="55"/>
                    <a:pt x="41" y="55"/>
                  </a:cubicBezTo>
                  <a:close/>
                  <a:moveTo>
                    <a:pt x="48" y="42"/>
                  </a:moveTo>
                  <a:cubicBezTo>
                    <a:pt x="48" y="42"/>
                    <a:pt x="48" y="41"/>
                    <a:pt x="48" y="41"/>
                  </a:cubicBezTo>
                  <a:cubicBezTo>
                    <a:pt x="48" y="41"/>
                    <a:pt x="48" y="40"/>
                    <a:pt x="48" y="40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46" y="39"/>
                    <a:pt x="46" y="39"/>
                    <a:pt x="45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6" y="45"/>
                    <a:pt x="47" y="44"/>
                    <a:pt x="47" y="44"/>
                  </a:cubicBezTo>
                  <a:cubicBezTo>
                    <a:pt x="48" y="43"/>
                    <a:pt x="48" y="43"/>
                    <a:pt x="48" y="42"/>
                  </a:cubicBezTo>
                  <a:close/>
                  <a:moveTo>
                    <a:pt x="65" y="51"/>
                  </a:moveTo>
                  <a:cubicBezTo>
                    <a:pt x="58" y="51"/>
                    <a:pt x="58" y="51"/>
                    <a:pt x="58" y="5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5"/>
                    <a:pt x="57" y="56"/>
                    <a:pt x="57" y="56"/>
                  </a:cubicBezTo>
                  <a:cubicBezTo>
                    <a:pt x="57" y="56"/>
                    <a:pt x="57" y="56"/>
                    <a:pt x="56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2" y="55"/>
                    <a:pt x="52" y="55"/>
                    <a:pt x="53" y="55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1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5" y="36"/>
                    <a:pt x="65" y="36"/>
                    <a:pt x="65" y="37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5"/>
                    <a:pt x="71" y="55"/>
                    <a:pt x="71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6" y="56"/>
                    <a:pt x="66" y="55"/>
                    <a:pt x="66" y="55"/>
                  </a:cubicBezTo>
                  <a:cubicBezTo>
                    <a:pt x="65" y="51"/>
                    <a:pt x="65" y="51"/>
                    <a:pt x="65" y="51"/>
                  </a:cubicBezTo>
                  <a:close/>
                  <a:moveTo>
                    <a:pt x="59" y="48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9" y="48"/>
                    <a:pt x="59" y="48"/>
                    <a:pt x="59" y="48"/>
                  </a:cubicBezTo>
                  <a:close/>
                  <a:moveTo>
                    <a:pt x="87" y="38"/>
                  </a:moveTo>
                  <a:cubicBezTo>
                    <a:pt x="87" y="39"/>
                    <a:pt x="87" y="39"/>
                    <a:pt x="86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5"/>
                    <a:pt x="81" y="56"/>
                    <a:pt x="81" y="56"/>
                  </a:cubicBezTo>
                  <a:cubicBezTo>
                    <a:pt x="81" y="56"/>
                    <a:pt x="81" y="56"/>
                    <a:pt x="80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5"/>
                    <a:pt x="77" y="55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71" y="39"/>
                    <a:pt x="71" y="38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36"/>
                    <a:pt x="71" y="35"/>
                    <a:pt x="71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7" y="35"/>
                    <a:pt x="87" y="36"/>
                    <a:pt x="87" y="36"/>
                  </a:cubicBezTo>
                  <a:cubicBezTo>
                    <a:pt x="87" y="38"/>
                    <a:pt x="87" y="38"/>
                    <a:pt x="87" y="38"/>
                  </a:cubicBezTo>
                  <a:close/>
                  <a:moveTo>
                    <a:pt x="104" y="55"/>
                  </a:moveTo>
                  <a:cubicBezTo>
                    <a:pt x="104" y="55"/>
                    <a:pt x="104" y="55"/>
                    <a:pt x="104" y="56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4" y="56"/>
                    <a:pt x="93" y="56"/>
                    <a:pt x="92" y="55"/>
                  </a:cubicBezTo>
                  <a:cubicBezTo>
                    <a:pt x="91" y="55"/>
                    <a:pt x="91" y="55"/>
                    <a:pt x="91" y="54"/>
                  </a:cubicBezTo>
                  <a:cubicBezTo>
                    <a:pt x="90" y="54"/>
                    <a:pt x="90" y="53"/>
                    <a:pt x="90" y="52"/>
                  </a:cubicBezTo>
                  <a:cubicBezTo>
                    <a:pt x="90" y="52"/>
                    <a:pt x="89" y="51"/>
                    <a:pt x="89" y="50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0"/>
                    <a:pt x="90" y="39"/>
                    <a:pt x="90" y="39"/>
                  </a:cubicBezTo>
                  <a:cubicBezTo>
                    <a:pt x="90" y="38"/>
                    <a:pt x="90" y="37"/>
                    <a:pt x="91" y="37"/>
                  </a:cubicBezTo>
                  <a:cubicBezTo>
                    <a:pt x="91" y="36"/>
                    <a:pt x="92" y="36"/>
                    <a:pt x="92" y="36"/>
                  </a:cubicBezTo>
                  <a:cubicBezTo>
                    <a:pt x="93" y="35"/>
                    <a:pt x="94" y="35"/>
                    <a:pt x="95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4" y="35"/>
                  </a:cubicBezTo>
                  <a:cubicBezTo>
                    <a:pt x="104" y="35"/>
                    <a:pt x="104" y="36"/>
                    <a:pt x="104" y="36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4" y="39"/>
                    <a:pt x="103" y="39"/>
                    <a:pt x="103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5" y="39"/>
                    <a:pt x="95" y="39"/>
                    <a:pt x="94" y="40"/>
                  </a:cubicBezTo>
                  <a:cubicBezTo>
                    <a:pt x="94" y="40"/>
                    <a:pt x="94" y="40"/>
                    <a:pt x="94" y="41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3" y="43"/>
                    <a:pt x="103" y="44"/>
                    <a:pt x="103" y="44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46"/>
                    <a:pt x="103" y="47"/>
                    <a:pt x="103" y="47"/>
                  </a:cubicBezTo>
                  <a:cubicBezTo>
                    <a:pt x="103" y="47"/>
                    <a:pt x="103" y="47"/>
                    <a:pt x="102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1"/>
                    <a:pt x="94" y="51"/>
                    <a:pt x="94" y="52"/>
                  </a:cubicBezTo>
                  <a:cubicBezTo>
                    <a:pt x="95" y="52"/>
                    <a:pt x="95" y="52"/>
                    <a:pt x="96" y="52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04" y="52"/>
                    <a:pt x="104" y="52"/>
                    <a:pt x="104" y="53"/>
                  </a:cubicBezTo>
                  <a:cubicBezTo>
                    <a:pt x="104" y="55"/>
                    <a:pt x="104" y="55"/>
                    <a:pt x="104" y="55"/>
                  </a:cubicBezTo>
                  <a:close/>
                  <a:moveTo>
                    <a:pt x="112" y="55"/>
                  </a:moveTo>
                  <a:cubicBezTo>
                    <a:pt x="112" y="55"/>
                    <a:pt x="112" y="56"/>
                    <a:pt x="112" y="56"/>
                  </a:cubicBezTo>
                  <a:cubicBezTo>
                    <a:pt x="112" y="56"/>
                    <a:pt x="111" y="56"/>
                    <a:pt x="111" y="56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7" y="56"/>
                    <a:pt x="107" y="55"/>
                    <a:pt x="107" y="55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7" y="40"/>
                    <a:pt x="107" y="39"/>
                    <a:pt x="108" y="39"/>
                  </a:cubicBezTo>
                  <a:cubicBezTo>
                    <a:pt x="108" y="38"/>
                    <a:pt x="108" y="37"/>
                    <a:pt x="109" y="37"/>
                  </a:cubicBezTo>
                  <a:cubicBezTo>
                    <a:pt x="109" y="36"/>
                    <a:pt x="110" y="36"/>
                    <a:pt x="110" y="36"/>
                  </a:cubicBezTo>
                  <a:cubicBezTo>
                    <a:pt x="111" y="35"/>
                    <a:pt x="112" y="35"/>
                    <a:pt x="113" y="35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5"/>
                    <a:pt x="122" y="35"/>
                    <a:pt x="122" y="35"/>
                  </a:cubicBezTo>
                  <a:cubicBezTo>
                    <a:pt x="122" y="35"/>
                    <a:pt x="122" y="36"/>
                    <a:pt x="122" y="36"/>
                  </a:cubicBezTo>
                  <a:cubicBezTo>
                    <a:pt x="122" y="38"/>
                    <a:pt x="122" y="38"/>
                    <a:pt x="122" y="38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2" y="39"/>
                    <a:pt x="121" y="39"/>
                    <a:pt x="121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3" y="39"/>
                    <a:pt x="112" y="39"/>
                    <a:pt x="112" y="40"/>
                  </a:cubicBezTo>
                  <a:cubicBezTo>
                    <a:pt x="112" y="40"/>
                    <a:pt x="112" y="40"/>
                    <a:pt x="112" y="41"/>
                  </a:cubicBezTo>
                  <a:cubicBezTo>
                    <a:pt x="112" y="55"/>
                    <a:pt x="112" y="55"/>
                    <a:pt x="112" y="55"/>
                  </a:cubicBezTo>
                  <a:close/>
                  <a:moveTo>
                    <a:pt x="137" y="42"/>
                  </a:moveTo>
                  <a:cubicBezTo>
                    <a:pt x="134" y="46"/>
                    <a:pt x="134" y="46"/>
                    <a:pt x="134" y="46"/>
                  </a:cubicBezTo>
                  <a:cubicBezTo>
                    <a:pt x="130" y="54"/>
                    <a:pt x="130" y="54"/>
                    <a:pt x="130" y="54"/>
                  </a:cubicBezTo>
                  <a:cubicBezTo>
                    <a:pt x="129" y="55"/>
                    <a:pt x="129" y="55"/>
                    <a:pt x="129" y="55"/>
                  </a:cubicBezTo>
                  <a:cubicBezTo>
                    <a:pt x="129" y="55"/>
                    <a:pt x="129" y="55"/>
                    <a:pt x="129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6"/>
                    <a:pt x="128" y="56"/>
                    <a:pt x="127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5" y="56"/>
                    <a:pt x="125" y="56"/>
                    <a:pt x="125" y="55"/>
                  </a:cubicBezTo>
                  <a:cubicBezTo>
                    <a:pt x="124" y="55"/>
                    <a:pt x="124" y="54"/>
                    <a:pt x="124" y="54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24" y="35"/>
                    <a:pt x="124" y="35"/>
                    <a:pt x="125" y="35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8" y="35"/>
                    <a:pt x="128" y="35"/>
                    <a:pt x="129" y="35"/>
                  </a:cubicBezTo>
                  <a:cubicBezTo>
                    <a:pt x="129" y="35"/>
                    <a:pt x="129" y="36"/>
                    <a:pt x="129" y="36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7" y="36"/>
                    <a:pt x="137" y="36"/>
                    <a:pt x="137" y="35"/>
                  </a:cubicBezTo>
                  <a:cubicBezTo>
                    <a:pt x="137" y="35"/>
                    <a:pt x="138" y="35"/>
                    <a:pt x="138" y="35"/>
                  </a:cubicBezTo>
                  <a:cubicBezTo>
                    <a:pt x="138" y="35"/>
                    <a:pt x="138" y="35"/>
                    <a:pt x="139" y="3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40" y="35"/>
                    <a:pt x="141" y="35"/>
                    <a:pt x="141" y="36"/>
                  </a:cubicBezTo>
                  <a:cubicBezTo>
                    <a:pt x="141" y="36"/>
                    <a:pt x="142" y="36"/>
                    <a:pt x="142" y="37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42" y="56"/>
                    <a:pt x="141" y="56"/>
                    <a:pt x="141" y="56"/>
                  </a:cubicBezTo>
                  <a:cubicBezTo>
                    <a:pt x="138" y="56"/>
                    <a:pt x="138" y="56"/>
                    <a:pt x="138" y="56"/>
                  </a:cubicBezTo>
                  <a:cubicBezTo>
                    <a:pt x="138" y="56"/>
                    <a:pt x="137" y="56"/>
                    <a:pt x="137" y="56"/>
                  </a:cubicBezTo>
                  <a:cubicBezTo>
                    <a:pt x="137" y="56"/>
                    <a:pt x="137" y="55"/>
                    <a:pt x="137" y="55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7" y="42"/>
                    <a:pt x="137" y="42"/>
                    <a:pt x="137" y="42"/>
                  </a:cubicBezTo>
                  <a:close/>
                  <a:moveTo>
                    <a:pt x="161" y="55"/>
                  </a:moveTo>
                  <a:cubicBezTo>
                    <a:pt x="161" y="55"/>
                    <a:pt x="161" y="56"/>
                    <a:pt x="161" y="56"/>
                  </a:cubicBezTo>
                  <a:cubicBezTo>
                    <a:pt x="161" y="56"/>
                    <a:pt x="161" y="56"/>
                    <a:pt x="161" y="56"/>
                  </a:cubicBezTo>
                  <a:cubicBezTo>
                    <a:pt x="157" y="56"/>
                    <a:pt x="157" y="56"/>
                    <a:pt x="157" y="56"/>
                  </a:cubicBezTo>
                  <a:cubicBezTo>
                    <a:pt x="157" y="56"/>
                    <a:pt x="157" y="56"/>
                    <a:pt x="157" y="56"/>
                  </a:cubicBezTo>
                  <a:cubicBezTo>
                    <a:pt x="157" y="56"/>
                    <a:pt x="157" y="55"/>
                    <a:pt x="157" y="55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6" y="49"/>
                    <a:pt x="156" y="49"/>
                    <a:pt x="155" y="49"/>
                  </a:cubicBezTo>
                  <a:cubicBezTo>
                    <a:pt x="154" y="49"/>
                    <a:pt x="154" y="49"/>
                    <a:pt x="153" y="49"/>
                  </a:cubicBezTo>
                  <a:cubicBezTo>
                    <a:pt x="152" y="49"/>
                    <a:pt x="150" y="49"/>
                    <a:pt x="149" y="48"/>
                  </a:cubicBezTo>
                  <a:cubicBezTo>
                    <a:pt x="148" y="48"/>
                    <a:pt x="147" y="47"/>
                    <a:pt x="147" y="47"/>
                  </a:cubicBezTo>
                  <a:cubicBezTo>
                    <a:pt x="146" y="46"/>
                    <a:pt x="146" y="45"/>
                    <a:pt x="145" y="45"/>
                  </a:cubicBezTo>
                  <a:cubicBezTo>
                    <a:pt x="145" y="44"/>
                    <a:pt x="145" y="43"/>
                    <a:pt x="145" y="41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45" y="35"/>
                    <a:pt x="145" y="35"/>
                    <a:pt x="146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5"/>
                    <a:pt x="149" y="36"/>
                    <a:pt x="149" y="36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9" y="42"/>
                    <a:pt x="150" y="43"/>
                    <a:pt x="151" y="44"/>
                  </a:cubicBezTo>
                  <a:cubicBezTo>
                    <a:pt x="151" y="45"/>
                    <a:pt x="152" y="45"/>
                    <a:pt x="154" y="45"/>
                  </a:cubicBezTo>
                  <a:cubicBezTo>
                    <a:pt x="154" y="45"/>
                    <a:pt x="155" y="45"/>
                    <a:pt x="155" y="45"/>
                  </a:cubicBezTo>
                  <a:cubicBezTo>
                    <a:pt x="156" y="45"/>
                    <a:pt x="156" y="45"/>
                    <a:pt x="157" y="45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7" y="36"/>
                    <a:pt x="157" y="35"/>
                    <a:pt x="157" y="35"/>
                  </a:cubicBezTo>
                  <a:cubicBezTo>
                    <a:pt x="157" y="35"/>
                    <a:pt x="157" y="35"/>
                    <a:pt x="157" y="35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61" y="35"/>
                    <a:pt x="161" y="36"/>
                    <a:pt x="161" y="36"/>
                  </a:cubicBezTo>
                  <a:cubicBezTo>
                    <a:pt x="161" y="55"/>
                    <a:pt x="161" y="55"/>
                    <a:pt x="161" y="55"/>
                  </a:cubicBezTo>
                  <a:close/>
                  <a:moveTo>
                    <a:pt x="180" y="55"/>
                  </a:moveTo>
                  <a:cubicBezTo>
                    <a:pt x="180" y="55"/>
                    <a:pt x="180" y="55"/>
                    <a:pt x="180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0" y="56"/>
                    <a:pt x="169" y="56"/>
                    <a:pt x="168" y="55"/>
                  </a:cubicBezTo>
                  <a:cubicBezTo>
                    <a:pt x="168" y="55"/>
                    <a:pt x="167" y="55"/>
                    <a:pt x="167" y="54"/>
                  </a:cubicBezTo>
                  <a:cubicBezTo>
                    <a:pt x="166" y="54"/>
                    <a:pt x="166" y="53"/>
                    <a:pt x="166" y="52"/>
                  </a:cubicBezTo>
                  <a:cubicBezTo>
                    <a:pt x="166" y="52"/>
                    <a:pt x="166" y="51"/>
                    <a:pt x="166" y="50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0"/>
                    <a:pt x="166" y="39"/>
                    <a:pt x="166" y="39"/>
                  </a:cubicBezTo>
                  <a:cubicBezTo>
                    <a:pt x="166" y="38"/>
                    <a:pt x="166" y="37"/>
                    <a:pt x="167" y="37"/>
                  </a:cubicBezTo>
                  <a:cubicBezTo>
                    <a:pt x="167" y="36"/>
                    <a:pt x="168" y="36"/>
                    <a:pt x="168" y="36"/>
                  </a:cubicBezTo>
                  <a:cubicBezTo>
                    <a:pt x="169" y="35"/>
                    <a:pt x="170" y="35"/>
                    <a:pt x="171" y="35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80" y="35"/>
                    <a:pt x="180" y="35"/>
                    <a:pt x="180" y="35"/>
                  </a:cubicBezTo>
                  <a:cubicBezTo>
                    <a:pt x="180" y="35"/>
                    <a:pt x="180" y="36"/>
                    <a:pt x="180" y="36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80" y="39"/>
                    <a:pt x="180" y="39"/>
                    <a:pt x="180" y="39"/>
                  </a:cubicBezTo>
                  <a:cubicBezTo>
                    <a:pt x="180" y="39"/>
                    <a:pt x="180" y="39"/>
                    <a:pt x="179" y="39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1" y="39"/>
                    <a:pt x="171" y="39"/>
                    <a:pt x="170" y="40"/>
                  </a:cubicBezTo>
                  <a:cubicBezTo>
                    <a:pt x="170" y="40"/>
                    <a:pt x="170" y="40"/>
                    <a:pt x="170" y="41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3"/>
                    <a:pt x="179" y="44"/>
                    <a:pt x="179" y="44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9" y="46"/>
                    <a:pt x="179" y="47"/>
                    <a:pt x="179" y="47"/>
                  </a:cubicBezTo>
                  <a:cubicBezTo>
                    <a:pt x="179" y="47"/>
                    <a:pt x="179" y="47"/>
                    <a:pt x="178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0" y="51"/>
                    <a:pt x="170" y="51"/>
                    <a:pt x="171" y="52"/>
                  </a:cubicBezTo>
                  <a:cubicBezTo>
                    <a:pt x="171" y="52"/>
                    <a:pt x="171" y="52"/>
                    <a:pt x="172" y="52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0" y="52"/>
                    <a:pt x="180" y="52"/>
                    <a:pt x="180" y="53"/>
                  </a:cubicBezTo>
                  <a:cubicBezTo>
                    <a:pt x="180" y="55"/>
                    <a:pt x="180" y="55"/>
                    <a:pt x="180" y="55"/>
                  </a:cubicBezTo>
                  <a:close/>
                  <a:moveTo>
                    <a:pt x="193" y="52"/>
                  </a:moveTo>
                  <a:cubicBezTo>
                    <a:pt x="194" y="52"/>
                    <a:pt x="194" y="52"/>
                    <a:pt x="195" y="52"/>
                  </a:cubicBezTo>
                  <a:cubicBezTo>
                    <a:pt x="196" y="51"/>
                    <a:pt x="197" y="51"/>
                    <a:pt x="197" y="51"/>
                  </a:cubicBezTo>
                  <a:cubicBezTo>
                    <a:pt x="197" y="51"/>
                    <a:pt x="198" y="51"/>
                    <a:pt x="198" y="51"/>
                  </a:cubicBezTo>
                  <a:cubicBezTo>
                    <a:pt x="198" y="51"/>
                    <a:pt x="198" y="51"/>
                    <a:pt x="198" y="51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8" y="55"/>
                    <a:pt x="197" y="55"/>
                    <a:pt x="196" y="56"/>
                  </a:cubicBezTo>
                  <a:cubicBezTo>
                    <a:pt x="194" y="56"/>
                    <a:pt x="193" y="56"/>
                    <a:pt x="192" y="56"/>
                  </a:cubicBezTo>
                  <a:cubicBezTo>
                    <a:pt x="191" y="56"/>
                    <a:pt x="189" y="56"/>
                    <a:pt x="188" y="55"/>
                  </a:cubicBezTo>
                  <a:cubicBezTo>
                    <a:pt x="187" y="55"/>
                    <a:pt x="186" y="54"/>
                    <a:pt x="185" y="53"/>
                  </a:cubicBezTo>
                  <a:cubicBezTo>
                    <a:pt x="184" y="52"/>
                    <a:pt x="184" y="51"/>
                    <a:pt x="183" y="50"/>
                  </a:cubicBezTo>
                  <a:cubicBezTo>
                    <a:pt x="183" y="49"/>
                    <a:pt x="183" y="47"/>
                    <a:pt x="183" y="46"/>
                  </a:cubicBezTo>
                  <a:cubicBezTo>
                    <a:pt x="183" y="44"/>
                    <a:pt x="183" y="43"/>
                    <a:pt x="184" y="41"/>
                  </a:cubicBezTo>
                  <a:cubicBezTo>
                    <a:pt x="184" y="40"/>
                    <a:pt x="185" y="39"/>
                    <a:pt x="186" y="38"/>
                  </a:cubicBezTo>
                  <a:cubicBezTo>
                    <a:pt x="186" y="37"/>
                    <a:pt x="187" y="36"/>
                    <a:pt x="189" y="36"/>
                  </a:cubicBezTo>
                  <a:cubicBezTo>
                    <a:pt x="190" y="35"/>
                    <a:pt x="191" y="35"/>
                    <a:pt x="192" y="35"/>
                  </a:cubicBezTo>
                  <a:cubicBezTo>
                    <a:pt x="193" y="35"/>
                    <a:pt x="194" y="35"/>
                    <a:pt x="195" y="35"/>
                  </a:cubicBezTo>
                  <a:cubicBezTo>
                    <a:pt x="196" y="35"/>
                    <a:pt x="197" y="36"/>
                    <a:pt x="198" y="36"/>
                  </a:cubicBezTo>
                  <a:cubicBezTo>
                    <a:pt x="198" y="36"/>
                    <a:pt x="198" y="36"/>
                    <a:pt x="199" y="37"/>
                  </a:cubicBezTo>
                  <a:cubicBezTo>
                    <a:pt x="199" y="37"/>
                    <a:pt x="198" y="37"/>
                    <a:pt x="198" y="37"/>
                  </a:cubicBezTo>
                  <a:cubicBezTo>
                    <a:pt x="197" y="39"/>
                    <a:pt x="197" y="39"/>
                    <a:pt x="197" y="39"/>
                  </a:cubicBezTo>
                  <a:cubicBezTo>
                    <a:pt x="197" y="40"/>
                    <a:pt x="197" y="40"/>
                    <a:pt x="197" y="40"/>
                  </a:cubicBezTo>
                  <a:cubicBezTo>
                    <a:pt x="197" y="40"/>
                    <a:pt x="197" y="40"/>
                    <a:pt x="197" y="40"/>
                  </a:cubicBezTo>
                  <a:cubicBezTo>
                    <a:pt x="196" y="39"/>
                    <a:pt x="195" y="39"/>
                    <a:pt x="195" y="39"/>
                  </a:cubicBezTo>
                  <a:cubicBezTo>
                    <a:pt x="194" y="39"/>
                    <a:pt x="193" y="39"/>
                    <a:pt x="193" y="39"/>
                  </a:cubicBezTo>
                  <a:cubicBezTo>
                    <a:pt x="192" y="39"/>
                    <a:pt x="191" y="39"/>
                    <a:pt x="190" y="39"/>
                  </a:cubicBezTo>
                  <a:cubicBezTo>
                    <a:pt x="190" y="40"/>
                    <a:pt x="189" y="40"/>
                    <a:pt x="189" y="41"/>
                  </a:cubicBezTo>
                  <a:cubicBezTo>
                    <a:pt x="188" y="41"/>
                    <a:pt x="188" y="42"/>
                    <a:pt x="188" y="43"/>
                  </a:cubicBezTo>
                  <a:cubicBezTo>
                    <a:pt x="188" y="44"/>
                    <a:pt x="188" y="45"/>
                    <a:pt x="188" y="46"/>
                  </a:cubicBezTo>
                  <a:cubicBezTo>
                    <a:pt x="188" y="47"/>
                    <a:pt x="188" y="47"/>
                    <a:pt x="188" y="48"/>
                  </a:cubicBezTo>
                  <a:cubicBezTo>
                    <a:pt x="188" y="49"/>
                    <a:pt x="188" y="50"/>
                    <a:pt x="189" y="50"/>
                  </a:cubicBezTo>
                  <a:cubicBezTo>
                    <a:pt x="189" y="51"/>
                    <a:pt x="190" y="51"/>
                    <a:pt x="190" y="52"/>
                  </a:cubicBezTo>
                  <a:cubicBezTo>
                    <a:pt x="191" y="52"/>
                    <a:pt x="192" y="52"/>
                    <a:pt x="193" y="52"/>
                  </a:cubicBezTo>
                  <a:close/>
                  <a:moveTo>
                    <a:pt x="214" y="45"/>
                  </a:moveTo>
                  <a:cubicBezTo>
                    <a:pt x="215" y="45"/>
                    <a:pt x="215" y="45"/>
                    <a:pt x="216" y="45"/>
                  </a:cubicBezTo>
                  <a:cubicBezTo>
                    <a:pt x="216" y="46"/>
                    <a:pt x="216" y="46"/>
                    <a:pt x="216" y="46"/>
                  </a:cubicBezTo>
                  <a:cubicBezTo>
                    <a:pt x="217" y="46"/>
                    <a:pt x="217" y="47"/>
                    <a:pt x="217" y="47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9" y="55"/>
                    <a:pt x="219" y="55"/>
                    <a:pt x="219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5" y="56"/>
                    <a:pt x="215" y="56"/>
                    <a:pt x="215" y="56"/>
                  </a:cubicBezTo>
                  <a:cubicBezTo>
                    <a:pt x="215" y="56"/>
                    <a:pt x="215" y="56"/>
                    <a:pt x="215" y="56"/>
                  </a:cubicBezTo>
                  <a:cubicBezTo>
                    <a:pt x="215" y="56"/>
                    <a:pt x="215" y="56"/>
                    <a:pt x="215" y="55"/>
                  </a:cubicBezTo>
                  <a:cubicBezTo>
                    <a:pt x="213" y="49"/>
                    <a:pt x="213" y="49"/>
                    <a:pt x="213" y="49"/>
                  </a:cubicBezTo>
                  <a:cubicBezTo>
                    <a:pt x="213" y="49"/>
                    <a:pt x="213" y="48"/>
                    <a:pt x="212" y="48"/>
                  </a:cubicBezTo>
                  <a:cubicBezTo>
                    <a:pt x="212" y="47"/>
                    <a:pt x="212" y="47"/>
                    <a:pt x="212" y="47"/>
                  </a:cubicBezTo>
                  <a:cubicBezTo>
                    <a:pt x="211" y="47"/>
                    <a:pt x="211" y="47"/>
                    <a:pt x="211" y="47"/>
                  </a:cubicBezTo>
                  <a:cubicBezTo>
                    <a:pt x="210" y="47"/>
                    <a:pt x="210" y="47"/>
                    <a:pt x="209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55"/>
                    <a:pt x="207" y="55"/>
                    <a:pt x="207" y="55"/>
                  </a:cubicBezTo>
                  <a:cubicBezTo>
                    <a:pt x="207" y="55"/>
                    <a:pt x="207" y="56"/>
                    <a:pt x="207" y="56"/>
                  </a:cubicBezTo>
                  <a:cubicBezTo>
                    <a:pt x="207" y="56"/>
                    <a:pt x="206" y="56"/>
                    <a:pt x="206" y="56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203" y="56"/>
                    <a:pt x="203" y="56"/>
                    <a:pt x="202" y="56"/>
                  </a:cubicBezTo>
                  <a:cubicBezTo>
                    <a:pt x="202" y="56"/>
                    <a:pt x="202" y="55"/>
                    <a:pt x="202" y="55"/>
                  </a:cubicBezTo>
                  <a:cubicBezTo>
                    <a:pt x="202" y="36"/>
                    <a:pt x="202" y="36"/>
                    <a:pt x="202" y="36"/>
                  </a:cubicBezTo>
                  <a:cubicBezTo>
                    <a:pt x="202" y="35"/>
                    <a:pt x="202" y="35"/>
                    <a:pt x="202" y="35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6" y="35"/>
                    <a:pt x="206" y="35"/>
                    <a:pt x="206" y="35"/>
                  </a:cubicBezTo>
                  <a:cubicBezTo>
                    <a:pt x="207" y="35"/>
                    <a:pt x="207" y="35"/>
                    <a:pt x="207" y="35"/>
                  </a:cubicBezTo>
                  <a:cubicBezTo>
                    <a:pt x="207" y="35"/>
                    <a:pt x="207" y="35"/>
                    <a:pt x="207" y="36"/>
                  </a:cubicBezTo>
                  <a:cubicBezTo>
                    <a:pt x="207" y="43"/>
                    <a:pt x="207" y="43"/>
                    <a:pt x="207" y="43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9" y="43"/>
                    <a:pt x="210" y="43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43"/>
                    <a:pt x="212" y="42"/>
                    <a:pt x="212" y="42"/>
                  </a:cubicBezTo>
                  <a:cubicBezTo>
                    <a:pt x="212" y="42"/>
                    <a:pt x="212" y="41"/>
                    <a:pt x="212" y="41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8" y="35"/>
                    <a:pt x="218" y="35"/>
                    <a:pt x="218" y="35"/>
                  </a:cubicBezTo>
                  <a:cubicBezTo>
                    <a:pt x="218" y="35"/>
                    <a:pt x="218" y="35"/>
                    <a:pt x="218" y="35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217" y="41"/>
                    <a:pt x="217" y="41"/>
                    <a:pt x="217" y="41"/>
                  </a:cubicBezTo>
                  <a:cubicBezTo>
                    <a:pt x="216" y="43"/>
                    <a:pt x="216" y="44"/>
                    <a:pt x="214" y="45"/>
                  </a:cubicBezTo>
                  <a:cubicBezTo>
                    <a:pt x="214" y="45"/>
                    <a:pt x="214" y="45"/>
                    <a:pt x="214" y="45"/>
                  </a:cubicBezTo>
                  <a:close/>
                  <a:moveTo>
                    <a:pt x="235" y="42"/>
                  </a:moveTo>
                  <a:cubicBezTo>
                    <a:pt x="232" y="46"/>
                    <a:pt x="232" y="46"/>
                    <a:pt x="232" y="46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7" y="55"/>
                    <a:pt x="227" y="55"/>
                    <a:pt x="227" y="55"/>
                  </a:cubicBezTo>
                  <a:cubicBezTo>
                    <a:pt x="227" y="55"/>
                    <a:pt x="227" y="55"/>
                    <a:pt x="226" y="56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226" y="56"/>
                    <a:pt x="225" y="56"/>
                    <a:pt x="225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3" y="56"/>
                    <a:pt x="223" y="56"/>
                    <a:pt x="222" y="55"/>
                  </a:cubicBezTo>
                  <a:cubicBezTo>
                    <a:pt x="222" y="55"/>
                    <a:pt x="222" y="54"/>
                    <a:pt x="222" y="54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2" y="35"/>
                    <a:pt x="222" y="35"/>
                    <a:pt x="223" y="35"/>
                  </a:cubicBezTo>
                  <a:cubicBezTo>
                    <a:pt x="226" y="35"/>
                    <a:pt x="226" y="35"/>
                    <a:pt x="226" y="35"/>
                  </a:cubicBezTo>
                  <a:cubicBezTo>
                    <a:pt x="226" y="35"/>
                    <a:pt x="226" y="35"/>
                    <a:pt x="226" y="35"/>
                  </a:cubicBezTo>
                  <a:cubicBezTo>
                    <a:pt x="226" y="35"/>
                    <a:pt x="226" y="36"/>
                    <a:pt x="226" y="36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9" y="45"/>
                    <a:pt x="229" y="45"/>
                    <a:pt x="229" y="45"/>
                  </a:cubicBezTo>
                  <a:cubicBezTo>
                    <a:pt x="234" y="37"/>
                    <a:pt x="234" y="37"/>
                    <a:pt x="234" y="37"/>
                  </a:cubicBezTo>
                  <a:cubicBezTo>
                    <a:pt x="234" y="36"/>
                    <a:pt x="235" y="36"/>
                    <a:pt x="235" y="36"/>
                  </a:cubicBezTo>
                  <a:cubicBezTo>
                    <a:pt x="235" y="36"/>
                    <a:pt x="235" y="36"/>
                    <a:pt x="235" y="35"/>
                  </a:cubicBezTo>
                  <a:cubicBezTo>
                    <a:pt x="235" y="35"/>
                    <a:pt x="235" y="35"/>
                    <a:pt x="236" y="35"/>
                  </a:cubicBezTo>
                  <a:cubicBezTo>
                    <a:pt x="236" y="35"/>
                    <a:pt x="236" y="35"/>
                    <a:pt x="236" y="35"/>
                  </a:cubicBezTo>
                  <a:cubicBezTo>
                    <a:pt x="238" y="35"/>
                    <a:pt x="238" y="35"/>
                    <a:pt x="238" y="35"/>
                  </a:cubicBezTo>
                  <a:cubicBezTo>
                    <a:pt x="238" y="35"/>
                    <a:pt x="239" y="35"/>
                    <a:pt x="239" y="36"/>
                  </a:cubicBezTo>
                  <a:cubicBezTo>
                    <a:pt x="239" y="36"/>
                    <a:pt x="239" y="36"/>
                    <a:pt x="239" y="37"/>
                  </a:cubicBezTo>
                  <a:cubicBezTo>
                    <a:pt x="239" y="55"/>
                    <a:pt x="239" y="55"/>
                    <a:pt x="239" y="55"/>
                  </a:cubicBezTo>
                  <a:cubicBezTo>
                    <a:pt x="239" y="56"/>
                    <a:pt x="239" y="56"/>
                    <a:pt x="239" y="56"/>
                  </a:cubicBezTo>
                  <a:cubicBezTo>
                    <a:pt x="236" y="56"/>
                    <a:pt x="236" y="56"/>
                    <a:pt x="236" y="56"/>
                  </a:cubicBezTo>
                  <a:cubicBezTo>
                    <a:pt x="235" y="56"/>
                    <a:pt x="235" y="56"/>
                    <a:pt x="235" y="56"/>
                  </a:cubicBezTo>
                  <a:cubicBezTo>
                    <a:pt x="235" y="56"/>
                    <a:pt x="235" y="55"/>
                    <a:pt x="235" y="55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5" y="42"/>
                    <a:pt x="235" y="42"/>
                    <a:pt x="235" y="42"/>
                  </a:cubicBezTo>
                  <a:close/>
                  <a:moveTo>
                    <a:pt x="251" y="49"/>
                  </a:moveTo>
                  <a:cubicBezTo>
                    <a:pt x="247" y="55"/>
                    <a:pt x="247" y="55"/>
                    <a:pt x="247" y="55"/>
                  </a:cubicBezTo>
                  <a:cubicBezTo>
                    <a:pt x="247" y="55"/>
                    <a:pt x="247" y="56"/>
                    <a:pt x="247" y="56"/>
                  </a:cubicBezTo>
                  <a:cubicBezTo>
                    <a:pt x="246" y="56"/>
                    <a:pt x="246" y="56"/>
                    <a:pt x="246" y="56"/>
                  </a:cubicBezTo>
                  <a:cubicBezTo>
                    <a:pt x="242" y="56"/>
                    <a:pt x="242" y="56"/>
                    <a:pt x="242" y="56"/>
                  </a:cubicBezTo>
                  <a:cubicBezTo>
                    <a:pt x="242" y="56"/>
                    <a:pt x="242" y="56"/>
                    <a:pt x="242" y="56"/>
                  </a:cubicBezTo>
                  <a:cubicBezTo>
                    <a:pt x="242" y="55"/>
                    <a:pt x="242" y="55"/>
                    <a:pt x="242" y="55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42" y="36"/>
                    <a:pt x="242" y="36"/>
                    <a:pt x="242" y="35"/>
                  </a:cubicBezTo>
                  <a:cubicBezTo>
                    <a:pt x="242" y="35"/>
                    <a:pt x="243" y="35"/>
                    <a:pt x="243" y="35"/>
                  </a:cubicBezTo>
                  <a:cubicBezTo>
                    <a:pt x="246" y="35"/>
                    <a:pt x="246" y="35"/>
                    <a:pt x="246" y="35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5"/>
                    <a:pt x="247" y="36"/>
                    <a:pt x="248" y="36"/>
                  </a:cubicBezTo>
                  <a:cubicBezTo>
                    <a:pt x="251" y="42"/>
                    <a:pt x="251" y="42"/>
                    <a:pt x="251" y="42"/>
                  </a:cubicBezTo>
                  <a:cubicBezTo>
                    <a:pt x="254" y="36"/>
                    <a:pt x="254" y="36"/>
                    <a:pt x="254" y="36"/>
                  </a:cubicBezTo>
                  <a:cubicBezTo>
                    <a:pt x="254" y="36"/>
                    <a:pt x="254" y="35"/>
                    <a:pt x="254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9" y="35"/>
                    <a:pt x="259" y="35"/>
                    <a:pt x="259" y="35"/>
                  </a:cubicBezTo>
                  <a:cubicBezTo>
                    <a:pt x="259" y="35"/>
                    <a:pt x="259" y="35"/>
                    <a:pt x="259" y="35"/>
                  </a:cubicBezTo>
                  <a:cubicBezTo>
                    <a:pt x="259" y="36"/>
                    <a:pt x="259" y="36"/>
                    <a:pt x="259" y="36"/>
                  </a:cubicBezTo>
                  <a:cubicBezTo>
                    <a:pt x="253" y="45"/>
                    <a:pt x="253" y="45"/>
                    <a:pt x="253" y="45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60" y="55"/>
                    <a:pt x="260" y="55"/>
                    <a:pt x="259" y="56"/>
                  </a:cubicBezTo>
                  <a:cubicBezTo>
                    <a:pt x="259" y="56"/>
                    <a:pt x="259" y="56"/>
                    <a:pt x="259" y="56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5" y="56"/>
                    <a:pt x="254" y="55"/>
                    <a:pt x="254" y="55"/>
                  </a:cubicBezTo>
                  <a:cubicBezTo>
                    <a:pt x="251" y="49"/>
                    <a:pt x="251" y="49"/>
                    <a:pt x="251" y="49"/>
                  </a:cubicBezTo>
                  <a:close/>
                  <a:moveTo>
                    <a:pt x="14" y="77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4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1" y="90"/>
                    <a:pt x="1" y="90"/>
                    <a:pt x="1" y="89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71"/>
                    <a:pt x="1" y="71"/>
                    <a:pt x="2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4" y="72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1"/>
                    <a:pt x="15" y="71"/>
                    <a:pt x="15" y="71"/>
                  </a:cubicBezTo>
                  <a:cubicBezTo>
                    <a:pt x="15" y="71"/>
                    <a:pt x="15" y="71"/>
                    <a:pt x="16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8" y="71"/>
                    <a:pt x="18" y="71"/>
                  </a:cubicBezTo>
                  <a:cubicBezTo>
                    <a:pt x="19" y="71"/>
                    <a:pt x="19" y="72"/>
                    <a:pt x="19" y="73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9" y="91"/>
                    <a:pt x="18" y="91"/>
                    <a:pt x="18" y="91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5" y="91"/>
                    <a:pt x="14" y="91"/>
                    <a:pt x="14" y="91"/>
                  </a:cubicBezTo>
                  <a:cubicBezTo>
                    <a:pt x="14" y="91"/>
                    <a:pt x="14" y="91"/>
                    <a:pt x="14" y="90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C0C0C"/>
                </a:solidFill>
              </a:endParaRPr>
            </a:p>
          </p:txBody>
        </p:sp>
        <p:sp>
          <p:nvSpPr>
            <p:cNvPr id="97" name="Freeform 78"/>
            <p:cNvSpPr>
              <a:spLocks noEditPoints="1"/>
            </p:cNvSpPr>
            <p:nvPr userDrawn="1"/>
          </p:nvSpPr>
          <p:spPr bwMode="auto">
            <a:xfrm>
              <a:off x="6758" y="588"/>
              <a:ext cx="308" cy="50"/>
            </a:xfrm>
            <a:custGeom>
              <a:avLst/>
              <a:gdLst>
                <a:gd name="T0" fmla="*/ 13 w 160"/>
                <a:gd name="T1" fmla="*/ 21 h 26"/>
                <a:gd name="T2" fmla="*/ 5 w 160"/>
                <a:gd name="T3" fmla="*/ 12 h 26"/>
                <a:gd name="T4" fmla="*/ 1 w 160"/>
                <a:gd name="T5" fmla="*/ 21 h 26"/>
                <a:gd name="T6" fmla="*/ 0 w 160"/>
                <a:gd name="T7" fmla="*/ 1 h 26"/>
                <a:gd name="T8" fmla="*/ 5 w 160"/>
                <a:gd name="T9" fmla="*/ 1 h 26"/>
                <a:gd name="T10" fmla="*/ 13 w 160"/>
                <a:gd name="T11" fmla="*/ 1 h 26"/>
                <a:gd name="T12" fmla="*/ 17 w 160"/>
                <a:gd name="T13" fmla="*/ 1 h 26"/>
                <a:gd name="T14" fmla="*/ 27 w 160"/>
                <a:gd name="T15" fmla="*/ 20 h 26"/>
                <a:gd name="T16" fmla="*/ 24 w 160"/>
                <a:gd name="T17" fmla="*/ 21 h 26"/>
                <a:gd name="T18" fmla="*/ 21 w 160"/>
                <a:gd name="T19" fmla="*/ 1 h 26"/>
                <a:gd name="T20" fmla="*/ 26 w 160"/>
                <a:gd name="T21" fmla="*/ 1 h 26"/>
                <a:gd name="T22" fmla="*/ 33 w 160"/>
                <a:gd name="T23" fmla="*/ 2 h 26"/>
                <a:gd name="T24" fmla="*/ 36 w 160"/>
                <a:gd name="T25" fmla="*/ 1 h 26"/>
                <a:gd name="T26" fmla="*/ 39 w 160"/>
                <a:gd name="T27" fmla="*/ 20 h 26"/>
                <a:gd name="T28" fmla="*/ 34 w 160"/>
                <a:gd name="T29" fmla="*/ 20 h 26"/>
                <a:gd name="T30" fmla="*/ 61 w 160"/>
                <a:gd name="T31" fmla="*/ 17 h 26"/>
                <a:gd name="T32" fmla="*/ 62 w 160"/>
                <a:gd name="T33" fmla="*/ 26 h 26"/>
                <a:gd name="T34" fmla="*/ 45 w 160"/>
                <a:gd name="T35" fmla="*/ 21 h 26"/>
                <a:gd name="T36" fmla="*/ 44 w 160"/>
                <a:gd name="T37" fmla="*/ 1 h 26"/>
                <a:gd name="T38" fmla="*/ 48 w 160"/>
                <a:gd name="T39" fmla="*/ 17 h 26"/>
                <a:gd name="T40" fmla="*/ 59 w 160"/>
                <a:gd name="T41" fmla="*/ 1 h 26"/>
                <a:gd name="T42" fmla="*/ 78 w 160"/>
                <a:gd name="T43" fmla="*/ 7 h 26"/>
                <a:gd name="T44" fmla="*/ 70 w 160"/>
                <a:gd name="T45" fmla="*/ 21 h 26"/>
                <a:gd name="T46" fmla="*/ 66 w 160"/>
                <a:gd name="T47" fmla="*/ 21 h 26"/>
                <a:gd name="T48" fmla="*/ 69 w 160"/>
                <a:gd name="T49" fmla="*/ 1 h 26"/>
                <a:gd name="T50" fmla="*/ 70 w 160"/>
                <a:gd name="T51" fmla="*/ 14 h 26"/>
                <a:gd name="T52" fmla="*/ 78 w 160"/>
                <a:gd name="T53" fmla="*/ 1 h 26"/>
                <a:gd name="T54" fmla="*/ 82 w 160"/>
                <a:gd name="T55" fmla="*/ 1 h 26"/>
                <a:gd name="T56" fmla="*/ 79 w 160"/>
                <a:gd name="T57" fmla="*/ 21 h 26"/>
                <a:gd name="T58" fmla="*/ 78 w 160"/>
                <a:gd name="T59" fmla="*/ 7 h 26"/>
                <a:gd name="T60" fmla="*/ 90 w 160"/>
                <a:gd name="T61" fmla="*/ 21 h 26"/>
                <a:gd name="T62" fmla="*/ 85 w 160"/>
                <a:gd name="T63" fmla="*/ 20 h 26"/>
                <a:gd name="T64" fmla="*/ 93 w 160"/>
                <a:gd name="T65" fmla="*/ 1 h 26"/>
                <a:gd name="T66" fmla="*/ 97 w 160"/>
                <a:gd name="T67" fmla="*/ 1 h 26"/>
                <a:gd name="T68" fmla="*/ 104 w 160"/>
                <a:gd name="T69" fmla="*/ 21 h 26"/>
                <a:gd name="T70" fmla="*/ 99 w 160"/>
                <a:gd name="T71" fmla="*/ 21 h 26"/>
                <a:gd name="T72" fmla="*/ 96 w 160"/>
                <a:gd name="T73" fmla="*/ 9 h 26"/>
                <a:gd name="T74" fmla="*/ 92 w 160"/>
                <a:gd name="T75" fmla="*/ 13 h 26"/>
                <a:gd name="T76" fmla="*/ 114 w 160"/>
                <a:gd name="T77" fmla="*/ 20 h 26"/>
                <a:gd name="T78" fmla="*/ 110 w 160"/>
                <a:gd name="T79" fmla="*/ 21 h 26"/>
                <a:gd name="T80" fmla="*/ 104 w 160"/>
                <a:gd name="T81" fmla="*/ 4 h 26"/>
                <a:gd name="T82" fmla="*/ 119 w 160"/>
                <a:gd name="T83" fmla="*/ 1 h 26"/>
                <a:gd name="T84" fmla="*/ 135 w 160"/>
                <a:gd name="T85" fmla="*/ 7 h 26"/>
                <a:gd name="T86" fmla="*/ 127 w 160"/>
                <a:gd name="T87" fmla="*/ 21 h 26"/>
                <a:gd name="T88" fmla="*/ 123 w 160"/>
                <a:gd name="T89" fmla="*/ 21 h 26"/>
                <a:gd name="T90" fmla="*/ 126 w 160"/>
                <a:gd name="T91" fmla="*/ 1 h 26"/>
                <a:gd name="T92" fmla="*/ 127 w 160"/>
                <a:gd name="T93" fmla="*/ 14 h 26"/>
                <a:gd name="T94" fmla="*/ 135 w 160"/>
                <a:gd name="T95" fmla="*/ 1 h 26"/>
                <a:gd name="T96" fmla="*/ 139 w 160"/>
                <a:gd name="T97" fmla="*/ 1 h 26"/>
                <a:gd name="T98" fmla="*/ 136 w 160"/>
                <a:gd name="T99" fmla="*/ 21 h 26"/>
                <a:gd name="T100" fmla="*/ 135 w 160"/>
                <a:gd name="T101" fmla="*/ 7 h 26"/>
                <a:gd name="T102" fmla="*/ 160 w 160"/>
                <a:gd name="T103" fmla="*/ 13 h 26"/>
                <a:gd name="T104" fmla="*/ 156 w 160"/>
                <a:gd name="T105" fmla="*/ 21 h 26"/>
                <a:gd name="T106" fmla="*/ 144 w 160"/>
                <a:gd name="T107" fmla="*/ 19 h 26"/>
                <a:gd name="T108" fmla="*/ 153 w 160"/>
                <a:gd name="T109" fmla="*/ 1 h 26"/>
                <a:gd name="T110" fmla="*/ 159 w 160"/>
                <a:gd name="T111" fmla="*/ 6 h 26"/>
                <a:gd name="T112" fmla="*/ 156 w 160"/>
                <a:gd name="T113" fmla="*/ 15 h 26"/>
                <a:gd name="T114" fmla="*/ 149 w 160"/>
                <a:gd name="T115" fmla="*/ 17 h 26"/>
                <a:gd name="T116" fmla="*/ 155 w 160"/>
                <a:gd name="T117" fmla="*/ 15 h 26"/>
                <a:gd name="T118" fmla="*/ 153 w 160"/>
                <a:gd name="T119" fmla="*/ 8 h 26"/>
                <a:gd name="T120" fmla="*/ 154 w 160"/>
                <a:gd name="T121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0" h="26">
                  <a:moveTo>
                    <a:pt x="17" y="20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2" y="21"/>
                    <a:pt x="12" y="2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0"/>
                    <a:pt x="17" y="20"/>
                    <a:pt x="17" y="20"/>
                  </a:cubicBezTo>
                  <a:close/>
                  <a:moveTo>
                    <a:pt x="34" y="7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5" y="21"/>
                    <a:pt x="25" y="21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0"/>
                    <a:pt x="21" y="20"/>
                    <a:pt x="21" y="19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2" y="1"/>
                    <a:pt x="22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4" y="2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1"/>
                    <a:pt x="35" y="1"/>
                    <a:pt x="36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8" y="1"/>
                    <a:pt x="38" y="1"/>
                  </a:cubicBezTo>
                  <a:cubicBezTo>
                    <a:pt x="39" y="1"/>
                    <a:pt x="39" y="2"/>
                    <a:pt x="39" y="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1"/>
                    <a:pt x="38" y="21"/>
                    <a:pt x="38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0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lose/>
                  <a:moveTo>
                    <a:pt x="60" y="17"/>
                  </a:moveTo>
                  <a:cubicBezTo>
                    <a:pt x="61" y="17"/>
                    <a:pt x="61" y="17"/>
                    <a:pt x="61" y="17"/>
                  </a:cubicBezTo>
                  <a:cubicBezTo>
                    <a:pt x="62" y="17"/>
                    <a:pt x="62" y="17"/>
                    <a:pt x="62" y="18"/>
                  </a:cubicBezTo>
                  <a:cubicBezTo>
                    <a:pt x="62" y="18"/>
                    <a:pt x="62" y="18"/>
                    <a:pt x="62" y="19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6"/>
                    <a:pt x="59" y="26"/>
                    <a:pt x="59" y="25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4" y="21"/>
                    <a:pt x="44" y="21"/>
                    <a:pt x="43" y="21"/>
                  </a:cubicBezTo>
                  <a:cubicBezTo>
                    <a:pt x="43" y="20"/>
                    <a:pt x="43" y="20"/>
                    <a:pt x="43" y="19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4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6" y="1"/>
                    <a:pt x="56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7"/>
                    <a:pt x="60" y="17"/>
                    <a:pt x="60" y="17"/>
                  </a:cubicBezTo>
                  <a:close/>
                  <a:moveTo>
                    <a:pt x="78" y="7"/>
                  </a:moveTo>
                  <a:cubicBezTo>
                    <a:pt x="76" y="12"/>
                    <a:pt x="76" y="12"/>
                    <a:pt x="76" y="12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0" y="20"/>
                    <a:pt x="70" y="20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0" y="21"/>
                    <a:pt x="69" y="21"/>
                    <a:pt x="69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21"/>
                    <a:pt x="66" y="21"/>
                    <a:pt x="66" y="21"/>
                  </a:cubicBezTo>
                  <a:cubicBezTo>
                    <a:pt x="66" y="20"/>
                    <a:pt x="65" y="20"/>
                    <a:pt x="65" y="19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6" y="1"/>
                    <a:pt x="66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1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9" y="1"/>
                    <a:pt x="80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3" y="1"/>
                    <a:pt x="83" y="2"/>
                    <a:pt x="83" y="3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21"/>
                    <a:pt x="83" y="21"/>
                    <a:pt x="82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8" y="21"/>
                    <a:pt x="78" y="21"/>
                    <a:pt x="78" y="20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lose/>
                  <a:moveTo>
                    <a:pt x="98" y="17"/>
                  </a:moveTo>
                  <a:cubicBezTo>
                    <a:pt x="91" y="17"/>
                    <a:pt x="91" y="17"/>
                    <a:pt x="91" y="17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0" y="21"/>
                    <a:pt x="90" y="21"/>
                    <a:pt x="89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1"/>
                    <a:pt x="85" y="21"/>
                    <a:pt x="85" y="21"/>
                  </a:cubicBezTo>
                  <a:cubicBezTo>
                    <a:pt x="85" y="21"/>
                    <a:pt x="85" y="21"/>
                    <a:pt x="85" y="20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2" y="2"/>
                    <a:pt x="92" y="2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3" y="1"/>
                    <a:pt x="93" y="1"/>
                  </a:cubicBezTo>
                  <a:cubicBezTo>
                    <a:pt x="93" y="1"/>
                    <a:pt x="93" y="0"/>
                    <a:pt x="9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6" y="0"/>
                    <a:pt x="96" y="1"/>
                    <a:pt x="96" y="1"/>
                  </a:cubicBezTo>
                  <a:cubicBezTo>
                    <a:pt x="96" y="1"/>
                    <a:pt x="97" y="1"/>
                    <a:pt x="97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7" y="1"/>
                    <a:pt x="98" y="2"/>
                    <a:pt x="98" y="2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3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1"/>
                    <a:pt x="100" y="21"/>
                    <a:pt x="99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8" y="17"/>
                    <a:pt x="98" y="17"/>
                    <a:pt x="98" y="17"/>
                  </a:cubicBezTo>
                  <a:close/>
                  <a:moveTo>
                    <a:pt x="92" y="13"/>
                  </a:moveTo>
                  <a:cubicBezTo>
                    <a:pt x="97" y="13"/>
                    <a:pt x="97" y="13"/>
                    <a:pt x="97" y="13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2" y="13"/>
                    <a:pt x="92" y="13"/>
                    <a:pt x="92" y="13"/>
                  </a:cubicBezTo>
                  <a:close/>
                  <a:moveTo>
                    <a:pt x="120" y="4"/>
                  </a:moveTo>
                  <a:cubicBezTo>
                    <a:pt x="120" y="4"/>
                    <a:pt x="120" y="4"/>
                    <a:pt x="119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3" y="21"/>
                    <a:pt x="113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9" y="21"/>
                    <a:pt x="109" y="21"/>
                    <a:pt x="109" y="20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9" y="1"/>
                    <a:pt x="120" y="1"/>
                    <a:pt x="120" y="1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0" y="4"/>
                    <a:pt x="120" y="4"/>
                    <a:pt x="120" y="4"/>
                  </a:cubicBezTo>
                  <a:close/>
                  <a:moveTo>
                    <a:pt x="135" y="7"/>
                  </a:moveTo>
                  <a:cubicBezTo>
                    <a:pt x="133" y="12"/>
                    <a:pt x="133" y="12"/>
                    <a:pt x="133" y="12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6" y="21"/>
                    <a:pt x="126" y="21"/>
                  </a:cubicBezTo>
                  <a:cubicBezTo>
                    <a:pt x="126" y="21"/>
                    <a:pt x="126" y="21"/>
                    <a:pt x="125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2" y="20"/>
                    <a:pt x="122" y="20"/>
                    <a:pt x="122" y="19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1"/>
                    <a:pt x="123" y="1"/>
                    <a:pt x="123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5" y="2"/>
                    <a:pt x="135" y="1"/>
                    <a:pt x="135" y="1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135" y="1"/>
                    <a:pt x="136" y="1"/>
                    <a:pt x="136" y="1"/>
                  </a:cubicBezTo>
                  <a:cubicBezTo>
                    <a:pt x="136" y="1"/>
                    <a:pt x="136" y="1"/>
                    <a:pt x="137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8" y="1"/>
                    <a:pt x="139" y="1"/>
                    <a:pt x="139" y="1"/>
                  </a:cubicBezTo>
                  <a:cubicBezTo>
                    <a:pt x="140" y="1"/>
                    <a:pt x="140" y="2"/>
                    <a:pt x="140" y="3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1"/>
                    <a:pt x="139" y="21"/>
                    <a:pt x="139" y="21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6" y="21"/>
                    <a:pt x="135" y="21"/>
                    <a:pt x="135" y="21"/>
                  </a:cubicBezTo>
                  <a:cubicBezTo>
                    <a:pt x="135" y="21"/>
                    <a:pt x="135" y="21"/>
                    <a:pt x="135" y="2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7"/>
                    <a:pt x="135" y="7"/>
                    <a:pt x="135" y="7"/>
                  </a:cubicBezTo>
                  <a:close/>
                  <a:moveTo>
                    <a:pt x="157" y="10"/>
                  </a:moveTo>
                  <a:cubicBezTo>
                    <a:pt x="158" y="10"/>
                    <a:pt x="158" y="10"/>
                    <a:pt x="158" y="11"/>
                  </a:cubicBezTo>
                  <a:cubicBezTo>
                    <a:pt x="159" y="11"/>
                    <a:pt x="159" y="11"/>
                    <a:pt x="159" y="12"/>
                  </a:cubicBezTo>
                  <a:cubicBezTo>
                    <a:pt x="160" y="12"/>
                    <a:pt x="160" y="13"/>
                    <a:pt x="160" y="13"/>
                  </a:cubicBezTo>
                  <a:cubicBezTo>
                    <a:pt x="160" y="14"/>
                    <a:pt x="160" y="14"/>
                    <a:pt x="160" y="15"/>
                  </a:cubicBezTo>
                  <a:cubicBezTo>
                    <a:pt x="160" y="16"/>
                    <a:pt x="160" y="17"/>
                    <a:pt x="160" y="17"/>
                  </a:cubicBezTo>
                  <a:cubicBezTo>
                    <a:pt x="159" y="18"/>
                    <a:pt x="159" y="19"/>
                    <a:pt x="158" y="19"/>
                  </a:cubicBezTo>
                  <a:cubicBezTo>
                    <a:pt x="157" y="20"/>
                    <a:pt x="157" y="20"/>
                    <a:pt x="156" y="21"/>
                  </a:cubicBezTo>
                  <a:cubicBezTo>
                    <a:pt x="155" y="21"/>
                    <a:pt x="154" y="21"/>
                    <a:pt x="153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5" y="21"/>
                    <a:pt x="145" y="21"/>
                    <a:pt x="144" y="21"/>
                  </a:cubicBezTo>
                  <a:cubicBezTo>
                    <a:pt x="144" y="20"/>
                    <a:pt x="144" y="20"/>
                    <a:pt x="144" y="19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4" y="2"/>
                    <a:pt x="144" y="1"/>
                    <a:pt x="144" y="1"/>
                  </a:cubicBezTo>
                  <a:cubicBezTo>
                    <a:pt x="145" y="1"/>
                    <a:pt x="145" y="1"/>
                    <a:pt x="146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4" y="1"/>
                    <a:pt x="155" y="1"/>
                    <a:pt x="155" y="1"/>
                  </a:cubicBezTo>
                  <a:cubicBezTo>
                    <a:pt x="156" y="1"/>
                    <a:pt x="157" y="1"/>
                    <a:pt x="157" y="2"/>
                  </a:cubicBezTo>
                  <a:cubicBezTo>
                    <a:pt x="158" y="2"/>
                    <a:pt x="158" y="3"/>
                    <a:pt x="159" y="3"/>
                  </a:cubicBezTo>
                  <a:cubicBezTo>
                    <a:pt x="159" y="4"/>
                    <a:pt x="159" y="5"/>
                    <a:pt x="159" y="6"/>
                  </a:cubicBezTo>
                  <a:cubicBezTo>
                    <a:pt x="159" y="7"/>
                    <a:pt x="159" y="7"/>
                    <a:pt x="159" y="8"/>
                  </a:cubicBezTo>
                  <a:cubicBezTo>
                    <a:pt x="158" y="9"/>
                    <a:pt x="158" y="9"/>
                    <a:pt x="157" y="10"/>
                  </a:cubicBezTo>
                  <a:cubicBezTo>
                    <a:pt x="157" y="10"/>
                    <a:pt x="157" y="10"/>
                    <a:pt x="157" y="10"/>
                  </a:cubicBezTo>
                  <a:close/>
                  <a:moveTo>
                    <a:pt x="156" y="15"/>
                  </a:moveTo>
                  <a:cubicBezTo>
                    <a:pt x="156" y="14"/>
                    <a:pt x="155" y="13"/>
                    <a:pt x="155" y="13"/>
                  </a:cubicBezTo>
                  <a:cubicBezTo>
                    <a:pt x="154" y="12"/>
                    <a:pt x="154" y="12"/>
                    <a:pt x="153" y="12"/>
                  </a:cubicBezTo>
                  <a:cubicBezTo>
                    <a:pt x="149" y="12"/>
                    <a:pt x="149" y="12"/>
                    <a:pt x="149" y="12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3" y="17"/>
                    <a:pt x="154" y="17"/>
                    <a:pt x="154" y="17"/>
                  </a:cubicBezTo>
                  <a:cubicBezTo>
                    <a:pt x="154" y="17"/>
                    <a:pt x="155" y="17"/>
                    <a:pt x="155" y="16"/>
                  </a:cubicBezTo>
                  <a:cubicBezTo>
                    <a:pt x="155" y="16"/>
                    <a:pt x="155" y="16"/>
                    <a:pt x="155" y="15"/>
                  </a:cubicBezTo>
                  <a:cubicBezTo>
                    <a:pt x="156" y="15"/>
                    <a:pt x="156" y="15"/>
                    <a:pt x="156" y="15"/>
                  </a:cubicBezTo>
                  <a:close/>
                  <a:moveTo>
                    <a:pt x="149" y="8"/>
                  </a:moveTo>
                  <a:cubicBezTo>
                    <a:pt x="152" y="8"/>
                    <a:pt x="152" y="8"/>
                    <a:pt x="152" y="8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53" y="8"/>
                    <a:pt x="154" y="8"/>
                    <a:pt x="154" y="8"/>
                  </a:cubicBezTo>
                  <a:cubicBezTo>
                    <a:pt x="154" y="8"/>
                    <a:pt x="154" y="8"/>
                    <a:pt x="154" y="7"/>
                  </a:cubicBezTo>
                  <a:cubicBezTo>
                    <a:pt x="155" y="7"/>
                    <a:pt x="155" y="7"/>
                    <a:pt x="155" y="6"/>
                  </a:cubicBezTo>
                  <a:cubicBezTo>
                    <a:pt x="155" y="6"/>
                    <a:pt x="154" y="5"/>
                    <a:pt x="154" y="5"/>
                  </a:cubicBezTo>
                  <a:cubicBezTo>
                    <a:pt x="154" y="5"/>
                    <a:pt x="153" y="4"/>
                    <a:pt x="153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8"/>
                    <a:pt x="149" y="8"/>
                    <a:pt x="1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C0C0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60716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491">
          <p15:clr>
            <a:srgbClr val="FBAE40"/>
          </p15:clr>
        </p15:guide>
        <p15:guide id="3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orient="horz" pos="2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Изображение 17"/>
          <p:cNvPicPr>
            <a:picLocks noChangeAspect="1"/>
          </p:cNvPicPr>
          <p:nvPr userDrawn="1"/>
        </p:nvPicPr>
        <p:blipFill>
          <a:blip r:embed="rId2" cstate="print">
            <a:lum bright="-10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56" y="280504"/>
            <a:ext cx="2181207" cy="3644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56" y="81662"/>
            <a:ext cx="8914644" cy="662780"/>
          </a:xfrm>
        </p:spPr>
        <p:txBody>
          <a:bodyPr>
            <a:normAutofit/>
          </a:bodyPr>
          <a:lstStyle>
            <a:lvl1pPr>
              <a:defRPr sz="180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025" y="1825625"/>
            <a:ext cx="10515600" cy="4351338"/>
          </a:xfrm>
        </p:spPr>
        <p:txBody>
          <a:bodyPr/>
          <a:lstStyle>
            <a:lvl1pPr>
              <a:defRPr b="0" i="0">
                <a:latin typeface="+mj-lt"/>
                <a:ea typeface="Calibri" charset="0"/>
                <a:cs typeface="Calibri" charset="0"/>
              </a:defRPr>
            </a:lvl1pPr>
            <a:lvl2pPr>
              <a:defRPr b="0" i="0">
                <a:latin typeface="+mj-lt"/>
                <a:ea typeface="Calibri" charset="0"/>
                <a:cs typeface="Calibri" charset="0"/>
              </a:defRPr>
            </a:lvl2pPr>
            <a:lvl3pPr>
              <a:defRPr b="0" i="0">
                <a:latin typeface="+mj-lt"/>
                <a:ea typeface="Calibri" charset="0"/>
                <a:cs typeface="Calibri" charset="0"/>
              </a:defRPr>
            </a:lvl3pPr>
            <a:lvl4pPr>
              <a:defRPr b="0" i="0">
                <a:latin typeface="+mj-lt"/>
                <a:ea typeface="Calibri" charset="0"/>
                <a:cs typeface="Calibri" charset="0"/>
              </a:defRPr>
            </a:lvl4pPr>
            <a:lvl5pPr>
              <a:defRPr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52310" y="6412485"/>
            <a:ext cx="274320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64C4C8B2-C7A6-0847-A9D3-11E90A4CEB8E}" type="datetime3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21/08/17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12485"/>
            <a:ext cx="411480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42196" y="6412485"/>
            <a:ext cx="274320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00038" y="744440"/>
            <a:ext cx="11591925" cy="5"/>
            <a:chOff x="658813" y="800101"/>
            <a:chExt cx="11591925" cy="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1"/>
              <a:ext cx="11591924" cy="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845693" y="6426965"/>
            <a:ext cx="833946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Группа 66"/>
          <p:cNvGrpSpPr/>
          <p:nvPr userDrawn="1"/>
        </p:nvGrpSpPr>
        <p:grpSpPr>
          <a:xfrm>
            <a:off x="11075813" y="6426965"/>
            <a:ext cx="833946" cy="4"/>
            <a:chOff x="658813" y="800103"/>
            <a:chExt cx="833946" cy="4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 userDrawn="1"/>
        </p:nvGrpSpPr>
        <p:grpSpPr>
          <a:xfrm>
            <a:off x="293428" y="6336247"/>
            <a:ext cx="177875" cy="177875"/>
            <a:chOff x="8326225" y="81662"/>
            <a:chExt cx="334824" cy="334824"/>
          </a:xfrm>
        </p:grpSpPr>
        <p:cxnSp>
          <p:nvCxnSpPr>
            <p:cNvPr id="33" name="Прямая соединительная линия 32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54218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pos="189">
          <p15:clr>
            <a:srgbClr val="FBAE40"/>
          </p15:clr>
        </p15:guide>
        <p15:guide id="4" pos="7491">
          <p15:clr>
            <a:srgbClr val="FBAE40"/>
          </p15:clr>
        </p15:guide>
        <p15:guide id="5" orient="horz" pos="30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Изображение 17"/>
          <p:cNvPicPr>
            <a:picLocks noChangeAspect="1"/>
          </p:cNvPicPr>
          <p:nvPr userDrawn="1"/>
        </p:nvPicPr>
        <p:blipFill>
          <a:blip r:embed="rId2" cstate="print">
            <a:lum bright="-10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56" y="280504"/>
            <a:ext cx="2181207" cy="3644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56" y="81662"/>
            <a:ext cx="8914644" cy="662780"/>
          </a:xfrm>
        </p:spPr>
        <p:txBody>
          <a:bodyPr>
            <a:normAutofit/>
          </a:bodyPr>
          <a:lstStyle>
            <a:lvl1pPr>
              <a:defRPr sz="180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025" y="1825625"/>
            <a:ext cx="10515600" cy="4351338"/>
          </a:xfrm>
        </p:spPr>
        <p:txBody>
          <a:bodyPr/>
          <a:lstStyle>
            <a:lvl1pPr>
              <a:defRPr b="0" i="0">
                <a:latin typeface="+mj-lt"/>
                <a:ea typeface="Calibri" charset="0"/>
                <a:cs typeface="Calibri" charset="0"/>
              </a:defRPr>
            </a:lvl1pPr>
            <a:lvl2pPr>
              <a:defRPr b="0" i="0">
                <a:latin typeface="+mj-lt"/>
                <a:ea typeface="Calibri" charset="0"/>
                <a:cs typeface="Calibri" charset="0"/>
              </a:defRPr>
            </a:lvl2pPr>
            <a:lvl3pPr>
              <a:defRPr b="0" i="0">
                <a:latin typeface="+mj-lt"/>
                <a:ea typeface="Calibri" charset="0"/>
                <a:cs typeface="Calibri" charset="0"/>
              </a:defRPr>
            </a:lvl3pPr>
            <a:lvl4pPr>
              <a:defRPr b="0" i="0">
                <a:latin typeface="+mj-lt"/>
                <a:ea typeface="Calibri" charset="0"/>
                <a:cs typeface="Calibri" charset="0"/>
              </a:defRPr>
            </a:lvl4pPr>
            <a:lvl5pPr>
              <a:defRPr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52312" y="6412485"/>
            <a:ext cx="274320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F2C1B029-9E10-C346-9A1F-18C74CB5FF55}" type="datetime3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21/08/17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12485"/>
            <a:ext cx="411480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00038" y="744440"/>
            <a:ext cx="11591925" cy="5"/>
            <a:chOff x="658813" y="800101"/>
            <a:chExt cx="11591925" cy="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1"/>
              <a:ext cx="11591924" cy="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845695" y="6426965"/>
            <a:ext cx="833946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 userDrawn="1"/>
        </p:nvGrpSpPr>
        <p:grpSpPr>
          <a:xfrm>
            <a:off x="293431" y="6336247"/>
            <a:ext cx="177875" cy="177875"/>
            <a:chOff x="8326225" y="81662"/>
            <a:chExt cx="334824" cy="334824"/>
          </a:xfrm>
        </p:grpSpPr>
        <p:cxnSp>
          <p:nvCxnSpPr>
            <p:cNvPr id="65" name="Прямая соединительная линия 64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42196" y="6412485"/>
            <a:ext cx="274320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33" name="Группа 32"/>
          <p:cNvGrpSpPr/>
          <p:nvPr userDrawn="1"/>
        </p:nvGrpSpPr>
        <p:grpSpPr>
          <a:xfrm>
            <a:off x="11075813" y="6426965"/>
            <a:ext cx="833946" cy="4"/>
            <a:chOff x="658813" y="800103"/>
            <a:chExt cx="833946" cy="4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95576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pos="189">
          <p15:clr>
            <a:srgbClr val="FBAE40"/>
          </p15:clr>
        </p15:guide>
        <p15:guide id="4" pos="7491">
          <p15:clr>
            <a:srgbClr val="FBAE40"/>
          </p15:clr>
        </p15:guide>
        <p15:guide id="5" orient="horz" pos="3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Изображение 17"/>
          <p:cNvPicPr>
            <a:picLocks noChangeAspect="1"/>
          </p:cNvPicPr>
          <p:nvPr userDrawn="1"/>
        </p:nvPicPr>
        <p:blipFill>
          <a:blip r:embed="rId2" cstate="print">
            <a:lum bright="-10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56" y="280504"/>
            <a:ext cx="2181207" cy="3644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56" y="81662"/>
            <a:ext cx="8914644" cy="662780"/>
          </a:xfrm>
        </p:spPr>
        <p:txBody>
          <a:bodyPr>
            <a:normAutofit/>
          </a:bodyPr>
          <a:lstStyle>
            <a:lvl1pPr>
              <a:defRPr sz="180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025" y="1825625"/>
            <a:ext cx="10515600" cy="4351338"/>
          </a:xfrm>
        </p:spPr>
        <p:txBody>
          <a:bodyPr/>
          <a:lstStyle>
            <a:lvl1pPr>
              <a:defRPr b="0" i="0">
                <a:latin typeface="+mj-lt"/>
                <a:ea typeface="Calibri" charset="0"/>
                <a:cs typeface="Calibri" charset="0"/>
              </a:defRPr>
            </a:lvl1pPr>
            <a:lvl2pPr>
              <a:defRPr b="0" i="0">
                <a:latin typeface="+mj-lt"/>
                <a:ea typeface="Calibri" charset="0"/>
                <a:cs typeface="Calibri" charset="0"/>
              </a:defRPr>
            </a:lvl2pPr>
            <a:lvl3pPr>
              <a:defRPr b="0" i="0">
                <a:latin typeface="+mj-lt"/>
                <a:ea typeface="Calibri" charset="0"/>
                <a:cs typeface="Calibri" charset="0"/>
              </a:defRPr>
            </a:lvl3pPr>
            <a:lvl4pPr>
              <a:defRPr b="0" i="0">
                <a:latin typeface="+mj-lt"/>
                <a:ea typeface="Calibri" charset="0"/>
                <a:cs typeface="Calibri" charset="0"/>
              </a:defRPr>
            </a:lvl4pPr>
            <a:lvl5pPr>
              <a:defRPr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52312" y="6412485"/>
            <a:ext cx="274320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F2C1B029-9E10-C346-9A1F-18C74CB5FF55}" type="datetime3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21/08/17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12485"/>
            <a:ext cx="411480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00038" y="744440"/>
            <a:ext cx="11591925" cy="5"/>
            <a:chOff x="658813" y="800101"/>
            <a:chExt cx="11591925" cy="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1"/>
              <a:ext cx="11591924" cy="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845695" y="6426965"/>
            <a:ext cx="833946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 userDrawn="1"/>
        </p:nvGrpSpPr>
        <p:grpSpPr>
          <a:xfrm>
            <a:off x="293430" y="6336247"/>
            <a:ext cx="177875" cy="177875"/>
            <a:chOff x="8326225" y="81662"/>
            <a:chExt cx="334824" cy="334824"/>
          </a:xfrm>
        </p:grpSpPr>
        <p:cxnSp>
          <p:nvCxnSpPr>
            <p:cNvPr id="65" name="Прямая соединительная линия 64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 w="6350"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 w="6350"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42196" y="6412485"/>
            <a:ext cx="274320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33" name="Группа 32"/>
          <p:cNvGrpSpPr/>
          <p:nvPr userDrawn="1"/>
        </p:nvGrpSpPr>
        <p:grpSpPr>
          <a:xfrm>
            <a:off x="11075813" y="6426965"/>
            <a:ext cx="833946" cy="4"/>
            <a:chOff x="658813" y="800103"/>
            <a:chExt cx="833946" cy="4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 userDrawn="1"/>
        </p:nvGrpSpPr>
        <p:grpSpPr>
          <a:xfrm rot="16200000">
            <a:off x="-1272405" y="4633635"/>
            <a:ext cx="3587342" cy="3583098"/>
            <a:chOff x="8460884" y="1554870"/>
            <a:chExt cx="2927825" cy="2924363"/>
          </a:xfrm>
        </p:grpSpPr>
        <p:grpSp>
          <p:nvGrpSpPr>
            <p:cNvPr id="21" name="Группа 20"/>
            <p:cNvGrpSpPr/>
            <p:nvPr/>
          </p:nvGrpSpPr>
          <p:grpSpPr>
            <a:xfrm rot="16200000">
              <a:off x="8466345" y="1556869"/>
              <a:ext cx="2922367" cy="2922361"/>
              <a:chOff x="7863929" y="3622127"/>
              <a:chExt cx="2046266" cy="2046262"/>
            </a:xfrm>
          </p:grpSpPr>
          <p:sp>
            <p:nvSpPr>
              <p:cNvPr id="23" name="Дуга 22"/>
              <p:cNvSpPr/>
              <p:nvPr/>
            </p:nvSpPr>
            <p:spPr>
              <a:xfrm rot="16200000">
                <a:off x="7977159" y="3733956"/>
                <a:ext cx="1821325" cy="1821323"/>
              </a:xfrm>
              <a:prstGeom prst="arc">
                <a:avLst>
                  <a:gd name="adj1" fmla="val 16200000"/>
                  <a:gd name="adj2" fmla="val 13155040"/>
                </a:avLst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24" name="Дуга 23"/>
              <p:cNvSpPr/>
              <p:nvPr/>
            </p:nvSpPr>
            <p:spPr>
              <a:xfrm>
                <a:off x="7863929" y="3622127"/>
                <a:ext cx="2046266" cy="2046262"/>
              </a:xfrm>
              <a:prstGeom prst="arc">
                <a:avLst>
                  <a:gd name="adj1" fmla="val 187966"/>
                  <a:gd name="adj2" fmla="val 5413874"/>
                </a:avLst>
              </a:prstGeom>
              <a:ln w="19050">
                <a:solidFill>
                  <a:srgbClr val="F759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C0C0C"/>
                  </a:solidFill>
                </a:endParaRPr>
              </a:p>
            </p:txBody>
          </p:sp>
        </p:grpSp>
        <p:sp>
          <p:nvSpPr>
            <p:cNvPr id="22" name="Дуга 21"/>
            <p:cNvSpPr/>
            <p:nvPr/>
          </p:nvSpPr>
          <p:spPr>
            <a:xfrm rot="16200000">
              <a:off x="8460881" y="1554873"/>
              <a:ext cx="2922367" cy="2922361"/>
            </a:xfrm>
            <a:prstGeom prst="arc">
              <a:avLst>
                <a:gd name="adj1" fmla="val 10333065"/>
                <a:gd name="adj2" fmla="val 11778475"/>
              </a:avLst>
            </a:prstGeom>
            <a:ln w="19050"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C0C0C"/>
                </a:solidFill>
              </a:endParaRPr>
            </a:p>
          </p:txBody>
        </p:sp>
      </p:grpSp>
      <p:grpSp>
        <p:nvGrpSpPr>
          <p:cNvPr id="31" name="Группа 30"/>
          <p:cNvGrpSpPr/>
          <p:nvPr userDrawn="1"/>
        </p:nvGrpSpPr>
        <p:grpSpPr>
          <a:xfrm rot="3669653">
            <a:off x="9084629" y="-1629501"/>
            <a:ext cx="3983556" cy="3983562"/>
            <a:chOff x="8441527" y="1532044"/>
            <a:chExt cx="2972003" cy="2972008"/>
          </a:xfrm>
        </p:grpSpPr>
        <p:grpSp>
          <p:nvGrpSpPr>
            <p:cNvPr id="36" name="Группа 35"/>
            <p:cNvGrpSpPr/>
            <p:nvPr/>
          </p:nvGrpSpPr>
          <p:grpSpPr>
            <a:xfrm rot="16200000">
              <a:off x="8441525" y="1532046"/>
              <a:ext cx="2972008" cy="2972003"/>
              <a:chOff x="7846550" y="3604748"/>
              <a:chExt cx="2081025" cy="2081022"/>
            </a:xfrm>
          </p:grpSpPr>
          <p:sp>
            <p:nvSpPr>
              <p:cNvPr id="38" name="Дуга 37"/>
              <p:cNvSpPr/>
              <p:nvPr/>
            </p:nvSpPr>
            <p:spPr>
              <a:xfrm rot="16200000">
                <a:off x="7977159" y="3733956"/>
                <a:ext cx="1821325" cy="1821323"/>
              </a:xfrm>
              <a:prstGeom prst="arc">
                <a:avLst>
                  <a:gd name="adj1" fmla="val 15511543"/>
                  <a:gd name="adj2" fmla="val 7948573"/>
                </a:avLst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C0C0C"/>
                  </a:solidFill>
                </a:endParaRPr>
              </a:p>
            </p:txBody>
          </p:sp>
          <p:sp>
            <p:nvSpPr>
              <p:cNvPr id="39" name="Дуга 38"/>
              <p:cNvSpPr/>
              <p:nvPr/>
            </p:nvSpPr>
            <p:spPr>
              <a:xfrm>
                <a:off x="7846550" y="3604748"/>
                <a:ext cx="2081025" cy="2081022"/>
              </a:xfrm>
              <a:prstGeom prst="arc">
                <a:avLst>
                  <a:gd name="adj1" fmla="val 11539827"/>
                  <a:gd name="adj2" fmla="val 2979785"/>
                </a:avLst>
              </a:prstGeom>
              <a:ln w="19050">
                <a:solidFill>
                  <a:srgbClr val="F759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C0C0C"/>
                  </a:solidFill>
                </a:endParaRPr>
              </a:p>
            </p:txBody>
          </p:sp>
        </p:grpSp>
        <p:sp>
          <p:nvSpPr>
            <p:cNvPr id="37" name="Дуга 36"/>
            <p:cNvSpPr/>
            <p:nvPr/>
          </p:nvSpPr>
          <p:spPr>
            <a:xfrm rot="16200000">
              <a:off x="8535410" y="1629401"/>
              <a:ext cx="2773306" cy="2773305"/>
            </a:xfrm>
            <a:prstGeom prst="arc">
              <a:avLst>
                <a:gd name="adj1" fmla="val 7125492"/>
                <a:gd name="adj2" fmla="val 12995242"/>
              </a:avLst>
            </a:prstGeom>
            <a:ln w="317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C0C0C"/>
                </a:solidFill>
              </a:endParaRPr>
            </a:p>
          </p:txBody>
        </p:sp>
      </p:grpSp>
      <p:sp>
        <p:nvSpPr>
          <p:cNvPr id="40" name="Дуга 39"/>
          <p:cNvSpPr/>
          <p:nvPr userDrawn="1"/>
        </p:nvSpPr>
        <p:spPr>
          <a:xfrm rot="14469653">
            <a:off x="9349612" y="-1350230"/>
            <a:ext cx="3450432" cy="3450426"/>
          </a:xfrm>
          <a:prstGeom prst="arc">
            <a:avLst>
              <a:gd name="adj1" fmla="val 7994092"/>
              <a:gd name="adj2" fmla="val 10846091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C0C0C"/>
              </a:solidFill>
            </a:endParaRPr>
          </a:p>
        </p:txBody>
      </p:sp>
      <p:grpSp>
        <p:nvGrpSpPr>
          <p:cNvPr id="41" name="Группа 40"/>
          <p:cNvGrpSpPr/>
          <p:nvPr userDrawn="1"/>
        </p:nvGrpSpPr>
        <p:grpSpPr>
          <a:xfrm flipH="1">
            <a:off x="11011755" y="291527"/>
            <a:ext cx="124078" cy="124078"/>
            <a:chOff x="8326225" y="81662"/>
            <a:chExt cx="334824" cy="334824"/>
          </a:xfrm>
        </p:grpSpPr>
        <p:cxnSp>
          <p:nvCxnSpPr>
            <p:cNvPr id="42" name="Прямая соединительная линия 41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19625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pos="189">
          <p15:clr>
            <a:srgbClr val="FBAE40"/>
          </p15:clr>
        </p15:guide>
        <p15:guide id="4" pos="7491">
          <p15:clr>
            <a:srgbClr val="FBAE40"/>
          </p15:clr>
        </p15:guide>
        <p15:guide id="5" orient="horz" pos="300">
          <p15:clr>
            <a:srgbClr val="FBAE40"/>
          </p15:clr>
        </p15:guide>
        <p15:guide id="6" orient="horz" pos="164">
          <p15:clr>
            <a:srgbClr val="FBAE40"/>
          </p15:clr>
        </p15:guide>
        <p15:guide id="7" orient="horz" pos="25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Изображение 17"/>
          <p:cNvPicPr>
            <a:picLocks noChangeAspect="1"/>
          </p:cNvPicPr>
          <p:nvPr userDrawn="1"/>
        </p:nvPicPr>
        <p:blipFill>
          <a:blip r:embed="rId3" cstate="print">
            <a:lum bright="10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56" y="280504"/>
            <a:ext cx="2181207" cy="3644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56" y="81662"/>
            <a:ext cx="8914644" cy="66278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025" y="1825625"/>
            <a:ext cx="10515600" cy="435133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>
              <a:defRPr b="0" i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2pPr>
            <a:lvl3pPr>
              <a:defRPr b="0" i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3pPr>
            <a:lvl4pPr>
              <a:defRPr b="0" i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4pPr>
            <a:lvl5pPr>
              <a:defRPr b="0" i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52312" y="6412485"/>
            <a:ext cx="27432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61A240FD-504F-2D42-9CC6-D4BE4AAAA351}" type="datetime3">
              <a:rPr lang="ru-RU" smtClean="0">
                <a:solidFill>
                  <a:srgbClr val="FFFFFF"/>
                </a:solidFill>
              </a:rPr>
              <a:pPr/>
              <a:t>21/08/17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12485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>
                <a:solidFill>
                  <a:srgbClr val="FFFFFF"/>
                </a:solidFill>
              </a:rPr>
              <a:t>2016 © Национальная технологическая инициатива</a:t>
            </a: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00038" y="744440"/>
            <a:ext cx="11591925" cy="5"/>
            <a:chOff x="658813" y="800101"/>
            <a:chExt cx="11591925" cy="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1"/>
              <a:ext cx="11591924" cy="5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845695" y="6426965"/>
            <a:ext cx="833946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Группа 60"/>
          <p:cNvGrpSpPr/>
          <p:nvPr userDrawn="1"/>
        </p:nvGrpSpPr>
        <p:grpSpPr>
          <a:xfrm>
            <a:off x="11893952" y="192730"/>
            <a:ext cx="177875" cy="177875"/>
            <a:chOff x="8326225" y="81662"/>
            <a:chExt cx="334824" cy="334824"/>
          </a:xfrm>
        </p:grpSpPr>
        <p:cxnSp>
          <p:nvCxnSpPr>
            <p:cNvPr id="62" name="Прямая соединительная линия 61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 userDrawn="1"/>
        </p:nvGrpSpPr>
        <p:grpSpPr>
          <a:xfrm>
            <a:off x="293428" y="6323547"/>
            <a:ext cx="177875" cy="177875"/>
            <a:chOff x="8326225" y="81662"/>
            <a:chExt cx="334824" cy="334824"/>
          </a:xfrm>
        </p:grpSpPr>
        <p:cxnSp>
          <p:nvCxnSpPr>
            <p:cNvPr id="65" name="Прямая соединительная линия 64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42196" y="6412485"/>
            <a:ext cx="27432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37" name="Группа 36"/>
          <p:cNvGrpSpPr/>
          <p:nvPr userDrawn="1"/>
        </p:nvGrpSpPr>
        <p:grpSpPr>
          <a:xfrm>
            <a:off x="11075813" y="6426965"/>
            <a:ext cx="833946" cy="4"/>
            <a:chOff x="658813" y="800103"/>
            <a:chExt cx="833946" cy="4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rgbClr val="FFFFFF">
                  <a:alpha val="6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rgbClr val="FFFF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75892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pos="7151">
          <p15:clr>
            <a:srgbClr val="FBAE40"/>
          </p15:clr>
        </p15:guide>
        <p15:guide id="4" pos="189">
          <p15:clr>
            <a:srgbClr val="FBAE40"/>
          </p15:clr>
        </p15:guide>
        <p15:guide id="5" pos="7491">
          <p15:clr>
            <a:srgbClr val="FBAE40"/>
          </p15:clr>
        </p15:guide>
        <p15:guide id="6" orient="horz" pos="3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BF694-B8EB-EF40-A549-05FDAE4460FC}" type="datetime3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21/08/17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7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BF694-B8EB-EF40-A549-05FDAE4460FC}" type="datetime3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21/08/17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7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266" y="2498916"/>
            <a:ext cx="7120934" cy="1903322"/>
          </a:xfrm>
          <a:noFill/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2528E"/>
                </a:solidFill>
              </a:rPr>
              <a:t>Задачи устранения</a:t>
            </a:r>
            <a:br>
              <a:rPr lang="ru-RU" dirty="0" smtClean="0">
                <a:solidFill>
                  <a:srgbClr val="32528E"/>
                </a:solidFill>
              </a:rPr>
            </a:br>
            <a:r>
              <a:rPr lang="ru-RU" dirty="0" smtClean="0">
                <a:solidFill>
                  <a:srgbClr val="32528E"/>
                </a:solidFill>
              </a:rPr>
              <a:t>Нормативных барьеров</a:t>
            </a:r>
            <a:br>
              <a:rPr lang="ru-RU" dirty="0" smtClean="0">
                <a:solidFill>
                  <a:srgbClr val="32528E"/>
                </a:solidFill>
              </a:rPr>
            </a:br>
            <a:r>
              <a:rPr lang="ru-RU" dirty="0" smtClean="0">
                <a:solidFill>
                  <a:srgbClr val="32528E"/>
                </a:solidFill>
              </a:rPr>
              <a:t>Рынка </a:t>
            </a:r>
            <a:r>
              <a:rPr lang="ru-RU" dirty="0" err="1" smtClean="0">
                <a:solidFill>
                  <a:srgbClr val="32528E"/>
                </a:solidFill>
              </a:rPr>
              <a:t>Аэронет</a:t>
            </a:r>
            <a:r>
              <a:rPr lang="ru-RU" dirty="0">
                <a:solidFill>
                  <a:srgbClr val="32528E"/>
                </a:solidFill>
              </a:rPr>
              <a:t/>
            </a:r>
            <a:br>
              <a:rPr lang="ru-RU" dirty="0">
                <a:solidFill>
                  <a:srgbClr val="32528E"/>
                </a:solidFill>
              </a:rPr>
            </a:br>
            <a:endParaRPr lang="ru-RU" sz="2200" dirty="0">
              <a:solidFill>
                <a:srgbClr val="32528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882" y="5899229"/>
            <a:ext cx="1299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32528E"/>
                </a:solidFill>
                <a:latin typeface="+mj-lt"/>
              </a:rPr>
              <a:t>АССОЦИАЦИЯ </a:t>
            </a:r>
          </a:p>
          <a:p>
            <a:r>
              <a:rPr lang="ru-RU" sz="1400" dirty="0" smtClean="0">
                <a:solidFill>
                  <a:srgbClr val="32528E"/>
                </a:solidFill>
                <a:latin typeface="+mj-lt"/>
              </a:rPr>
              <a:t>АЭРОНЕТ</a:t>
            </a:r>
            <a:endParaRPr lang="ru-RU" sz="1400" dirty="0">
              <a:solidFill>
                <a:srgbClr val="32528E"/>
              </a:solidFill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9" y="5967217"/>
            <a:ext cx="380101" cy="38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32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4243" y="172452"/>
            <a:ext cx="153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75931"/>
                </a:solidFill>
              </a:rPr>
              <a:t>АЭРОНЕТ</a:t>
            </a:r>
            <a:r>
              <a:rPr lang="ru-RU" dirty="0" smtClean="0">
                <a:solidFill>
                  <a:srgbClr val="0C0C0C"/>
                </a:solidFill>
              </a:rPr>
              <a:t> </a:t>
            </a:r>
            <a:r>
              <a:rPr lang="ru-RU" dirty="0" smtClean="0">
                <a:solidFill>
                  <a:srgbClr val="32528E"/>
                </a:solidFill>
              </a:rPr>
              <a:t>НТИ</a:t>
            </a:r>
            <a:endParaRPr lang="ru-RU" dirty="0">
              <a:solidFill>
                <a:srgbClr val="32528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5189" y="172452"/>
            <a:ext cx="424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2528E"/>
                </a:solidFill>
              </a:rPr>
              <a:t>Устранение административных барьеров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419368" y="1776908"/>
            <a:ext cx="4268588" cy="36042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32528E"/>
                </a:solidFill>
              </a:rPr>
              <a:t>2016:</a:t>
            </a:r>
          </a:p>
          <a:p>
            <a:pPr algn="ctr"/>
            <a:endParaRPr lang="ru-RU" sz="3200" b="1" dirty="0" smtClean="0">
              <a:solidFill>
                <a:srgbClr val="32528E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32528E"/>
                </a:solidFill>
              </a:rPr>
              <a:t>Утверждена ДК «</a:t>
            </a:r>
            <a:r>
              <a:rPr lang="ru-RU" sz="2800" dirty="0" err="1" smtClean="0">
                <a:solidFill>
                  <a:srgbClr val="32528E"/>
                </a:solidFill>
              </a:rPr>
              <a:t>Аэронет</a:t>
            </a:r>
            <a:r>
              <a:rPr lang="ru-RU" sz="2800" dirty="0" smtClean="0">
                <a:solidFill>
                  <a:srgbClr val="32528E"/>
                </a:solidFill>
              </a:rPr>
              <a:t>»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32528E"/>
                </a:solidFill>
              </a:rPr>
              <a:t>Сформулированы</a:t>
            </a:r>
            <a:endParaRPr lang="en-US" sz="2800" dirty="0" smtClean="0">
              <a:solidFill>
                <a:srgbClr val="32528E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32528E"/>
                </a:solidFill>
              </a:rPr>
              <a:t>8 общих пунктов. </a:t>
            </a:r>
            <a:endParaRPr lang="ru-RU" sz="2800" dirty="0" smtClean="0">
              <a:solidFill>
                <a:srgbClr val="32528E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32528E"/>
                </a:solidFill>
              </a:rPr>
              <a:t>+-</a:t>
            </a:r>
            <a:r>
              <a:rPr lang="ru-RU" sz="2800" dirty="0" smtClean="0">
                <a:solidFill>
                  <a:srgbClr val="32528E"/>
                </a:solidFill>
              </a:rPr>
              <a:t>Выполнены 2.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ru-RU" sz="2800" dirty="0">
              <a:solidFill>
                <a:srgbClr val="32528E"/>
              </a:solidFill>
            </a:endParaRPr>
          </a:p>
          <a:p>
            <a:pPr algn="ctr"/>
            <a:endParaRPr lang="ru-RU" sz="3200" dirty="0">
              <a:solidFill>
                <a:srgbClr val="32528E"/>
              </a:solidFill>
            </a:endParaRPr>
          </a:p>
          <a:p>
            <a:pPr algn="ctr"/>
            <a:endParaRPr lang="ru-RU" sz="3200" dirty="0" smtClean="0">
              <a:solidFill>
                <a:srgbClr val="32528E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64243" y="1776907"/>
            <a:ext cx="4046966" cy="35309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32528E"/>
                </a:solidFill>
              </a:rPr>
              <a:t>2015:</a:t>
            </a:r>
          </a:p>
          <a:p>
            <a:pPr algn="ctr"/>
            <a:endParaRPr lang="ru-RU" sz="3200" b="1" dirty="0" smtClean="0">
              <a:solidFill>
                <a:srgbClr val="32528E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32528E"/>
                </a:solidFill>
              </a:rPr>
              <a:t>Сформирован перечень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32528E"/>
                </a:solidFill>
              </a:rPr>
              <a:t>из 150 НПА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32528E"/>
                </a:solidFill>
              </a:rPr>
              <a:t>Для разработки или изменения</a:t>
            </a:r>
            <a:endParaRPr lang="ru-RU" sz="2800" dirty="0">
              <a:solidFill>
                <a:srgbClr val="32528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421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75931"/>
                </a:solidFill>
              </a:rPr>
              <a:t>Качество и темп разработки НПА не оставляют надежды на развитие рынка</a:t>
            </a:r>
            <a:endParaRPr lang="ru-RU" sz="2800" dirty="0">
              <a:solidFill>
                <a:srgbClr val="F7593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01" y="6044383"/>
            <a:ext cx="329942" cy="32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9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4243" y="172452"/>
            <a:ext cx="153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75931"/>
                </a:solidFill>
              </a:rPr>
              <a:t>АЭРОНЕТ</a:t>
            </a:r>
            <a:r>
              <a:rPr lang="ru-RU" dirty="0" smtClean="0">
                <a:solidFill>
                  <a:srgbClr val="0C0C0C"/>
                </a:solidFill>
              </a:rPr>
              <a:t> </a:t>
            </a:r>
            <a:r>
              <a:rPr lang="ru-RU" dirty="0" smtClean="0">
                <a:solidFill>
                  <a:srgbClr val="32528E"/>
                </a:solidFill>
              </a:rPr>
              <a:t>НТИ</a:t>
            </a:r>
            <a:endParaRPr lang="ru-RU" dirty="0">
              <a:solidFill>
                <a:srgbClr val="32528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5189" y="172452"/>
            <a:ext cx="424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2528E"/>
                </a:solidFill>
              </a:rPr>
              <a:t>Устранение административных барьеров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64243" y="1796529"/>
            <a:ext cx="2861961" cy="353090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32528E"/>
                </a:solidFill>
              </a:rPr>
              <a:t>июнь:</a:t>
            </a:r>
            <a:endParaRPr lang="ru-RU" sz="3200" b="1" dirty="0" smtClean="0">
              <a:solidFill>
                <a:srgbClr val="32528E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32528E"/>
                </a:solidFill>
              </a:rPr>
              <a:t>Решением МРГ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32528E"/>
                </a:solidFill>
              </a:rPr>
              <a:t>Утвержден состав РГ НПА </a:t>
            </a:r>
            <a:r>
              <a:rPr lang="ru-RU" sz="2800" dirty="0" err="1" smtClean="0">
                <a:solidFill>
                  <a:srgbClr val="32528E"/>
                </a:solidFill>
              </a:rPr>
              <a:t>Аэронет</a:t>
            </a:r>
            <a:endParaRPr lang="ru-RU" sz="2800" dirty="0">
              <a:solidFill>
                <a:srgbClr val="32528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7237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75931"/>
                </a:solidFill>
              </a:rPr>
              <a:t>2017 г.</a:t>
            </a:r>
            <a:r>
              <a:rPr lang="ru-RU" sz="2800" dirty="0" smtClean="0">
                <a:solidFill>
                  <a:srgbClr val="F75931"/>
                </a:solidFill>
              </a:rPr>
              <a:t> В целях усиления работ утверждена отдельная РГ</a:t>
            </a:r>
            <a:endParaRPr lang="ru-RU" sz="2800" dirty="0">
              <a:solidFill>
                <a:srgbClr val="F7593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43174" y="1796527"/>
            <a:ext cx="2861961" cy="353090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32528E"/>
                </a:solidFill>
              </a:rPr>
              <a:t>июль:</a:t>
            </a:r>
            <a:endParaRPr lang="ru-RU" sz="3200" b="1" dirty="0" smtClean="0">
              <a:solidFill>
                <a:srgbClr val="32528E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32528E"/>
                </a:solidFill>
              </a:rPr>
              <a:t>Проведено установочное заседание </a:t>
            </a:r>
            <a:endParaRPr lang="ru-RU" sz="2800" dirty="0">
              <a:solidFill>
                <a:srgbClr val="32528E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22106" y="1796528"/>
            <a:ext cx="2861961" cy="353090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32528E"/>
                </a:solidFill>
              </a:rPr>
              <a:t>август:</a:t>
            </a:r>
            <a:endParaRPr lang="ru-RU" sz="3200" b="1" dirty="0" smtClean="0">
              <a:solidFill>
                <a:srgbClr val="32528E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32528E"/>
                </a:solidFill>
              </a:rPr>
              <a:t>Формируется  конкретный план мероприятий по изменениям НПА</a:t>
            </a:r>
            <a:endParaRPr lang="ru-RU" sz="2800" dirty="0">
              <a:solidFill>
                <a:srgbClr val="32528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04973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75931"/>
                </a:solidFill>
              </a:rPr>
              <a:t>Задача:  Разработка </a:t>
            </a:r>
            <a:r>
              <a:rPr lang="ru-RU" sz="2000" dirty="0">
                <a:solidFill>
                  <a:srgbClr val="F75931"/>
                </a:solidFill>
              </a:rPr>
              <a:t>и контроль исполнения дорожной карты </a:t>
            </a:r>
          </a:p>
          <a:p>
            <a:pPr algn="ctr"/>
            <a:r>
              <a:rPr lang="ru-RU" sz="2000" dirty="0">
                <a:solidFill>
                  <a:srgbClr val="F75931"/>
                </a:solidFill>
              </a:rPr>
              <a:t>с планом необходимых изменений </a:t>
            </a:r>
            <a:r>
              <a:rPr lang="ru-RU" sz="2000" dirty="0" smtClean="0">
                <a:solidFill>
                  <a:srgbClr val="F75931"/>
                </a:solidFill>
              </a:rPr>
              <a:t>законодательства</a:t>
            </a:r>
            <a:endParaRPr lang="ru-RU" sz="2000" dirty="0">
              <a:solidFill>
                <a:srgbClr val="F7593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01" y="6044383"/>
            <a:ext cx="329942" cy="32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5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4243" y="172452"/>
            <a:ext cx="153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75931"/>
                </a:solidFill>
              </a:rPr>
              <a:t>АЭРОНЕТ</a:t>
            </a:r>
            <a:r>
              <a:rPr lang="ru-RU" dirty="0" smtClean="0">
                <a:solidFill>
                  <a:srgbClr val="0C0C0C"/>
                </a:solidFill>
              </a:rPr>
              <a:t> НТИ</a:t>
            </a:r>
            <a:endParaRPr lang="ru-RU" dirty="0">
              <a:solidFill>
                <a:srgbClr val="0C0C0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5189" y="172452"/>
            <a:ext cx="424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Устранение административных барьеров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64243" y="1087876"/>
            <a:ext cx="11289323" cy="4351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sz="3200" dirty="0" smtClean="0">
                <a:solidFill>
                  <a:srgbClr val="F75931"/>
                </a:solidFill>
              </a:rPr>
              <a:t>Ключевые направления ДК НПА </a:t>
            </a:r>
            <a:r>
              <a:rPr lang="ru-RU" sz="3200" dirty="0" err="1" smtClean="0">
                <a:solidFill>
                  <a:srgbClr val="F75931"/>
                </a:solidFill>
              </a:rPr>
              <a:t>Аэронет</a:t>
            </a:r>
            <a:r>
              <a:rPr lang="ru-RU" sz="3200" dirty="0" smtClean="0">
                <a:solidFill>
                  <a:srgbClr val="F75931"/>
                </a:solidFill>
              </a:rPr>
              <a:t>:</a:t>
            </a:r>
            <a:endParaRPr lang="ru-RU" sz="3200" dirty="0" smtClean="0">
              <a:solidFill>
                <a:srgbClr val="F75931"/>
              </a:solidFill>
            </a:endParaRPr>
          </a:p>
          <a:p>
            <a:endParaRPr lang="ru-RU" sz="3200" b="1" dirty="0" smtClean="0">
              <a:solidFill>
                <a:srgbClr val="32528E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32528E"/>
                </a:solidFill>
              </a:rPr>
              <a:t>Легальность производства и применения БАС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800" dirty="0">
              <a:solidFill>
                <a:srgbClr val="32528E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32528E"/>
                </a:solidFill>
              </a:rPr>
              <a:t>Повышение инвестиционной привлекательности рынка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800" dirty="0">
              <a:solidFill>
                <a:srgbClr val="32528E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32528E"/>
                </a:solidFill>
              </a:rPr>
              <a:t>Стимулирование предпринимательской активности</a:t>
            </a:r>
          </a:p>
          <a:p>
            <a:endParaRPr lang="ru-RU" sz="3200" dirty="0">
              <a:solidFill>
                <a:srgbClr val="32528E"/>
              </a:solidFill>
            </a:endParaRPr>
          </a:p>
          <a:p>
            <a:endParaRPr lang="ru-RU" sz="3200" dirty="0" smtClean="0">
              <a:solidFill>
                <a:srgbClr val="32528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01" y="6044383"/>
            <a:ext cx="329942" cy="32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63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4243" y="172452"/>
            <a:ext cx="153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75931"/>
                </a:solidFill>
              </a:rPr>
              <a:t>АЭРОНЕТ</a:t>
            </a:r>
            <a:r>
              <a:rPr lang="ru-RU" dirty="0" smtClean="0">
                <a:solidFill>
                  <a:srgbClr val="0C0C0C"/>
                </a:solidFill>
              </a:rPr>
              <a:t> НТИ</a:t>
            </a:r>
            <a:endParaRPr lang="ru-RU" dirty="0">
              <a:solidFill>
                <a:srgbClr val="0C0C0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5189" y="172452"/>
            <a:ext cx="424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Устранение административных барьеров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25130" y="4873568"/>
            <a:ext cx="2924496" cy="567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Сертификат </a:t>
            </a:r>
            <a:r>
              <a:rPr lang="ru-RU" dirty="0" err="1" smtClean="0"/>
              <a:t>Эксплуатанта</a:t>
            </a:r>
            <a:endParaRPr lang="ru-RU" dirty="0"/>
          </a:p>
        </p:txBody>
      </p:sp>
      <p:cxnSp>
        <p:nvCxnSpPr>
          <p:cNvPr id="38" name="Прямая со стрелкой 37"/>
          <p:cNvCxnSpPr>
            <a:endCxn id="56" idx="3"/>
          </p:cNvCxnSpPr>
          <p:nvPr/>
        </p:nvCxnSpPr>
        <p:spPr>
          <a:xfrm flipV="1">
            <a:off x="6049627" y="4213601"/>
            <a:ext cx="0" cy="659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авильный пятиугольник 55"/>
          <p:cNvSpPr/>
          <p:nvPr/>
        </p:nvSpPr>
        <p:spPr>
          <a:xfrm>
            <a:off x="5019878" y="2326078"/>
            <a:ext cx="2059497" cy="1887523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РЫНКИ</a:t>
            </a:r>
          </a:p>
          <a:p>
            <a:pPr algn="ctr"/>
            <a:endParaRPr lang="ru-RU" sz="24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700634" y="1954835"/>
            <a:ext cx="2924496" cy="567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Законное ИВП + ОРВД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549626" y="1954835"/>
            <a:ext cx="2924496" cy="567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Легальные частоты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64243" y="3510993"/>
            <a:ext cx="2924496" cy="567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Режим секретности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8410514" y="3510993"/>
            <a:ext cx="2924496" cy="567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Отраслевые НПА</a:t>
            </a:r>
          </a:p>
        </p:txBody>
      </p:sp>
      <p:cxnSp>
        <p:nvCxnSpPr>
          <p:cNvPr id="63" name="Прямая со стрелкой 62"/>
          <p:cNvCxnSpPr>
            <a:stCxn id="59" idx="3"/>
          </p:cNvCxnSpPr>
          <p:nvPr/>
        </p:nvCxnSpPr>
        <p:spPr>
          <a:xfrm>
            <a:off x="3688739" y="3794787"/>
            <a:ext cx="15879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60" idx="1"/>
          </p:cNvCxnSpPr>
          <p:nvPr/>
        </p:nvCxnSpPr>
        <p:spPr>
          <a:xfrm flipH="1">
            <a:off x="6832833" y="3794787"/>
            <a:ext cx="15776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57" idx="3"/>
          </p:cNvCxnSpPr>
          <p:nvPr/>
        </p:nvCxnSpPr>
        <p:spPr>
          <a:xfrm>
            <a:off x="4625130" y="2238629"/>
            <a:ext cx="882242" cy="462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58" idx="1"/>
          </p:cNvCxnSpPr>
          <p:nvPr/>
        </p:nvCxnSpPr>
        <p:spPr>
          <a:xfrm flipH="1">
            <a:off x="6644081" y="2238629"/>
            <a:ext cx="905545" cy="496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Знак запрета 69"/>
          <p:cNvSpPr/>
          <p:nvPr/>
        </p:nvSpPr>
        <p:spPr>
          <a:xfrm>
            <a:off x="1700634" y="1954835"/>
            <a:ext cx="251670" cy="239086"/>
          </a:xfrm>
          <a:prstGeom prst="noSmoking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71" name="Знак запрета 70"/>
          <p:cNvSpPr/>
          <p:nvPr/>
        </p:nvSpPr>
        <p:spPr>
          <a:xfrm>
            <a:off x="766106" y="3510993"/>
            <a:ext cx="251670" cy="239086"/>
          </a:xfrm>
          <a:prstGeom prst="noSmoking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72" name="Знак запрета 71"/>
          <p:cNvSpPr/>
          <p:nvPr/>
        </p:nvSpPr>
        <p:spPr>
          <a:xfrm>
            <a:off x="7549626" y="1954835"/>
            <a:ext cx="251670" cy="239086"/>
          </a:xfrm>
          <a:prstGeom prst="noSmoking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73" name="Знак запрета 72"/>
          <p:cNvSpPr/>
          <p:nvPr/>
        </p:nvSpPr>
        <p:spPr>
          <a:xfrm>
            <a:off x="8410514" y="3510993"/>
            <a:ext cx="251670" cy="239086"/>
          </a:xfrm>
          <a:prstGeom prst="noSmoking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74" name="Знак запрета 73"/>
          <p:cNvSpPr/>
          <p:nvPr/>
        </p:nvSpPr>
        <p:spPr>
          <a:xfrm>
            <a:off x="4625130" y="4873568"/>
            <a:ext cx="251670" cy="239086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64243" y="949321"/>
            <a:ext cx="623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75931"/>
                </a:solidFill>
              </a:rPr>
              <a:t>Направление 1: Легальность производства и применения БАС</a:t>
            </a:r>
          </a:p>
        </p:txBody>
      </p:sp>
      <p:sp>
        <p:nvSpPr>
          <p:cNvPr id="21" name="Знак запрета 20"/>
          <p:cNvSpPr/>
          <p:nvPr/>
        </p:nvSpPr>
        <p:spPr>
          <a:xfrm>
            <a:off x="5919050" y="2687636"/>
            <a:ext cx="251670" cy="239086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01" y="6044383"/>
            <a:ext cx="329942" cy="32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98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 flipH="1" flipV="1">
            <a:off x="4871596" y="4160573"/>
            <a:ext cx="12584" cy="15304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9847490" y="3090078"/>
            <a:ext cx="18348" cy="260651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4243" y="172452"/>
            <a:ext cx="153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75931"/>
                </a:solidFill>
              </a:rPr>
              <a:t>АЭРОНЕТ</a:t>
            </a:r>
            <a:r>
              <a:rPr lang="ru-RU" dirty="0" smtClean="0">
                <a:solidFill>
                  <a:srgbClr val="0C0C0C"/>
                </a:solidFill>
              </a:rPr>
              <a:t> НТИ</a:t>
            </a:r>
            <a:endParaRPr lang="ru-RU" dirty="0">
              <a:solidFill>
                <a:srgbClr val="0C0C0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5189" y="172452"/>
            <a:ext cx="424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Устранение административных барьеров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65552" y="1459249"/>
            <a:ext cx="2924496" cy="567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Сертификат </a:t>
            </a:r>
            <a:r>
              <a:rPr lang="ru-RU" dirty="0" err="1" smtClean="0"/>
              <a:t>Эксплуатанта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8988" y="2495091"/>
            <a:ext cx="2122877" cy="603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Св</a:t>
            </a:r>
            <a:r>
              <a:rPr lang="ru-RU" dirty="0" smtClean="0"/>
              <a:t>-во о регистрации/учете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8988" y="3561957"/>
            <a:ext cx="2122877" cy="603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Св</a:t>
            </a:r>
            <a:r>
              <a:rPr lang="ru-RU" dirty="0" smtClean="0"/>
              <a:t>-во о собственности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942675" y="2495090"/>
            <a:ext cx="2122877" cy="603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Сертификат ЛГ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42675" y="3561958"/>
            <a:ext cx="2122877" cy="603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Сертификат ТИПА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466362" y="2495090"/>
            <a:ext cx="2122877" cy="603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Св</a:t>
            </a:r>
            <a:r>
              <a:rPr lang="ru-RU" dirty="0" smtClean="0"/>
              <a:t>-во внешнего пилота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990049" y="2495089"/>
            <a:ext cx="2122877" cy="603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Полис ОСАГО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990049" y="3561523"/>
            <a:ext cx="2122877" cy="603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Св</a:t>
            </a:r>
            <a:r>
              <a:rPr lang="ru-RU" dirty="0" smtClean="0"/>
              <a:t>-во о регистрации/учете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990048" y="4628825"/>
            <a:ext cx="2122877" cy="603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Св</a:t>
            </a:r>
            <a:r>
              <a:rPr lang="ru-RU" dirty="0" smtClean="0"/>
              <a:t>-во о собственности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990048" y="5691065"/>
            <a:ext cx="2122877" cy="603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Св</a:t>
            </a:r>
            <a:r>
              <a:rPr lang="ru-RU" dirty="0" smtClean="0"/>
              <a:t>-во внешнего пилота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489274" y="3561958"/>
            <a:ext cx="2122877" cy="603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Сертификат  АУЦ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942675" y="4628825"/>
            <a:ext cx="2122877" cy="603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Лицензия </a:t>
            </a:r>
            <a:r>
              <a:rPr lang="ru-RU" dirty="0" err="1" smtClean="0"/>
              <a:t>Разраб</a:t>
            </a:r>
            <a:r>
              <a:rPr lang="ru-RU" dirty="0" smtClean="0"/>
              <a:t>/</a:t>
            </a:r>
            <a:r>
              <a:rPr lang="ru-RU" dirty="0" err="1" smtClean="0"/>
              <a:t>Изгот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942675" y="5695692"/>
            <a:ext cx="2122877" cy="603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Сертификат</a:t>
            </a:r>
          </a:p>
          <a:p>
            <a:pPr algn="ctr"/>
            <a:r>
              <a:rPr lang="ru-RU" dirty="0" err="1" smtClean="0"/>
              <a:t>Разраб</a:t>
            </a:r>
            <a:r>
              <a:rPr lang="ru-RU" dirty="0" smtClean="0"/>
              <a:t>/</a:t>
            </a:r>
            <a:r>
              <a:rPr lang="ru-RU" dirty="0" err="1" smtClean="0"/>
              <a:t>Изгот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0513736" y="2495089"/>
            <a:ext cx="1255233" cy="603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РПП</a:t>
            </a:r>
            <a:endParaRPr lang="ru-RU" dirty="0"/>
          </a:p>
        </p:txBody>
      </p:sp>
      <p:cxnSp>
        <p:nvCxnSpPr>
          <p:cNvPr id="26" name="Прямая со стрелкой 25"/>
          <p:cNvCxnSpPr>
            <a:stCxn id="13" idx="0"/>
            <a:endCxn id="12" idx="2"/>
          </p:cNvCxnSpPr>
          <p:nvPr/>
        </p:nvCxnSpPr>
        <p:spPr>
          <a:xfrm flipV="1">
            <a:off x="1480427" y="3098335"/>
            <a:ext cx="0" cy="46362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4022059" y="3098335"/>
            <a:ext cx="0" cy="46362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4004113" y="4160573"/>
            <a:ext cx="0" cy="4636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4022059" y="5232069"/>
            <a:ext cx="0" cy="4636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6551880" y="3093707"/>
            <a:ext cx="0" cy="46362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9019333" y="3093707"/>
            <a:ext cx="0" cy="46362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9051486" y="4160573"/>
            <a:ext cx="0" cy="46362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2" idx="0"/>
            <a:endCxn id="11" idx="1"/>
          </p:cNvCxnSpPr>
          <p:nvPr/>
        </p:nvCxnSpPr>
        <p:spPr>
          <a:xfrm flipV="1">
            <a:off x="1480427" y="1743043"/>
            <a:ext cx="3585125" cy="75204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4" idx="0"/>
          </p:cNvCxnSpPr>
          <p:nvPr/>
        </p:nvCxnSpPr>
        <p:spPr>
          <a:xfrm flipV="1">
            <a:off x="4004114" y="2036097"/>
            <a:ext cx="2191156" cy="45899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6527800" y="2031467"/>
            <a:ext cx="0" cy="46362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8" idx="0"/>
          </p:cNvCxnSpPr>
          <p:nvPr/>
        </p:nvCxnSpPr>
        <p:spPr>
          <a:xfrm flipH="1" flipV="1">
            <a:off x="6816055" y="2036097"/>
            <a:ext cx="2235433" cy="45899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5" idx="0"/>
            <a:endCxn id="11" idx="3"/>
          </p:cNvCxnSpPr>
          <p:nvPr/>
        </p:nvCxnSpPr>
        <p:spPr>
          <a:xfrm flipH="1" flipV="1">
            <a:off x="7990048" y="1743043"/>
            <a:ext cx="3151305" cy="75204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нак запрета 42"/>
          <p:cNvSpPr/>
          <p:nvPr/>
        </p:nvSpPr>
        <p:spPr>
          <a:xfrm>
            <a:off x="419832" y="2498436"/>
            <a:ext cx="251670" cy="239086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44" name="Знак запрета 43"/>
          <p:cNvSpPr/>
          <p:nvPr/>
        </p:nvSpPr>
        <p:spPr>
          <a:xfrm>
            <a:off x="420677" y="3557329"/>
            <a:ext cx="251670" cy="239086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45" name="Знак запрета 44"/>
          <p:cNvSpPr/>
          <p:nvPr/>
        </p:nvSpPr>
        <p:spPr>
          <a:xfrm>
            <a:off x="2953005" y="5706126"/>
            <a:ext cx="251670" cy="239086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46" name="Знак запрета 45"/>
          <p:cNvSpPr/>
          <p:nvPr/>
        </p:nvSpPr>
        <p:spPr>
          <a:xfrm>
            <a:off x="2953005" y="3576807"/>
            <a:ext cx="251670" cy="239086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47" name="Знак запрета 46"/>
          <p:cNvSpPr/>
          <p:nvPr/>
        </p:nvSpPr>
        <p:spPr>
          <a:xfrm>
            <a:off x="2953005" y="2509940"/>
            <a:ext cx="251670" cy="239086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48" name="Знак запрета 47"/>
          <p:cNvSpPr/>
          <p:nvPr/>
        </p:nvSpPr>
        <p:spPr>
          <a:xfrm>
            <a:off x="2953005" y="4624195"/>
            <a:ext cx="251670" cy="239086"/>
          </a:xfrm>
          <a:prstGeom prst="noSmoking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49" name="Знак запрета 48"/>
          <p:cNvSpPr/>
          <p:nvPr/>
        </p:nvSpPr>
        <p:spPr>
          <a:xfrm>
            <a:off x="5493866" y="3566587"/>
            <a:ext cx="251670" cy="239086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50" name="Знак запрета 49"/>
          <p:cNvSpPr/>
          <p:nvPr/>
        </p:nvSpPr>
        <p:spPr>
          <a:xfrm>
            <a:off x="5464110" y="2505746"/>
            <a:ext cx="251670" cy="239086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51" name="Знак запрета 50"/>
          <p:cNvSpPr/>
          <p:nvPr/>
        </p:nvSpPr>
        <p:spPr>
          <a:xfrm>
            <a:off x="7991990" y="5696127"/>
            <a:ext cx="251670" cy="239086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52" name="Знак запрета 51"/>
          <p:cNvSpPr/>
          <p:nvPr/>
        </p:nvSpPr>
        <p:spPr>
          <a:xfrm>
            <a:off x="7992373" y="4628825"/>
            <a:ext cx="251670" cy="239086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53" name="Знак запрета 52"/>
          <p:cNvSpPr/>
          <p:nvPr/>
        </p:nvSpPr>
        <p:spPr>
          <a:xfrm>
            <a:off x="7990048" y="3564225"/>
            <a:ext cx="251670" cy="239086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54" name="Знак запрета 53"/>
          <p:cNvSpPr/>
          <p:nvPr/>
        </p:nvSpPr>
        <p:spPr>
          <a:xfrm>
            <a:off x="7990433" y="2505746"/>
            <a:ext cx="251670" cy="239086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55" name="Знак запрета 54"/>
          <p:cNvSpPr/>
          <p:nvPr/>
        </p:nvSpPr>
        <p:spPr>
          <a:xfrm>
            <a:off x="10513735" y="2495089"/>
            <a:ext cx="251670" cy="239086"/>
          </a:xfrm>
          <a:prstGeom prst="noSmoking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57" name="Знак запрета 56"/>
          <p:cNvSpPr/>
          <p:nvPr/>
        </p:nvSpPr>
        <p:spPr>
          <a:xfrm>
            <a:off x="5065552" y="1452930"/>
            <a:ext cx="251670" cy="239086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508393" y="4628825"/>
            <a:ext cx="2122877" cy="603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Типовые программы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5512950" y="5706126"/>
            <a:ext cx="2122877" cy="603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Профстандарт</a:t>
            </a:r>
            <a:endParaRPr lang="ru-RU" dirty="0"/>
          </a:p>
        </p:txBody>
      </p:sp>
      <p:sp>
        <p:nvSpPr>
          <p:cNvPr id="61" name="Знак запрета 60"/>
          <p:cNvSpPr/>
          <p:nvPr/>
        </p:nvSpPr>
        <p:spPr>
          <a:xfrm>
            <a:off x="5513996" y="5718623"/>
            <a:ext cx="251670" cy="239086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62" name="Знак запрета 61"/>
          <p:cNvSpPr/>
          <p:nvPr/>
        </p:nvSpPr>
        <p:spPr>
          <a:xfrm>
            <a:off x="5515741" y="4639482"/>
            <a:ext cx="251670" cy="239086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V="1">
            <a:off x="6569831" y="4160573"/>
            <a:ext cx="0" cy="46362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6569831" y="5235159"/>
            <a:ext cx="0" cy="46362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Рисунок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01" y="6044383"/>
            <a:ext cx="329942" cy="32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8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4243" y="172452"/>
            <a:ext cx="153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75931"/>
                </a:solidFill>
              </a:rPr>
              <a:t>АЭРОНЕТ</a:t>
            </a:r>
            <a:r>
              <a:rPr lang="ru-RU" dirty="0" smtClean="0">
                <a:solidFill>
                  <a:srgbClr val="0C0C0C"/>
                </a:solidFill>
              </a:rPr>
              <a:t> НТИ</a:t>
            </a:r>
            <a:endParaRPr lang="ru-RU" dirty="0">
              <a:solidFill>
                <a:srgbClr val="0C0C0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5189" y="172452"/>
            <a:ext cx="424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Устранение административных барьеров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64243" y="770962"/>
            <a:ext cx="7810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75931"/>
                </a:solidFill>
              </a:rPr>
              <a:t>Сертификат </a:t>
            </a:r>
            <a:r>
              <a:rPr lang="ru-RU" dirty="0" err="1" smtClean="0">
                <a:solidFill>
                  <a:srgbClr val="F75931"/>
                </a:solidFill>
              </a:rPr>
              <a:t>Эксплуатанта</a:t>
            </a:r>
            <a:r>
              <a:rPr lang="ru-RU" dirty="0" smtClean="0">
                <a:solidFill>
                  <a:srgbClr val="F75931"/>
                </a:solidFill>
              </a:rPr>
              <a:t>: </a:t>
            </a:r>
            <a:r>
              <a:rPr lang="ru-RU" dirty="0" smtClean="0">
                <a:solidFill>
                  <a:srgbClr val="F75931"/>
                </a:solidFill>
              </a:rPr>
              <a:t>Требуется изменение/разработка порядка 30 </a:t>
            </a:r>
            <a:r>
              <a:rPr lang="ru-RU" dirty="0" smtClean="0">
                <a:solidFill>
                  <a:srgbClr val="F75931"/>
                </a:solidFill>
              </a:rPr>
              <a:t>НПА</a:t>
            </a:r>
            <a:endParaRPr lang="ru-RU" dirty="0" smtClean="0">
              <a:solidFill>
                <a:srgbClr val="F7593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401" y="4535367"/>
            <a:ext cx="6025981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66700" indent="-180975">
              <a:buFont typeface="+mj-lt"/>
              <a:buAutoNum type="arabicParenR"/>
              <a:tabLst>
                <a:tab pos="3406775" algn="l"/>
              </a:tabLst>
              <a:defRPr/>
            </a:pPr>
            <a:r>
              <a:rPr lang="ru-RU" sz="1000" dirty="0" smtClean="0">
                <a:solidFill>
                  <a:srgbClr val="0C0C0C"/>
                </a:solidFill>
              </a:rPr>
              <a:t>ФАП </a:t>
            </a:r>
            <a:r>
              <a:rPr lang="ru-RU" sz="1000" dirty="0">
                <a:solidFill>
                  <a:srgbClr val="0C0C0C"/>
                </a:solidFill>
              </a:rPr>
              <a:t>147 (Требования к авиационному персоналу), </a:t>
            </a:r>
          </a:p>
          <a:p>
            <a:pPr marL="266700" indent="-180975">
              <a:buFont typeface="+mj-lt"/>
              <a:buAutoNum type="arabicParenR"/>
              <a:tabLst>
                <a:tab pos="3406775" algn="l"/>
              </a:tabLst>
              <a:defRPr/>
            </a:pPr>
            <a:r>
              <a:rPr lang="ru-RU" sz="1000" dirty="0" smtClean="0">
                <a:solidFill>
                  <a:srgbClr val="0C0C0C"/>
                </a:solidFill>
              </a:rPr>
              <a:t>ФАП </a:t>
            </a:r>
            <a:r>
              <a:rPr lang="ru-RU" sz="1000" dirty="0">
                <a:solidFill>
                  <a:srgbClr val="0C0C0C"/>
                </a:solidFill>
              </a:rPr>
              <a:t>32 (Свидетельство авиационного персонала)</a:t>
            </a:r>
          </a:p>
          <a:p>
            <a:pPr marL="266700" indent="-180975">
              <a:buFont typeface="+mj-lt"/>
              <a:buAutoNum type="arabicParenR"/>
              <a:tabLst>
                <a:tab pos="3406775" algn="l"/>
              </a:tabLst>
              <a:defRPr/>
            </a:pPr>
            <a:r>
              <a:rPr lang="ru-RU" sz="1000" dirty="0">
                <a:solidFill>
                  <a:srgbClr val="0C0C0C"/>
                </a:solidFill>
              </a:rPr>
              <a:t>ФАП 289 (Сертификат АУЦ)</a:t>
            </a:r>
          </a:p>
          <a:p>
            <a:pPr marL="266700" indent="-180975">
              <a:buFont typeface="+mj-lt"/>
              <a:buAutoNum type="arabicParenR"/>
              <a:tabLst>
                <a:tab pos="3406775" algn="l"/>
              </a:tabLst>
              <a:defRPr/>
            </a:pPr>
            <a:r>
              <a:rPr lang="ru-RU" sz="1000" dirty="0">
                <a:solidFill>
                  <a:srgbClr val="0C0C0C"/>
                </a:solidFill>
              </a:rPr>
              <a:t>Пост. Правительства № 670 от 06.08.13 (Правила проверки авиац. </a:t>
            </a:r>
            <a:r>
              <a:rPr lang="ru-RU" sz="1000" dirty="0" smtClean="0">
                <a:solidFill>
                  <a:srgbClr val="0C0C0C"/>
                </a:solidFill>
              </a:rPr>
              <a:t>Персонала)</a:t>
            </a:r>
          </a:p>
          <a:p>
            <a:pPr marL="266700" indent="-180975">
              <a:buFont typeface="+mj-lt"/>
              <a:buAutoNum type="arabicParenR"/>
              <a:tabLst>
                <a:tab pos="3406775" algn="l"/>
              </a:tabLst>
              <a:defRPr/>
            </a:pPr>
            <a:r>
              <a:rPr lang="ru-RU" sz="1000" u="sng" dirty="0">
                <a:solidFill>
                  <a:srgbClr val="0C0C0C"/>
                </a:solidFill>
              </a:rPr>
              <a:t>В</a:t>
            </a:r>
            <a:r>
              <a:rPr lang="ru-RU" sz="1000" u="sng" dirty="0" smtClean="0">
                <a:solidFill>
                  <a:srgbClr val="0C0C0C"/>
                </a:solidFill>
              </a:rPr>
              <a:t>озможно</a:t>
            </a:r>
            <a:r>
              <a:rPr lang="ru-RU" sz="1000" u="sng" dirty="0">
                <a:solidFill>
                  <a:srgbClr val="0C0C0C"/>
                </a:solidFill>
              </a:rPr>
              <a:t>, разработка отдельных ФАП </a:t>
            </a:r>
            <a:endParaRPr lang="ru-RU" sz="1200" b="1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42616" y="1738806"/>
            <a:ext cx="5162427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ru-RU" sz="1000" b="1" dirty="0"/>
              <a:t>В части порядка:</a:t>
            </a:r>
          </a:p>
          <a:p>
            <a:pPr lvl="0">
              <a:defRPr/>
            </a:pPr>
            <a:endParaRPr lang="ru-RU" sz="1000" b="1" dirty="0">
              <a:solidFill>
                <a:srgbClr val="0C0C0C"/>
              </a:solidFill>
            </a:endParaRPr>
          </a:p>
          <a:p>
            <a:pPr lvl="0">
              <a:defRPr/>
            </a:pPr>
            <a:r>
              <a:rPr lang="ru-RU" sz="1000" b="1" dirty="0" smtClean="0">
                <a:solidFill>
                  <a:srgbClr val="0C0C0C"/>
                </a:solidFill>
              </a:rPr>
              <a:t>государственной </a:t>
            </a:r>
            <a:r>
              <a:rPr lang="ru-RU" sz="1000" b="1" dirty="0">
                <a:solidFill>
                  <a:srgbClr val="0C0C0C"/>
                </a:solidFill>
              </a:rPr>
              <a:t>регистрации БВС макс. взлетной массой более 30кг</a:t>
            </a:r>
          </a:p>
          <a:p>
            <a:pPr lvl="0">
              <a:defRPr/>
            </a:pPr>
            <a:r>
              <a:rPr lang="ru-RU" sz="1000" b="1" dirty="0">
                <a:solidFill>
                  <a:srgbClr val="0C0C0C"/>
                </a:solidFill>
              </a:rPr>
              <a:t>государственной регистрации прав на них</a:t>
            </a:r>
            <a:r>
              <a:rPr lang="ru-RU" sz="1000" b="1" dirty="0" smtClean="0">
                <a:solidFill>
                  <a:srgbClr val="0C0C0C"/>
                </a:solidFill>
              </a:rPr>
              <a:t>.</a:t>
            </a:r>
          </a:p>
          <a:p>
            <a:pPr lvl="0">
              <a:defRPr/>
            </a:pPr>
            <a:endParaRPr lang="ru-RU" sz="1000" b="1" dirty="0">
              <a:solidFill>
                <a:srgbClr val="0C0C0C"/>
              </a:solidFill>
            </a:endParaRPr>
          </a:p>
          <a:p>
            <a:pPr lvl="0">
              <a:defRPr/>
            </a:pPr>
            <a:endParaRPr lang="ru-RU" sz="1000" b="1" dirty="0">
              <a:solidFill>
                <a:srgbClr val="0C0C0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2617" y="1335604"/>
            <a:ext cx="5162427" cy="2514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0">
              <a:defRPr/>
            </a:pPr>
            <a:r>
              <a:rPr lang="ru-RU" sz="1000" b="1" dirty="0" smtClean="0">
                <a:solidFill>
                  <a:srgbClr val="0C0C0C"/>
                </a:solidFill>
              </a:rPr>
              <a:t> Для установления порядка  </a:t>
            </a:r>
            <a:r>
              <a:rPr lang="ru-RU" sz="1000" b="1" dirty="0">
                <a:solidFill>
                  <a:srgbClr val="0C0C0C"/>
                </a:solidFill>
              </a:rPr>
              <a:t>ведения учета БВС</a:t>
            </a:r>
            <a:r>
              <a:rPr lang="ru-RU" sz="1000" b="1" baseline="30000" dirty="0">
                <a:solidFill>
                  <a:srgbClr val="0C0C0C"/>
                </a:solidFill>
              </a:rPr>
              <a:t>  </a:t>
            </a:r>
            <a:r>
              <a:rPr lang="ru-RU" sz="1000" b="1" dirty="0">
                <a:solidFill>
                  <a:srgbClr val="0C0C0C"/>
                </a:solidFill>
              </a:rPr>
              <a:t>макс. взлетной массой от 0,25 до 30кг</a:t>
            </a:r>
            <a:r>
              <a:rPr lang="ru-RU" sz="1000" dirty="0">
                <a:solidFill>
                  <a:srgbClr val="0C0C0C"/>
                </a:solidFill>
              </a:rPr>
              <a:t>,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2616" y="2749010"/>
            <a:ext cx="5175791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tabLst>
                <a:tab pos="538163" algn="l"/>
              </a:tabLst>
              <a:defRPr/>
            </a:pPr>
            <a:r>
              <a:rPr lang="ru-RU" sz="1000" b="1" dirty="0" smtClean="0"/>
              <a:t>В части порядка:</a:t>
            </a:r>
          </a:p>
          <a:p>
            <a:pPr>
              <a:tabLst>
                <a:tab pos="538163" algn="l"/>
              </a:tabLst>
              <a:defRPr/>
            </a:pPr>
            <a:endParaRPr lang="ru-RU" sz="1000" b="1" dirty="0" smtClean="0"/>
          </a:p>
          <a:p>
            <a:pPr marL="171450" indent="-171450">
              <a:buFont typeface="Arial" panose="020B0604020202020204" pitchFamily="34" charset="0"/>
              <a:buChar char="•"/>
              <a:tabLst>
                <a:tab pos="538163" algn="l"/>
              </a:tabLst>
              <a:defRPr/>
            </a:pPr>
            <a:r>
              <a:rPr lang="ru-RU" sz="1000" b="1" dirty="0" smtClean="0"/>
              <a:t>обязательной </a:t>
            </a:r>
            <a:r>
              <a:rPr lang="ru-RU" sz="1000" b="1" dirty="0"/>
              <a:t>сертификации БВС макс. взлетной массой </a:t>
            </a:r>
            <a:r>
              <a:rPr lang="ru-RU" sz="1000" b="1" dirty="0" smtClean="0"/>
              <a:t>более 30 кг (выдачи </a:t>
            </a:r>
            <a:r>
              <a:rPr lang="ru-RU" sz="1000" b="1" dirty="0"/>
              <a:t>сертификатов типа и летной годности БВС)</a:t>
            </a:r>
          </a:p>
          <a:p>
            <a:pPr marL="171450" lvl="2" indent="-171450">
              <a:buFont typeface="Arial" panose="020B0604020202020204" pitchFamily="34" charset="0"/>
              <a:buChar char="•"/>
              <a:tabLst>
                <a:tab pos="3406775" algn="l"/>
              </a:tabLst>
              <a:defRPr/>
            </a:pPr>
            <a:r>
              <a:rPr lang="ru-RU" sz="1000" b="1" dirty="0" smtClean="0"/>
              <a:t>обязательной </a:t>
            </a:r>
            <a:r>
              <a:rPr lang="ru-RU" sz="1000" b="1" dirty="0"/>
              <a:t>сертификации лиц, осуществляющих разработку, изготовление, тех. обслуживание БАС</a:t>
            </a:r>
          </a:p>
          <a:p>
            <a:pPr marL="171450" lvl="2" indent="-171450">
              <a:buFont typeface="Arial" panose="020B0604020202020204" pitchFamily="34" charset="0"/>
              <a:buChar char="•"/>
              <a:tabLst>
                <a:tab pos="3406775" algn="l"/>
              </a:tabLst>
              <a:defRPr/>
            </a:pPr>
            <a:r>
              <a:rPr lang="ru-RU" sz="1000" b="1" dirty="0" smtClean="0"/>
              <a:t>лицензирования </a:t>
            </a:r>
            <a:r>
              <a:rPr lang="ru-RU" sz="1000" b="1" dirty="0"/>
              <a:t>деятельности по разработке, изготовлению, ремонту и тех обслуживанию БАС</a:t>
            </a:r>
          </a:p>
          <a:p>
            <a:pPr marL="171450" lvl="2" indent="-171450">
              <a:buFont typeface="Arial" panose="020B0604020202020204" pitchFamily="34" charset="0"/>
              <a:buChar char="•"/>
              <a:tabLst>
                <a:tab pos="3406775" algn="l"/>
              </a:tabLst>
              <a:defRPr/>
            </a:pPr>
            <a:r>
              <a:rPr lang="ru-RU" sz="1000" b="1" dirty="0" smtClean="0"/>
              <a:t>обязательной </a:t>
            </a:r>
            <a:r>
              <a:rPr lang="ru-RU" sz="1000" b="1" dirty="0"/>
              <a:t>сертификации лиц, выполняющих авиационные </a:t>
            </a:r>
            <a:r>
              <a:rPr lang="ru-RU" sz="1000" b="1" dirty="0" smtClean="0"/>
              <a:t>работы подготовку </a:t>
            </a:r>
            <a:r>
              <a:rPr lang="ru-RU" sz="1000" b="1" dirty="0"/>
              <a:t>и </a:t>
            </a:r>
            <a:r>
              <a:rPr lang="ru-RU" sz="1000" b="1" dirty="0" smtClean="0"/>
              <a:t>выполнение </a:t>
            </a:r>
            <a:r>
              <a:rPr lang="ru-RU" sz="1000" b="1" dirty="0"/>
              <a:t>полетов </a:t>
            </a:r>
            <a:r>
              <a:rPr lang="ru-RU" sz="1000" b="1" dirty="0" smtClean="0"/>
              <a:t>БВС</a:t>
            </a:r>
          </a:p>
          <a:p>
            <a:pPr marL="0" lvl="2">
              <a:buFont typeface="Wingdings" panose="05000000000000000000" pitchFamily="2" charset="2"/>
              <a:buChar char="q"/>
              <a:tabLst>
                <a:tab pos="3406775" algn="l"/>
              </a:tabLst>
              <a:defRPr/>
            </a:pPr>
            <a:endParaRPr lang="ru-RU" sz="1000" b="1" dirty="0" smtClean="0"/>
          </a:p>
          <a:p>
            <a:pPr marL="0" lvl="2">
              <a:tabLst>
                <a:tab pos="3406775" algn="l"/>
              </a:tabLst>
              <a:defRPr/>
            </a:pPr>
            <a:endParaRPr lang="ru-RU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1713" y="1340843"/>
            <a:ext cx="6017354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66700" indent="-180975">
              <a:buFont typeface="+mj-lt"/>
              <a:buAutoNum type="arabicParenR"/>
              <a:defRPr/>
            </a:pPr>
            <a:r>
              <a:rPr lang="ru-RU" sz="1000" dirty="0">
                <a:solidFill>
                  <a:srgbClr val="0C0C0C"/>
                </a:solidFill>
              </a:rPr>
              <a:t>Постановление</a:t>
            </a:r>
            <a:r>
              <a:rPr lang="ru-RU" sz="1000" dirty="0" smtClean="0">
                <a:solidFill>
                  <a:srgbClr val="0C0C0C"/>
                </a:solidFill>
              </a:rPr>
              <a:t> Правительства</a:t>
            </a:r>
            <a:endParaRPr lang="ru-RU" sz="1000" dirty="0">
              <a:solidFill>
                <a:srgbClr val="0C0C0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764" y="1738805"/>
            <a:ext cx="6021991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66700" lvl="0" indent="-180975">
              <a:buFont typeface="+mj-lt"/>
              <a:buAutoNum type="arabicParenR"/>
              <a:defRPr/>
            </a:pPr>
            <a:r>
              <a:rPr lang="ru-RU" sz="1000" dirty="0" smtClean="0">
                <a:solidFill>
                  <a:srgbClr val="0C0C0C"/>
                </a:solidFill>
              </a:rPr>
              <a:t>ФЗ </a:t>
            </a:r>
            <a:r>
              <a:rPr lang="ru-RU" sz="1000" dirty="0">
                <a:solidFill>
                  <a:srgbClr val="0C0C0C"/>
                </a:solidFill>
              </a:rPr>
              <a:t>от 14.03.09  №31-ФЗ «О государственной регистрации прав на ВС …»</a:t>
            </a:r>
          </a:p>
          <a:p>
            <a:pPr marL="266700" lvl="0" indent="-180975">
              <a:buFont typeface="+mj-lt"/>
              <a:buAutoNum type="arabicParenR"/>
              <a:defRPr/>
            </a:pPr>
            <a:r>
              <a:rPr lang="ru-RU" sz="1000" dirty="0">
                <a:solidFill>
                  <a:srgbClr val="0C0C0C"/>
                </a:solidFill>
              </a:rPr>
              <a:t>Приказ Минтранса от 06.05.13 № 170 (Адм. регламент гос. услуги по регистрации прав на ВС)</a:t>
            </a:r>
          </a:p>
          <a:p>
            <a:pPr marL="266700" lvl="0" indent="-180975">
              <a:buFont typeface="+mj-lt"/>
              <a:buAutoNum type="arabicParenR"/>
              <a:defRPr/>
            </a:pPr>
            <a:r>
              <a:rPr lang="ru-RU" sz="1000" dirty="0">
                <a:solidFill>
                  <a:srgbClr val="0C0C0C"/>
                </a:solidFill>
              </a:rPr>
              <a:t>Приказ Минтранса от 05.12.13  №457  (Адм. регламент гос. услуги по регистрации ВС)</a:t>
            </a:r>
          </a:p>
          <a:p>
            <a:pPr marL="266700" lvl="0" indent="-180975">
              <a:buFont typeface="+mj-lt"/>
              <a:buAutoNum type="arabicParenR"/>
              <a:defRPr/>
            </a:pPr>
            <a:r>
              <a:rPr lang="ru-RU" sz="1000" dirty="0" smtClean="0">
                <a:solidFill>
                  <a:srgbClr val="0C0C0C"/>
                </a:solidFill>
              </a:rPr>
              <a:t>Приказ </a:t>
            </a:r>
            <a:r>
              <a:rPr lang="ru-RU" sz="1000" dirty="0">
                <a:solidFill>
                  <a:srgbClr val="0C0C0C"/>
                </a:solidFill>
              </a:rPr>
              <a:t>Минтранса  от 29.04.14 № 113 ( О порядке нанесения на ВС гос. и </a:t>
            </a:r>
            <a:r>
              <a:rPr lang="ru-RU" sz="1000" dirty="0" smtClean="0">
                <a:solidFill>
                  <a:srgbClr val="0C0C0C"/>
                </a:solidFill>
              </a:rPr>
              <a:t>регистр. знаков</a:t>
            </a:r>
            <a:r>
              <a:rPr lang="ru-RU" sz="1000" dirty="0">
                <a:solidFill>
                  <a:srgbClr val="0C0C0C"/>
                </a:solidFill>
              </a:rPr>
              <a:t>)</a:t>
            </a:r>
          </a:p>
          <a:p>
            <a:pPr marL="266700" lvl="0" indent="-180975">
              <a:buFont typeface="+mj-lt"/>
              <a:buAutoNum type="arabicParenR"/>
              <a:defRPr/>
            </a:pPr>
            <a:r>
              <a:rPr lang="ru-RU" sz="1000" dirty="0" smtClean="0">
                <a:solidFill>
                  <a:srgbClr val="0C0C0C"/>
                </a:solidFill>
              </a:rPr>
              <a:t>Налоговый </a:t>
            </a:r>
            <a:r>
              <a:rPr lang="ru-RU" sz="1000" dirty="0">
                <a:solidFill>
                  <a:srgbClr val="0C0C0C"/>
                </a:solidFill>
              </a:rPr>
              <a:t>кодекс РФ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502" y="2749010"/>
            <a:ext cx="604388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66700" lvl="0" indent="-180975">
              <a:buFont typeface="+mj-lt"/>
              <a:buAutoNum type="arabicParenR"/>
              <a:defRPr/>
            </a:pPr>
            <a:r>
              <a:rPr lang="ru-RU" sz="1000" dirty="0" err="1" smtClean="0">
                <a:solidFill>
                  <a:srgbClr val="0C0C0C"/>
                </a:solidFill>
              </a:rPr>
              <a:t>ВзК</a:t>
            </a:r>
            <a:r>
              <a:rPr lang="ru-RU" sz="1000" dirty="0" smtClean="0">
                <a:solidFill>
                  <a:srgbClr val="0C0C0C"/>
                </a:solidFill>
              </a:rPr>
              <a:t> </a:t>
            </a:r>
            <a:r>
              <a:rPr lang="ru-RU" sz="1000" dirty="0">
                <a:solidFill>
                  <a:srgbClr val="0C0C0C"/>
                </a:solidFill>
              </a:rPr>
              <a:t>РФ  - ст. 9 ч.3 </a:t>
            </a:r>
          </a:p>
          <a:p>
            <a:pPr marL="266700" lvl="0" indent="-180975">
              <a:buFont typeface="+mj-lt"/>
              <a:buAutoNum type="arabicParenR"/>
              <a:defRPr/>
            </a:pPr>
            <a:r>
              <a:rPr lang="ru-RU" sz="1000" dirty="0">
                <a:solidFill>
                  <a:srgbClr val="0C0C0C"/>
                </a:solidFill>
              </a:rPr>
              <a:t>ФАП 249 </a:t>
            </a:r>
            <a:r>
              <a:rPr lang="ru-RU" sz="1000" dirty="0" smtClean="0">
                <a:solidFill>
                  <a:srgbClr val="0C0C0C"/>
                </a:solidFill>
              </a:rPr>
              <a:t>(Сертификация </a:t>
            </a:r>
            <a:r>
              <a:rPr lang="ru-RU" sz="1000" dirty="0" err="1">
                <a:solidFill>
                  <a:srgbClr val="0C0C0C"/>
                </a:solidFill>
              </a:rPr>
              <a:t>эксплуатантов</a:t>
            </a:r>
            <a:r>
              <a:rPr lang="ru-RU" sz="1000" dirty="0">
                <a:solidFill>
                  <a:srgbClr val="0C0C0C"/>
                </a:solidFill>
              </a:rPr>
              <a:t> для </a:t>
            </a:r>
            <a:r>
              <a:rPr lang="ru-RU" sz="1000" dirty="0" err="1">
                <a:solidFill>
                  <a:srgbClr val="0C0C0C"/>
                </a:solidFill>
              </a:rPr>
              <a:t>ав</a:t>
            </a:r>
            <a:r>
              <a:rPr lang="ru-RU" sz="1000" dirty="0">
                <a:solidFill>
                  <a:srgbClr val="0C0C0C"/>
                </a:solidFill>
              </a:rPr>
              <a:t>. работ) </a:t>
            </a:r>
          </a:p>
          <a:p>
            <a:pPr marL="266700" lvl="0" indent="-180975">
              <a:buFont typeface="+mj-lt"/>
              <a:buAutoNum type="arabicParenR"/>
              <a:defRPr/>
            </a:pPr>
            <a:r>
              <a:rPr lang="ru-RU" sz="1000" dirty="0">
                <a:solidFill>
                  <a:srgbClr val="0C0C0C"/>
                </a:solidFill>
              </a:rPr>
              <a:t>ФАП 128 (Правила выполнения полетов) </a:t>
            </a:r>
          </a:p>
          <a:p>
            <a:pPr marL="266700" lvl="0" indent="-180975">
              <a:buFont typeface="+mj-lt"/>
              <a:buAutoNum type="arabicParenR"/>
              <a:defRPr/>
            </a:pPr>
            <a:r>
              <a:rPr lang="ru-RU" sz="1000" dirty="0">
                <a:solidFill>
                  <a:srgbClr val="0C0C0C"/>
                </a:solidFill>
              </a:rPr>
              <a:t>АП 21 (Сертификация </a:t>
            </a:r>
            <a:r>
              <a:rPr lang="ru-RU" sz="1000" dirty="0" smtClean="0">
                <a:solidFill>
                  <a:srgbClr val="0C0C0C"/>
                </a:solidFill>
              </a:rPr>
              <a:t>ВС, </a:t>
            </a:r>
            <a:r>
              <a:rPr lang="ru-RU" sz="1000" dirty="0" err="1" smtClean="0">
                <a:solidFill>
                  <a:srgbClr val="0C0C0C"/>
                </a:solidFill>
              </a:rPr>
              <a:t>разраб</a:t>
            </a:r>
            <a:r>
              <a:rPr lang="ru-RU" sz="1000" dirty="0" smtClean="0">
                <a:solidFill>
                  <a:srgbClr val="0C0C0C"/>
                </a:solidFill>
              </a:rPr>
              <a:t>-ков и </a:t>
            </a:r>
            <a:r>
              <a:rPr lang="ru-RU" sz="1000" dirty="0" err="1" smtClean="0">
                <a:solidFill>
                  <a:srgbClr val="0C0C0C"/>
                </a:solidFill>
              </a:rPr>
              <a:t>изгот</a:t>
            </a:r>
            <a:r>
              <a:rPr lang="ru-RU" sz="1000" dirty="0" smtClean="0">
                <a:solidFill>
                  <a:srgbClr val="0C0C0C"/>
                </a:solidFill>
              </a:rPr>
              <a:t>-лей) </a:t>
            </a:r>
            <a:r>
              <a:rPr lang="ru-RU" sz="1000" dirty="0">
                <a:solidFill>
                  <a:srgbClr val="0C0C0C"/>
                </a:solidFill>
              </a:rPr>
              <a:t>-  </a:t>
            </a:r>
            <a:r>
              <a:rPr lang="ru-RU" sz="1000" u="sng" dirty="0">
                <a:solidFill>
                  <a:srgbClr val="0C0C0C"/>
                </a:solidFill>
              </a:rPr>
              <a:t>возможно,  разработка отдельных </a:t>
            </a:r>
            <a:r>
              <a:rPr lang="ru-RU" sz="1000" u="sng" dirty="0" smtClean="0">
                <a:solidFill>
                  <a:srgbClr val="0C0C0C"/>
                </a:solidFill>
              </a:rPr>
              <a:t>ФАП</a:t>
            </a:r>
            <a:endParaRPr lang="ru-RU" sz="1000" u="sng" dirty="0">
              <a:solidFill>
                <a:srgbClr val="0C0C0C"/>
              </a:solidFill>
            </a:endParaRPr>
          </a:p>
          <a:p>
            <a:pPr marL="266700" lvl="0" indent="-180975">
              <a:buFont typeface="+mj-lt"/>
              <a:buAutoNum type="arabicParenR"/>
              <a:defRPr/>
            </a:pPr>
            <a:r>
              <a:rPr lang="ru-RU" sz="1000" dirty="0">
                <a:solidFill>
                  <a:srgbClr val="0C0C0C"/>
                </a:solidFill>
              </a:rPr>
              <a:t>ФАП 132  (Сертификат типа ВС)</a:t>
            </a:r>
          </a:p>
          <a:p>
            <a:pPr marL="266700" lvl="0" indent="-180975">
              <a:buFont typeface="+mj-lt"/>
              <a:buAutoNum type="arabicParenR"/>
              <a:defRPr/>
            </a:pPr>
            <a:r>
              <a:rPr lang="ru-RU" sz="1000" dirty="0">
                <a:solidFill>
                  <a:srgbClr val="0C0C0C"/>
                </a:solidFill>
              </a:rPr>
              <a:t>ФАП 118  (Сертификат единичного экземпляра ВС)</a:t>
            </a:r>
          </a:p>
          <a:p>
            <a:pPr marL="266700" lvl="0" indent="-180975">
              <a:buFont typeface="+mj-lt"/>
              <a:buAutoNum type="arabicParenR"/>
              <a:defRPr/>
            </a:pPr>
            <a:r>
              <a:rPr lang="ru-RU" sz="1000" dirty="0">
                <a:solidFill>
                  <a:srgbClr val="0C0C0C"/>
                </a:solidFill>
              </a:rPr>
              <a:t>ФЗ от 04.05.11  № 99-ФЗ «О лицензировании»</a:t>
            </a:r>
          </a:p>
          <a:p>
            <a:pPr marL="266700" lvl="0" indent="-180975">
              <a:buFont typeface="+mj-lt"/>
              <a:buAutoNum type="arabicParenR"/>
              <a:defRPr/>
            </a:pPr>
            <a:r>
              <a:rPr lang="ru-RU" sz="1000" dirty="0">
                <a:solidFill>
                  <a:srgbClr val="0C0C0C"/>
                </a:solidFill>
              </a:rPr>
              <a:t>Пост. Правительства РФ от 28.03.2012 N 240 «О лицензировании…..» </a:t>
            </a:r>
          </a:p>
          <a:p>
            <a:pPr marL="266700" lvl="0" indent="-180975">
              <a:buFont typeface="+mj-lt"/>
              <a:buAutoNum type="arabicParenR"/>
              <a:defRPr/>
            </a:pPr>
            <a:r>
              <a:rPr lang="ru-RU" sz="1000" dirty="0">
                <a:solidFill>
                  <a:srgbClr val="0C0C0C"/>
                </a:solidFill>
              </a:rPr>
              <a:t>Приказ </a:t>
            </a:r>
            <a:r>
              <a:rPr lang="ru-RU" sz="1000" dirty="0" err="1">
                <a:solidFill>
                  <a:srgbClr val="0C0C0C"/>
                </a:solidFill>
              </a:rPr>
              <a:t>Минпромторга</a:t>
            </a:r>
            <a:r>
              <a:rPr lang="ru-RU" sz="1000" dirty="0">
                <a:solidFill>
                  <a:srgbClr val="0C0C0C"/>
                </a:solidFill>
              </a:rPr>
              <a:t> России от 14.19.12 № N 1290 (Адм. регламент гос. услуги по </a:t>
            </a:r>
            <a:r>
              <a:rPr lang="ru-RU" sz="1000" dirty="0" err="1" smtClean="0">
                <a:solidFill>
                  <a:srgbClr val="0C0C0C"/>
                </a:solidFill>
              </a:rPr>
              <a:t>лиценз</a:t>
            </a:r>
            <a:r>
              <a:rPr lang="ru-RU" sz="1000" dirty="0" smtClean="0">
                <a:solidFill>
                  <a:srgbClr val="0C0C0C"/>
                </a:solidFill>
              </a:rPr>
              <a:t>-ю)</a:t>
            </a:r>
            <a:endParaRPr lang="ru-RU" sz="1000" dirty="0">
              <a:solidFill>
                <a:srgbClr val="0C0C0C"/>
              </a:solidFill>
            </a:endParaRPr>
          </a:p>
          <a:p>
            <a:pPr marL="266700" lvl="0" indent="-180975">
              <a:buFont typeface="+mj-lt"/>
              <a:buAutoNum type="arabicParenR"/>
              <a:defRPr/>
            </a:pPr>
            <a:r>
              <a:rPr lang="ru-RU" sz="1000" dirty="0">
                <a:solidFill>
                  <a:srgbClr val="0C0C0C"/>
                </a:solidFill>
              </a:rPr>
              <a:t>Налоговый кодекс </a:t>
            </a:r>
            <a:r>
              <a:rPr lang="ru-RU" sz="1000" dirty="0" smtClean="0">
                <a:solidFill>
                  <a:srgbClr val="0C0C0C"/>
                </a:solidFill>
              </a:rPr>
              <a:t>РФ</a:t>
            </a:r>
            <a:endParaRPr lang="ru-RU" sz="1000" dirty="0">
              <a:solidFill>
                <a:srgbClr val="0C0C0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42616" y="4535367"/>
            <a:ext cx="5175791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b="1" dirty="0" smtClean="0">
                <a:solidFill>
                  <a:srgbClr val="0C0C0C"/>
                </a:solidFill>
              </a:rPr>
              <a:t>обязательной </a:t>
            </a:r>
            <a:r>
              <a:rPr lang="ru-RU" sz="1000" b="1" dirty="0">
                <a:solidFill>
                  <a:srgbClr val="0C0C0C"/>
                </a:solidFill>
              </a:rPr>
              <a:t>сертификации организаций, осуществляющих обучение специалистов </a:t>
            </a:r>
            <a:r>
              <a:rPr lang="ru-RU" sz="1000" b="1" dirty="0" smtClean="0">
                <a:solidFill>
                  <a:srgbClr val="0C0C0C"/>
                </a:solidFill>
              </a:rPr>
              <a:t>авиац. </a:t>
            </a:r>
            <a:r>
              <a:rPr lang="ru-RU" sz="1000" b="1" dirty="0">
                <a:solidFill>
                  <a:srgbClr val="0C0C0C"/>
                </a:solidFill>
              </a:rPr>
              <a:t>персонала БАС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b="1" dirty="0">
                <a:solidFill>
                  <a:srgbClr val="0C0C0C"/>
                </a:solidFill>
              </a:rPr>
              <a:t>проверки и аттестации лиц на соответствие требованиям к специалистам </a:t>
            </a:r>
            <a:r>
              <a:rPr lang="ru-RU" sz="1000" b="1" dirty="0" smtClean="0">
                <a:solidFill>
                  <a:srgbClr val="0C0C0C"/>
                </a:solidFill>
              </a:rPr>
              <a:t>авиац. </a:t>
            </a:r>
            <a:r>
              <a:rPr lang="ru-RU" sz="1000" b="1" dirty="0">
                <a:solidFill>
                  <a:srgbClr val="0C0C0C"/>
                </a:solidFill>
              </a:rPr>
              <a:t>персонала </a:t>
            </a:r>
            <a:r>
              <a:rPr lang="ru-RU" sz="1000" b="1" dirty="0" smtClean="0">
                <a:solidFill>
                  <a:srgbClr val="0C0C0C"/>
                </a:solidFill>
              </a:rPr>
              <a:t>БАС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000" b="1" dirty="0">
                <a:solidFill>
                  <a:srgbClr val="0C0C0C"/>
                </a:solidFill>
              </a:rPr>
              <a:t>разработки и утверждения программ обучения </a:t>
            </a:r>
            <a:r>
              <a:rPr lang="ru-RU" sz="1000" b="1" dirty="0" err="1">
                <a:solidFill>
                  <a:srgbClr val="0C0C0C"/>
                </a:solidFill>
              </a:rPr>
              <a:t>авиц</a:t>
            </a:r>
            <a:r>
              <a:rPr lang="ru-RU" sz="1000" b="1" dirty="0">
                <a:solidFill>
                  <a:srgbClr val="0C0C0C"/>
                </a:solidFill>
              </a:rPr>
              <a:t>. </a:t>
            </a:r>
            <a:r>
              <a:rPr lang="ru-RU" sz="1000" b="1" dirty="0" smtClean="0">
                <a:solidFill>
                  <a:srgbClr val="0C0C0C"/>
                </a:solidFill>
              </a:rPr>
              <a:t>персонала</a:t>
            </a:r>
            <a:endParaRPr lang="ru-RU" sz="1000" b="1" dirty="0">
              <a:solidFill>
                <a:srgbClr val="0C0C0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713" y="5540954"/>
            <a:ext cx="601735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66700" lvl="2" indent="-180975">
              <a:buFont typeface="+mj-lt"/>
              <a:buAutoNum type="arabicParenR"/>
              <a:tabLst>
                <a:tab pos="3406775" algn="l"/>
              </a:tabLst>
              <a:defRPr/>
            </a:pPr>
            <a:r>
              <a:rPr lang="ru-RU" sz="1000" u="sng" dirty="0" smtClean="0">
                <a:solidFill>
                  <a:srgbClr val="0C0C0C"/>
                </a:solidFill>
              </a:rPr>
              <a:t>Профессиональный стандарт для </a:t>
            </a:r>
            <a:r>
              <a:rPr lang="ru-RU" sz="1000" u="sng" dirty="0" err="1" smtClean="0">
                <a:solidFill>
                  <a:srgbClr val="0C0C0C"/>
                </a:solidFill>
              </a:rPr>
              <a:t>специалисов</a:t>
            </a:r>
            <a:r>
              <a:rPr lang="ru-RU" sz="1000" u="sng" dirty="0" smtClean="0">
                <a:solidFill>
                  <a:srgbClr val="0C0C0C"/>
                </a:solidFill>
              </a:rPr>
              <a:t> авиационного персонала</a:t>
            </a:r>
          </a:p>
          <a:p>
            <a:pPr marL="266700" lvl="2" indent="-180975">
              <a:buFont typeface="+mj-lt"/>
              <a:buAutoNum type="arabicParenR"/>
              <a:tabLst>
                <a:tab pos="3406775" algn="l"/>
              </a:tabLst>
              <a:defRPr/>
            </a:pPr>
            <a:r>
              <a:rPr lang="ru-RU" sz="1000" u="sng" dirty="0" smtClean="0">
                <a:solidFill>
                  <a:srgbClr val="0C0C0C"/>
                </a:solidFill>
              </a:rPr>
              <a:t>Типовые программы обучения специалистов авиац. Персонала БАС</a:t>
            </a:r>
            <a:endParaRPr lang="ru-RU" sz="1000" u="sng" dirty="0">
              <a:solidFill>
                <a:srgbClr val="0C0C0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42616" y="5539314"/>
            <a:ext cx="517579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0" lvl="2">
              <a:tabLst>
                <a:tab pos="3406775" algn="l"/>
              </a:tabLst>
              <a:defRPr/>
            </a:pPr>
            <a:r>
              <a:rPr lang="ru-RU" sz="1000" b="1" dirty="0" smtClean="0">
                <a:solidFill>
                  <a:srgbClr val="0C0C0C"/>
                </a:solidFill>
              </a:rPr>
              <a:t>В целях подготовки персонала и получения Свидетельства внешнего пилота</a:t>
            </a:r>
            <a:endParaRPr lang="ru-RU" sz="1000" b="1" dirty="0">
              <a:solidFill>
                <a:srgbClr val="0C0C0C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6259104" y="1405935"/>
            <a:ext cx="453476" cy="110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6259104" y="2058894"/>
            <a:ext cx="453476" cy="110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6259104" y="3509219"/>
            <a:ext cx="453476" cy="110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6248896" y="4910855"/>
            <a:ext cx="453476" cy="110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6248896" y="5660372"/>
            <a:ext cx="453476" cy="110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01" y="6044383"/>
            <a:ext cx="329942" cy="32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7451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НТИ 2">
      <a:dk1>
        <a:srgbClr val="0C0C0C"/>
      </a:dk1>
      <a:lt1>
        <a:srgbClr val="FFFFFF"/>
      </a:lt1>
      <a:dk2>
        <a:srgbClr val="003462"/>
      </a:dk2>
      <a:lt2>
        <a:srgbClr val="FFFFFF"/>
      </a:lt2>
      <a:accent1>
        <a:srgbClr val="87A1B2"/>
      </a:accent1>
      <a:accent2>
        <a:srgbClr val="B3CFDE"/>
      </a:accent2>
      <a:accent3>
        <a:srgbClr val="C8B1AC"/>
      </a:accent3>
      <a:accent4>
        <a:srgbClr val="F7593B"/>
      </a:accent4>
      <a:accent5>
        <a:srgbClr val="FFC072"/>
      </a:accent5>
      <a:accent6>
        <a:srgbClr val="D9D9D9"/>
      </a:accent6>
      <a:hlink>
        <a:srgbClr val="8E708F"/>
      </a:hlink>
      <a:folHlink>
        <a:srgbClr val="68BBCB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НТИ 2">
      <a:dk1>
        <a:srgbClr val="0C0C0C"/>
      </a:dk1>
      <a:lt1>
        <a:srgbClr val="FFFFFF"/>
      </a:lt1>
      <a:dk2>
        <a:srgbClr val="003462"/>
      </a:dk2>
      <a:lt2>
        <a:srgbClr val="FFFFFF"/>
      </a:lt2>
      <a:accent1>
        <a:srgbClr val="87A1B2"/>
      </a:accent1>
      <a:accent2>
        <a:srgbClr val="B3CFDE"/>
      </a:accent2>
      <a:accent3>
        <a:srgbClr val="C8B1AC"/>
      </a:accent3>
      <a:accent4>
        <a:srgbClr val="F7593B"/>
      </a:accent4>
      <a:accent5>
        <a:srgbClr val="FFC072"/>
      </a:accent5>
      <a:accent6>
        <a:srgbClr val="D9D9D9"/>
      </a:accent6>
      <a:hlink>
        <a:srgbClr val="8E708F"/>
      </a:hlink>
      <a:folHlink>
        <a:srgbClr val="68BBCB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2186</TotalTime>
  <Words>2168</Words>
  <Application>Microsoft Office PowerPoint</Application>
  <PresentationFormat>Широкоэкранный</PresentationFormat>
  <Paragraphs>487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Chevin Pro Light</vt:lpstr>
      <vt:lpstr>Chevin Pro Thin</vt:lpstr>
      <vt:lpstr>Wingdings</vt:lpstr>
      <vt:lpstr>1_Тема Office</vt:lpstr>
      <vt:lpstr>2_Тема Office</vt:lpstr>
      <vt:lpstr>Задачи устранения Нормативных барьеров Рынка Аэронет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ЦЕЛЬ:  ЛЕГАЛЬНО  ВЫПОЛНЯТЬ  РАБОТЫ  С ИСПОЛЬЗОВАНИЕМ БАС</dc:title>
  <dc:creator>Пользователь Windows</dc:creator>
  <cp:lastModifiedBy>Dell</cp:lastModifiedBy>
  <cp:revision>219</cp:revision>
  <dcterms:created xsi:type="dcterms:W3CDTF">2017-07-07T14:00:41Z</dcterms:created>
  <dcterms:modified xsi:type="dcterms:W3CDTF">2017-08-21T13:12:22Z</dcterms:modified>
</cp:coreProperties>
</file>